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1"/>
  </p:notesMasterIdLst>
  <p:handoutMasterIdLst>
    <p:handoutMasterId r:id="rId52"/>
  </p:handoutMasterIdLst>
  <p:sldIdLst>
    <p:sldId id="284" r:id="rId2"/>
    <p:sldId id="289" r:id="rId3"/>
    <p:sldId id="290" r:id="rId4"/>
    <p:sldId id="338"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31" r:id="rId43"/>
    <p:sldId id="332" r:id="rId44"/>
    <p:sldId id="333" r:id="rId45"/>
    <p:sldId id="334" r:id="rId46"/>
    <p:sldId id="335" r:id="rId47"/>
    <p:sldId id="336" r:id="rId48"/>
    <p:sldId id="337" r:id="rId49"/>
    <p:sldId id="285" r:id="rId5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A81"/>
    <a:srgbClr val="0860A8"/>
    <a:srgbClr val="FFFF9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1" autoAdjust="0"/>
    <p:restoredTop sz="92308" autoAdjust="0"/>
  </p:normalViewPr>
  <p:slideViewPr>
    <p:cSldViewPr>
      <p:cViewPr varScale="1">
        <p:scale>
          <a:sx n="73" d="100"/>
          <a:sy n="73" d="100"/>
        </p:scale>
        <p:origin x="-102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598" y="-84"/>
      </p:cViewPr>
      <p:guideLst>
        <p:guide orient="horz" pos="3130"/>
        <p:guide pos="2144"/>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ea typeface="ＭＳ Ｐゴシック" pitchFamily="50" charset="-128"/>
              </a:defRPr>
            </a:lvl1pPr>
          </a:lstStyle>
          <a:p>
            <a:pPr>
              <a:defRPr/>
            </a:pPr>
            <a:fld id="{4E008503-20CC-47E7-BA74-EF388453D083}" type="datetimeFigureOut">
              <a:rPr lang="ja-JP" altLang="en-US"/>
              <a:pPr>
                <a:defRPr/>
              </a:pPr>
              <a:t>2017/11/14</a:t>
            </a:fld>
            <a:endParaRPr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450C8B4-21E3-4155-BD09-57CF1A6DC0E0}" type="slidenum">
              <a:rPr lang="ja-JP" altLang="en-US"/>
              <a:pPr>
                <a:defRPr/>
              </a:pPr>
              <a:t>‹#›</a:t>
            </a:fld>
            <a:endParaRPr lang="ja-JP" altLang="en-US"/>
          </a:p>
        </p:txBody>
      </p:sp>
    </p:spTree>
    <p:extLst>
      <p:ext uri="{BB962C8B-B14F-4D97-AF65-F5344CB8AC3E}">
        <p14:creationId xmlns:p14="http://schemas.microsoft.com/office/powerpoint/2010/main" val="2678861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51163" cy="496888"/>
          </a:xfrm>
          <a:prstGeom prst="rect">
            <a:avLst/>
          </a:prstGeom>
        </p:spPr>
        <p:txBody>
          <a:bodyPr vert="horz" lIns="92236" tIns="46118" rIns="92236" bIns="4611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51163" cy="496888"/>
          </a:xfrm>
          <a:prstGeom prst="rect">
            <a:avLst/>
          </a:prstGeom>
        </p:spPr>
        <p:txBody>
          <a:bodyPr vert="horz" lIns="92236" tIns="46118" rIns="92236" bIns="46118" rtlCol="0"/>
          <a:lstStyle>
            <a:lvl1pPr algn="r" fontAlgn="auto">
              <a:spcBef>
                <a:spcPts val="0"/>
              </a:spcBef>
              <a:spcAft>
                <a:spcPts val="0"/>
              </a:spcAft>
              <a:defRPr sz="1200">
                <a:latin typeface="+mn-lt"/>
                <a:ea typeface="+mn-ea"/>
              </a:defRPr>
            </a:lvl1pPr>
          </a:lstStyle>
          <a:p>
            <a:pPr>
              <a:defRPr/>
            </a:pPr>
            <a:fld id="{E4C7585A-F58E-4508-AA22-CA75368C9A32}" type="datetimeFigureOut">
              <a:rPr lang="ja-JP" altLang="en-US"/>
              <a:pPr>
                <a:defRPr/>
              </a:pPr>
              <a:t>2017/11/14</a:t>
            </a:fld>
            <a:endParaRPr lang="ja-JP" altLang="en-US" dirty="0"/>
          </a:p>
        </p:txBody>
      </p:sp>
      <p:sp>
        <p:nvSpPr>
          <p:cNvPr id="4" name="スライド イメージ プレースホルダ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pPr lvl="0"/>
            <a:endParaRPr lang="ja-JP" altLang="en-US" noProof="0" dirty="0"/>
          </a:p>
        </p:txBody>
      </p:sp>
      <p:sp>
        <p:nvSpPr>
          <p:cNvPr id="5" name="ノート プレースホルダ 4"/>
          <p:cNvSpPr>
            <a:spLocks noGrp="1"/>
          </p:cNvSpPr>
          <p:nvPr>
            <p:ph type="body" sz="quarter" idx="3"/>
          </p:nvPr>
        </p:nvSpPr>
        <p:spPr>
          <a:xfrm>
            <a:off x="679450" y="4721225"/>
            <a:ext cx="5448300" cy="4473575"/>
          </a:xfrm>
          <a:prstGeom prst="rect">
            <a:avLst/>
          </a:prstGeom>
        </p:spPr>
        <p:txBody>
          <a:bodyPr vert="horz" lIns="92236" tIns="46118" rIns="92236" bIns="4611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51163" cy="496887"/>
          </a:xfrm>
          <a:prstGeom prst="rect">
            <a:avLst/>
          </a:prstGeom>
        </p:spPr>
        <p:txBody>
          <a:bodyPr vert="horz" lIns="92236" tIns="46118" rIns="92236" bIns="4611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51163" cy="496887"/>
          </a:xfrm>
          <a:prstGeom prst="rect">
            <a:avLst/>
          </a:prstGeom>
        </p:spPr>
        <p:txBody>
          <a:bodyPr vert="horz" lIns="92236" tIns="46118" rIns="92236" bIns="46118" rtlCol="0" anchor="b"/>
          <a:lstStyle>
            <a:lvl1pPr algn="r" fontAlgn="auto">
              <a:spcBef>
                <a:spcPts val="0"/>
              </a:spcBef>
              <a:spcAft>
                <a:spcPts val="0"/>
              </a:spcAft>
              <a:defRPr sz="1200">
                <a:latin typeface="+mn-lt"/>
                <a:ea typeface="+mn-ea"/>
              </a:defRPr>
            </a:lvl1pPr>
          </a:lstStyle>
          <a:p>
            <a:pPr>
              <a:defRPr/>
            </a:pPr>
            <a:fld id="{F2E4B308-314B-486C-A0E4-0BC2882B823B}" type="slidenum">
              <a:rPr lang="ja-JP" altLang="en-US"/>
              <a:pPr>
                <a:defRPr/>
              </a:pPr>
              <a:t>‹#›</a:t>
            </a:fld>
            <a:endParaRPr lang="ja-JP" altLang="en-US" dirty="0"/>
          </a:p>
        </p:txBody>
      </p:sp>
    </p:spTree>
    <p:extLst>
      <p:ext uri="{BB962C8B-B14F-4D97-AF65-F5344CB8AC3E}">
        <p14:creationId xmlns:p14="http://schemas.microsoft.com/office/powerpoint/2010/main" val="274066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BF80D027-DC87-49C0-985C-2214A2498D94}" type="slidenum">
              <a:rPr lang="ja-JP" altLang="en-US" smtClean="0"/>
              <a:pPr>
                <a:defRPr/>
              </a:pPr>
              <a:t>0</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10</a:t>
            </a:fld>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11</a:t>
            </a:fld>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14</a:t>
            </a:fld>
            <a:endParaRPr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15</a:t>
            </a:fld>
            <a:endParaRPr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16</a:t>
            </a:fld>
            <a:endParaRPr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17</a:t>
            </a:fld>
            <a:endParaRPr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18</a:t>
            </a:fld>
            <a:endParaRPr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19</a:t>
            </a:fld>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1</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21</a:t>
            </a:fld>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22</a:t>
            </a:fld>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23</a:t>
            </a:fld>
            <a:endParaRPr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24</a:t>
            </a:fld>
            <a:endParaRPr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25</a:t>
            </a:fld>
            <a:endParaRPr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26</a:t>
            </a:fld>
            <a:endParaRPr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27</a:t>
            </a:fld>
            <a:endParaRPr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28</a:t>
            </a:fld>
            <a:endParaRPr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29</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2</a:t>
            </a:fld>
            <a:endParaRPr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30</a:t>
            </a:fld>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31</a:t>
            </a:fld>
            <a:endParaRPr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32</a:t>
            </a:fld>
            <a:endParaRPr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33</a:t>
            </a:fld>
            <a:endParaRPr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34</a:t>
            </a:fld>
            <a:endParaRPr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35</a:t>
            </a:fld>
            <a:endParaRPr lang="ja-JP"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36</a:t>
            </a:fld>
            <a:endParaRPr lang="ja-JP"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37</a:t>
            </a:fld>
            <a:endParaRPr lang="ja-JP"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38</a:t>
            </a:fld>
            <a:endParaRPr lang="ja-JP"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39</a:t>
            </a:fld>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4</a:t>
            </a:fld>
            <a:endParaRPr lang="ja-JP"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40</a:t>
            </a:fld>
            <a:endParaRPr lang="ja-JP"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41</a:t>
            </a:fld>
            <a:endParaRPr lang="ja-JP"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42</a:t>
            </a:fld>
            <a:endParaRPr lang="ja-JP"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43</a:t>
            </a:fld>
            <a:endParaRPr lang="ja-JP"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44</a:t>
            </a:fld>
            <a:endParaRPr lang="ja-JP"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45</a:t>
            </a:fld>
            <a:endParaRPr lang="ja-JP"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46</a:t>
            </a:fld>
            <a:endParaRPr lang="ja-JP"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47</a:t>
            </a:fld>
            <a:endParaRPr lang="ja-JP"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3E3FADD3-E147-4F07-A809-0C16A11A0824}" type="slidenum">
              <a:rPr lang="ja-JP" altLang="en-US" smtClean="0"/>
              <a:pPr>
                <a:defRPr/>
              </a:pPr>
              <a:t>48</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8</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026B2FD1-379E-4FE3-99F3-BFAD40D5A7F6}" type="slidenum">
              <a:rPr lang="ja-JP" altLang="en-US" smtClean="0"/>
              <a:pPr>
                <a:defRPr/>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88913"/>
            <a:ext cx="38322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l="78105" r="5434"/>
          <a:stretch>
            <a:fillRect/>
          </a:stretch>
        </p:blipFill>
        <p:spPr bwMode="auto">
          <a:xfrm>
            <a:off x="0" y="-26988"/>
            <a:ext cx="417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テキスト ボックス 16"/>
          <p:cNvSpPr txBox="1">
            <a:spLocks noChangeArrowheads="1"/>
          </p:cNvSpPr>
          <p:nvPr userDrawn="1"/>
        </p:nvSpPr>
        <p:spPr bwMode="auto">
          <a:xfrm>
            <a:off x="7524410" y="76540"/>
            <a:ext cx="1664686" cy="40011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buFont typeface="Lucida Sans Unicode" pitchFamily="34" charset="0"/>
              <a:buNone/>
              <a:defRPr/>
            </a:pPr>
            <a:r>
              <a:rPr lang="en-US" altLang="ja-JP" sz="2000" dirty="0" smtClean="0">
                <a:latin typeface="Meiryo UI" panose="020B0604030504040204" pitchFamily="50" charset="-128"/>
                <a:ea typeface="Meiryo UI" panose="020B0604030504040204" pitchFamily="50" charset="-128"/>
              </a:rPr>
              <a:t>Confidential</a:t>
            </a:r>
            <a:endParaRPr lang="ja-JP" altLang="en-US" sz="2000" dirty="0" smtClean="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612600" y="2276872"/>
            <a:ext cx="8280000" cy="1080000"/>
          </a:xfrm>
        </p:spPr>
        <p:txBody>
          <a:bodyPr>
            <a:noAutofit/>
          </a:bodyPr>
          <a:lstStyle>
            <a:lvl1pPr algn="ctr">
              <a:defRPr sz="2800">
                <a:solidFill>
                  <a:schemeClr val="tx1"/>
                </a:solidFill>
                <a:latin typeface="Meiryo UI" panose="020B0604030504040204" pitchFamily="50" charset="-128"/>
                <a:ea typeface="Meiryo UI" panose="020B0604030504040204" pitchFamily="50" charset="-128"/>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908430" y="3429000"/>
            <a:ext cx="5760000" cy="1080000"/>
          </a:xfrm>
        </p:spPr>
        <p:txBody>
          <a:bodyPr anchor="ctr">
            <a:noAutofit/>
          </a:bodyPr>
          <a:lstStyle>
            <a:lvl1pPr marL="0" indent="0" algn="ctr">
              <a:buNone/>
              <a:defRPr sz="1800" b="1">
                <a:solidFill>
                  <a:schemeClr val="tx1"/>
                </a:solidFill>
                <a:latin typeface="Meiryo UI" panose="020B0604030504040204" pitchFamily="50" charset="-128"/>
                <a:ea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Tree>
    <p:extLst>
      <p:ext uri="{BB962C8B-B14F-4D97-AF65-F5344CB8AC3E}">
        <p14:creationId xmlns:p14="http://schemas.microsoft.com/office/powerpoint/2010/main" val="36840446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a:noAutofit/>
          </a:bodyPr>
          <a:lstStyle>
            <a:lvl1pPr algn="l">
              <a:defRPr sz="2200">
                <a:solidFill>
                  <a:schemeClr val="tx2">
                    <a:lumMod val="75000"/>
                  </a:schemeClr>
                </a:solidFill>
              </a:defRPr>
            </a:lvl1pPr>
          </a:lstStyle>
          <a:p>
            <a:r>
              <a:rPr lang="ja-JP" altLang="en-US" dirty="0" smtClean="0"/>
              <a:t>マスタ タイトルの書式設定</a:t>
            </a:r>
            <a:endParaRPr lang="ja-JP" altLang="en-US" dirty="0"/>
          </a:p>
        </p:txBody>
      </p:sp>
      <p:sp>
        <p:nvSpPr>
          <p:cNvPr id="3" name="スライド番号プレースホルダ 18"/>
          <p:cNvSpPr>
            <a:spLocks noGrp="1"/>
          </p:cNvSpPr>
          <p:nvPr>
            <p:ph type="sldNum" sz="quarter" idx="10"/>
          </p:nvPr>
        </p:nvSpPr>
        <p:spPr/>
        <p:txBody>
          <a:bodyPr/>
          <a:lstStyle>
            <a:lvl1pPr>
              <a:defRPr/>
            </a:lvl1pPr>
          </a:lstStyle>
          <a:p>
            <a:pPr>
              <a:defRPr/>
            </a:pPr>
            <a:fld id="{0038FCA0-0884-4E30-B61D-EB88F1BC0368}" type="slidenum">
              <a:rPr lang="ja-JP" altLang="en-US"/>
              <a:pPr>
                <a:defRPr/>
              </a:pPr>
              <a:t>‹#›</a:t>
            </a:fld>
            <a:endParaRPr lang="ja-JP" altLang="en-US" dirty="0"/>
          </a:p>
        </p:txBody>
      </p:sp>
    </p:spTree>
    <p:extLst>
      <p:ext uri="{BB962C8B-B14F-4D97-AF65-F5344CB8AC3E}">
        <p14:creationId xmlns:p14="http://schemas.microsoft.com/office/powerpoint/2010/main" val="393061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pic>
        <p:nvPicPr>
          <p:cNvPr id="2" name="図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0013" y="3116263"/>
            <a:ext cx="38322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96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8" name="フッター プレースホルダ 4"/>
          <p:cNvSpPr>
            <a:spLocks noGrp="1"/>
          </p:cNvSpPr>
          <p:nvPr>
            <p:ph type="ftr" sz="quarter" idx="3"/>
          </p:nvPr>
        </p:nvSpPr>
        <p:spPr>
          <a:xfrm>
            <a:off x="315943" y="6612113"/>
            <a:ext cx="2895527" cy="1077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700">
                <a:solidFill>
                  <a:srgbClr val="808080"/>
                </a:solidFill>
                <a:latin typeface="Arial" pitchFamily="34" charset="0"/>
                <a:ea typeface="HG丸ｺﾞｼｯｸM-PRO" pitchFamily="50" charset="-128"/>
                <a:cs typeface="Arial" pitchFamily="34" charset="0"/>
              </a:defRPr>
            </a:lvl1pPr>
          </a:lstStyle>
          <a:p>
            <a:pPr defTabSz="914257">
              <a:defRPr/>
            </a:pPr>
            <a:endParaRPr lang="en-US" altLang="ja-JP" kern="0" dirty="0"/>
          </a:p>
        </p:txBody>
      </p:sp>
      <p:sp>
        <p:nvSpPr>
          <p:cNvPr id="9" name="スライド番号プレースホルダ 5"/>
          <p:cNvSpPr>
            <a:spLocks noGrp="1"/>
          </p:cNvSpPr>
          <p:nvPr>
            <p:ph type="sldNum" sz="quarter" idx="4"/>
          </p:nvPr>
        </p:nvSpPr>
        <p:spPr>
          <a:xfrm>
            <a:off x="4241397" y="6581362"/>
            <a:ext cx="661206" cy="193245"/>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a:defRPr sz="900">
                <a:solidFill>
                  <a:srgbClr val="000000"/>
                </a:solidFill>
                <a:latin typeface="Arial" pitchFamily="34" charset="0"/>
                <a:ea typeface="HG丸ｺﾞｼｯｸM-PRO" pitchFamily="50" charset="-128"/>
                <a:cs typeface="Arial" pitchFamily="34" charset="0"/>
              </a:defRPr>
            </a:lvl1pPr>
          </a:lstStyle>
          <a:p>
            <a:pPr defTabSz="914257" fontAlgn="base">
              <a:spcBef>
                <a:spcPct val="0"/>
              </a:spcBef>
              <a:spcAft>
                <a:spcPct val="0"/>
              </a:spcAft>
              <a:defRPr/>
            </a:pPr>
            <a:fld id="{EB0432B6-DF3A-4012-B234-A14B088B809D}" type="slidenum">
              <a:rPr lang="en-US" altLang="ja-JP" kern="0" smtClean="0"/>
              <a:pPr defTabSz="914257" fontAlgn="base">
                <a:spcBef>
                  <a:spcPct val="0"/>
                </a:spcBef>
                <a:spcAft>
                  <a:spcPct val="0"/>
                </a:spcAft>
                <a:defRPr/>
              </a:pPr>
              <a:t>‹#›</a:t>
            </a:fld>
            <a:endParaRPr lang="en-US" altLang="en-US" kern="0" dirty="0"/>
          </a:p>
        </p:txBody>
      </p:sp>
      <p:sp>
        <p:nvSpPr>
          <p:cNvPr id="6" name="タイトル 5"/>
          <p:cNvSpPr>
            <a:spLocks noGrp="1"/>
          </p:cNvSpPr>
          <p:nvPr>
            <p:ph type="title"/>
          </p:nvPr>
        </p:nvSpPr>
        <p:spPr/>
        <p:txBody>
          <a:bodyPr/>
          <a:lstStyle/>
          <a:p>
            <a:r>
              <a:rPr kumimoji="1" lang="ja-JP" altLang="en-US"/>
              <a:t>マスタ タイトルの書式設定</a:t>
            </a:r>
            <a:endParaRPr kumimoji="1" lang="ja-JP" altLang="en-US" dirty="0"/>
          </a:p>
        </p:txBody>
      </p:sp>
    </p:spTree>
    <p:extLst>
      <p:ext uri="{BB962C8B-B14F-4D97-AF65-F5344CB8AC3E}">
        <p14:creationId xmlns:p14="http://schemas.microsoft.com/office/powerpoint/2010/main" val="2951938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図 9"/>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215063" y="130175"/>
            <a:ext cx="27495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 1"/>
          <p:cNvSpPr>
            <a:spLocks noGrp="1"/>
          </p:cNvSpPr>
          <p:nvPr>
            <p:ph type="title"/>
          </p:nvPr>
        </p:nvSpPr>
        <p:spPr bwMode="auto">
          <a:xfrm>
            <a:off x="34925" y="103188"/>
            <a:ext cx="59055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テキスト プレースホルダ 2"/>
          <p:cNvSpPr>
            <a:spLocks noGrp="1"/>
          </p:cNvSpPr>
          <p:nvPr>
            <p:ph type="body" idx="1"/>
          </p:nvPr>
        </p:nvSpPr>
        <p:spPr bwMode="auto">
          <a:xfrm>
            <a:off x="0" y="989013"/>
            <a:ext cx="9144000"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 name="Rectangle 6"/>
          <p:cNvSpPr txBox="1">
            <a:spLocks noChangeArrowheads="1"/>
          </p:cNvSpPr>
          <p:nvPr userDrawn="1"/>
        </p:nvSpPr>
        <p:spPr bwMode="black">
          <a:xfrm>
            <a:off x="1611313" y="6597650"/>
            <a:ext cx="5913437" cy="252413"/>
          </a:xfrm>
          <a:prstGeom prst="rect">
            <a:avLst/>
          </a:prstGeom>
          <a:noFill/>
          <a:ln w="9525" algn="ctr">
            <a:noFill/>
            <a:miter lim="800000"/>
            <a:headEnd/>
            <a:tailEnd/>
          </a:ln>
          <a:effectLst/>
        </p:spPr>
        <p:txBody>
          <a:bodyPr wrap="none" tIns="0" bIns="0" anchor="ctr"/>
          <a:lstStyle>
            <a:lvl1pPr algn="ctr">
              <a:spcBef>
                <a:spcPct val="50000"/>
              </a:spcBef>
              <a:defRPr sz="1000" b="1">
                <a:solidFill>
                  <a:schemeClr val="bg1"/>
                </a:solidFill>
                <a:latin typeface="+mn-lt"/>
              </a:defRPr>
            </a:lvl1pPr>
          </a:lstStyle>
          <a:p>
            <a:pPr fontAlgn="auto">
              <a:spcAft>
                <a:spcPts val="0"/>
              </a:spcAft>
              <a:defRPr/>
            </a:pPr>
            <a:r>
              <a:rPr lang="en-US" altLang="ja-JP" b="0" dirty="0" smtClean="0">
                <a:solidFill>
                  <a:srgbClr val="003A81"/>
                </a:solidFill>
                <a:latin typeface="Meiryo UI" panose="020B0604030504040204" pitchFamily="50" charset="-128"/>
                <a:ea typeface="Meiryo UI" panose="020B0604030504040204" pitchFamily="50" charset="-128"/>
              </a:rPr>
              <a:t>© 2017 Tokyo Individualized Educational Institute, INC.</a:t>
            </a:r>
            <a:endParaRPr lang="en-US" altLang="ja-JP" b="0" dirty="0">
              <a:solidFill>
                <a:srgbClr val="003A81"/>
              </a:solidFill>
              <a:latin typeface="Meiryo UI" panose="020B0604030504040204" pitchFamily="50" charset="-128"/>
              <a:ea typeface="Meiryo UI" panose="020B0604030504040204" pitchFamily="50" charset="-128"/>
            </a:endParaRPr>
          </a:p>
        </p:txBody>
      </p:sp>
      <p:sp>
        <p:nvSpPr>
          <p:cNvPr id="19" name="スライド番号プレースホルダ 18"/>
          <p:cNvSpPr>
            <a:spLocks noGrp="1"/>
          </p:cNvSpPr>
          <p:nvPr>
            <p:ph type="sldNum" sz="quarter" idx="4"/>
          </p:nvPr>
        </p:nvSpPr>
        <p:spPr>
          <a:xfrm>
            <a:off x="8604250" y="6597650"/>
            <a:ext cx="539750" cy="252413"/>
          </a:xfrm>
          <a:prstGeom prst="rect">
            <a:avLst/>
          </a:prstGeom>
        </p:spPr>
        <p:txBody>
          <a:bodyPr vert="horz" wrap="none" lIns="91440" tIns="45720" rIns="91440" bIns="45720" rtlCol="0" anchor="ctr"/>
          <a:lstStyle>
            <a:lvl1pPr algn="r" fontAlgn="auto">
              <a:spcBef>
                <a:spcPts val="0"/>
              </a:spcBef>
              <a:spcAft>
                <a:spcPts val="0"/>
              </a:spcAft>
              <a:defRPr sz="1400">
                <a:solidFill>
                  <a:srgbClr val="003A81"/>
                </a:solidFill>
                <a:latin typeface="Meiryo UI" panose="020B0604030504040204" pitchFamily="50" charset="-128"/>
                <a:ea typeface="Meiryo UI" panose="020B0604030504040204" pitchFamily="50" charset="-128"/>
              </a:defRPr>
            </a:lvl1pPr>
          </a:lstStyle>
          <a:p>
            <a:pPr>
              <a:defRPr/>
            </a:pPr>
            <a:fld id="{E5FCC6A5-09C7-4823-ABB7-CFB2E4D2EC32}" type="slidenum">
              <a:rPr lang="ja-JP" altLang="en-US" smtClean="0"/>
              <a:pPr>
                <a:defRPr/>
              </a:pPr>
              <a:t>‹#›</a:t>
            </a:fld>
            <a:endParaRPr lang="ja-JP" altLang="en-US" dirty="0"/>
          </a:p>
        </p:txBody>
      </p:sp>
      <p:sp>
        <p:nvSpPr>
          <p:cNvPr id="1030" name="AutoShape 11" descr="株式会社東京個別指導学院"/>
          <p:cNvSpPr>
            <a:spLocks noChangeAspect="1" noChangeArrowheads="1"/>
          </p:cNvSpPr>
          <p:nvPr userDrawn="1"/>
        </p:nvSpPr>
        <p:spPr bwMode="auto">
          <a:xfrm>
            <a:off x="155575" y="-342900"/>
            <a:ext cx="1714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mtClean="0">
              <a:latin typeface="Meiryo UI" panose="020B0604030504040204" pitchFamily="50" charset="-128"/>
              <a:ea typeface="Meiryo UI" panose="020B0604030504040204" pitchFamily="50" charset="-128"/>
            </a:endParaRPr>
          </a:p>
        </p:txBody>
      </p:sp>
      <p:sp>
        <p:nvSpPr>
          <p:cNvPr id="1032" name="Line 1"/>
          <p:cNvSpPr>
            <a:spLocks noChangeShapeType="1"/>
          </p:cNvSpPr>
          <p:nvPr userDrawn="1"/>
        </p:nvSpPr>
        <p:spPr bwMode="auto">
          <a:xfrm rot="10800000" flipH="1">
            <a:off x="34925" y="6597650"/>
            <a:ext cx="9117013" cy="0"/>
          </a:xfrm>
          <a:prstGeom prst="line">
            <a:avLst/>
          </a:prstGeom>
          <a:noFill/>
          <a:ln w="12700">
            <a:solidFill>
              <a:srgbClr val="003A81"/>
            </a:solidFill>
            <a:round/>
            <a:headEnd/>
            <a:tailEnd/>
          </a:ln>
          <a:extLst>
            <a:ext uri="{909E8E84-426E-40DD-AFC4-6F175D3DCCD1}">
              <a14:hiddenFill xmlns:a14="http://schemas.microsoft.com/office/drawing/2010/main">
                <a:noFill/>
              </a14:hiddenFill>
            </a:ext>
          </a:extLst>
        </p:spPr>
        <p:txBody>
          <a:bodyPr/>
          <a:lstStyle/>
          <a:p>
            <a:endParaRPr lang="ja-JP" altLang="en-US">
              <a:latin typeface="Meiryo UI" panose="020B0604030504040204" pitchFamily="50" charset="-128"/>
              <a:ea typeface="Meiryo UI" panose="020B0604030504040204" pitchFamily="50" charset="-128"/>
            </a:endParaRPr>
          </a:p>
        </p:txBody>
      </p:sp>
      <p:pic>
        <p:nvPicPr>
          <p:cNvPr id="1033" name="Picture 1"/>
          <p:cNvPicPr>
            <a:picLocks noChangeAspect="1" noChangeArrowheads="1"/>
          </p:cNvPicPr>
          <p:nvPr userDrawn="1"/>
        </p:nvPicPr>
        <p:blipFill>
          <a:blip r:embed="rId7">
            <a:extLst>
              <a:ext uri="{28A0092B-C50C-407E-A947-70E740481C1C}">
                <a14:useLocalDpi xmlns:a14="http://schemas.microsoft.com/office/drawing/2010/main" val="0"/>
              </a:ext>
            </a:extLst>
          </a:blip>
          <a:srcRect l="1601" t="8379" b="90524"/>
          <a:stretch>
            <a:fillRect/>
          </a:stretch>
        </p:blipFill>
        <p:spPr bwMode="auto">
          <a:xfrm>
            <a:off x="-36513" y="712788"/>
            <a:ext cx="92281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5" r:id="rId1"/>
    <p:sldLayoutId id="2147483992" r:id="rId2"/>
    <p:sldLayoutId id="2147483997" r:id="rId3"/>
    <p:sldLayoutId id="2147483998" r:id="rId4"/>
  </p:sldLayoutIdLst>
  <p:hf hdr="0" ftr="0" dt="0"/>
  <p:txStyles>
    <p:titleStyle>
      <a:lvl1pPr algn="l" rtl="0" eaLnBrk="0" fontAlgn="base" hangingPunct="0">
        <a:spcBef>
          <a:spcPct val="0"/>
        </a:spcBef>
        <a:spcAft>
          <a:spcPct val="0"/>
        </a:spcAft>
        <a:defRPr kumimoji="1" sz="2800" kern="1200">
          <a:solidFill>
            <a:srgbClr val="003A8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003A8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003A8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003A8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003A8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200">
          <a:solidFill>
            <a:srgbClr val="0860A8"/>
          </a:solidFill>
          <a:latin typeface="Lucida Sans Unicode" pitchFamily="34" charset="0"/>
          <a:ea typeface="HGｺﾞｼｯｸE" pitchFamily="49" charset="-128"/>
        </a:defRPr>
      </a:lvl6pPr>
      <a:lvl7pPr marL="914400" algn="l" rtl="0" fontAlgn="base">
        <a:spcBef>
          <a:spcPct val="0"/>
        </a:spcBef>
        <a:spcAft>
          <a:spcPct val="0"/>
        </a:spcAft>
        <a:defRPr kumimoji="1" sz="2200">
          <a:solidFill>
            <a:srgbClr val="0860A8"/>
          </a:solidFill>
          <a:latin typeface="Lucida Sans Unicode" pitchFamily="34" charset="0"/>
          <a:ea typeface="HGｺﾞｼｯｸE" pitchFamily="49" charset="-128"/>
        </a:defRPr>
      </a:lvl7pPr>
      <a:lvl8pPr marL="1371600" algn="l" rtl="0" fontAlgn="base">
        <a:spcBef>
          <a:spcPct val="0"/>
        </a:spcBef>
        <a:spcAft>
          <a:spcPct val="0"/>
        </a:spcAft>
        <a:defRPr kumimoji="1" sz="2200">
          <a:solidFill>
            <a:srgbClr val="0860A8"/>
          </a:solidFill>
          <a:latin typeface="Lucida Sans Unicode" pitchFamily="34" charset="0"/>
          <a:ea typeface="HGｺﾞｼｯｸE" pitchFamily="49" charset="-128"/>
        </a:defRPr>
      </a:lvl8pPr>
      <a:lvl9pPr marL="1828800" algn="l" rtl="0" fontAlgn="base">
        <a:spcBef>
          <a:spcPct val="0"/>
        </a:spcBef>
        <a:spcAft>
          <a:spcPct val="0"/>
        </a:spcAft>
        <a:defRPr kumimoji="1" sz="2200">
          <a:solidFill>
            <a:srgbClr val="0860A8"/>
          </a:solidFill>
          <a:latin typeface="Lucida Sans Unicode" pitchFamily="34" charset="0"/>
          <a:ea typeface="HGｺﾞｼｯｸE" pitchFamily="49" charset="-128"/>
        </a:defRPr>
      </a:lvl9pPr>
    </p:titleStyle>
    <p:body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a:spLocks noGrp="1"/>
          </p:cNvSpPr>
          <p:nvPr>
            <p:ph type="ctrTitle"/>
          </p:nvPr>
        </p:nvSpPr>
        <p:spPr>
          <a:xfrm>
            <a:off x="431800" y="2968625"/>
            <a:ext cx="8280400" cy="1081088"/>
          </a:xfrm>
        </p:spPr>
        <p:txBody>
          <a:bodyPr/>
          <a:lstStyle/>
          <a:p>
            <a:r>
              <a:rPr lang="ja-JP" altLang="en-US" sz="4400" dirty="0">
                <a:latin typeface="Meiryo UI" panose="020B0604030504040204" pitchFamily="50" charset="-128"/>
                <a:ea typeface="Meiryo UI" panose="020B0604030504040204" pitchFamily="50" charset="-128"/>
              </a:rPr>
              <a:t>売上速報システム開発</a:t>
            </a:r>
            <a:r>
              <a:rPr lang="ja-JP" altLang="en-US" sz="4400" dirty="0" smtClean="0">
                <a:latin typeface="Meiryo UI" panose="020B0604030504040204" pitchFamily="50" charset="-128"/>
                <a:ea typeface="Meiryo UI" panose="020B0604030504040204" pitchFamily="50" charset="-128"/>
              </a:rPr>
              <a:t>プロジェクト</a:t>
            </a:r>
            <a:r>
              <a:rPr lang="en-US" altLang="ja-JP" sz="4400" dirty="0" smtClean="0">
                <a:latin typeface="Meiryo UI" panose="020B0604030504040204" pitchFamily="50" charset="-128"/>
                <a:ea typeface="Meiryo UI" panose="020B0604030504040204" pitchFamily="50" charset="-128"/>
              </a:rPr>
              <a:t/>
            </a:r>
            <a:br>
              <a:rPr lang="en-US" altLang="ja-JP" sz="4400" dirty="0" smtClean="0">
                <a:latin typeface="Meiryo UI" panose="020B0604030504040204" pitchFamily="50" charset="-128"/>
                <a:ea typeface="Meiryo UI" panose="020B0604030504040204" pitchFamily="50" charset="-128"/>
              </a:rPr>
            </a:br>
            <a:r>
              <a:rPr lang="ja-JP" altLang="en-US" sz="4400" dirty="0" smtClean="0">
                <a:latin typeface="Meiryo UI" panose="020B0604030504040204" pitchFamily="50" charset="-128"/>
                <a:ea typeface="Meiryo UI" panose="020B0604030504040204" pitchFamily="50" charset="-128"/>
              </a:rPr>
              <a:t>連携設計資料</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9</a:t>
            </a:fld>
            <a:endParaRPr lang="ja-JP" altLang="en-US" dirty="0"/>
          </a:p>
        </p:txBody>
      </p:sp>
      <p:sp>
        <p:nvSpPr>
          <p:cNvPr id="4" name="タイトル 1">
            <a:extLst>
              <a:ext uri="{FF2B5EF4-FFF2-40B4-BE49-F238E27FC236}">
                <a16:creationId xmlns="" xmlns:a16="http://schemas.microsoft.com/office/drawing/2014/main" id="{FCDF6418-E927-4781-B046-FFDE6345B10C}"/>
              </a:ext>
            </a:extLst>
          </p:cNvPr>
          <p:cNvSpPr>
            <a:spLocks noGrp="1"/>
          </p:cNvSpPr>
          <p:nvPr>
            <p:ph type="title"/>
          </p:nvPr>
        </p:nvSpPr>
        <p:spPr>
          <a:xfrm>
            <a:off x="0" y="107764"/>
            <a:ext cx="4644010" cy="546227"/>
          </a:xfrm>
        </p:spPr>
        <p:txBody>
          <a:bodyPr>
            <a:noAutofit/>
          </a:bodyPr>
          <a:lstStyle/>
          <a:p>
            <a:r>
              <a:rPr kumimoji="1" lang="ja-JP" altLang="en-US" dirty="0"/>
              <a:t>参考</a:t>
            </a:r>
            <a:r>
              <a:rPr kumimoji="1" lang="ja-JP" altLang="en-US" dirty="0" smtClean="0"/>
              <a:t>：</a:t>
            </a:r>
            <a:r>
              <a:rPr kumimoji="1" lang="en-US" altLang="ja-JP" dirty="0" smtClean="0"/>
              <a:t>	</a:t>
            </a:r>
            <a:r>
              <a:rPr lang="en-US" altLang="ja-JP" dirty="0" smtClean="0"/>
              <a:t>B01-</a:t>
            </a:r>
            <a:r>
              <a:rPr lang="en-US" altLang="ja-JP" dirty="0"/>
              <a:t>③</a:t>
            </a:r>
            <a:r>
              <a:rPr lang="ja-JP" altLang="en-US" dirty="0"/>
              <a:t>初回納入</a:t>
            </a:r>
            <a:r>
              <a:rPr lang="ja-JP" altLang="en-US" dirty="0" smtClean="0"/>
              <a:t>金コンヒ</a:t>
            </a:r>
            <a:r>
              <a:rPr lang="ja-JP" altLang="en-US" dirty="0" err="1"/>
              <a:t>゙</a:t>
            </a:r>
            <a:r>
              <a:rPr lang="ja-JP" altLang="en-US" dirty="0" smtClean="0"/>
              <a:t>ニ</a:t>
            </a:r>
            <a:r>
              <a:rPr lang="en-US" altLang="ja-JP" dirty="0" smtClean="0"/>
              <a:t/>
            </a:r>
            <a:br>
              <a:rPr lang="en-US" altLang="ja-JP" dirty="0" smtClean="0"/>
            </a:br>
            <a:r>
              <a:rPr lang="en-US" altLang="ja-JP" dirty="0"/>
              <a:t>	</a:t>
            </a:r>
            <a:r>
              <a:rPr lang="ja-JP" altLang="en-US" dirty="0" smtClean="0"/>
              <a:t>収納消</a:t>
            </a:r>
            <a:r>
              <a:rPr lang="ja-JP" altLang="en-US" dirty="0"/>
              <a:t>込結果データ連携</a:t>
            </a:r>
            <a:r>
              <a:rPr lang="en-US" altLang="ja-JP" dirty="0"/>
              <a:t>.</a:t>
            </a:r>
            <a:r>
              <a:rPr lang="en-US" altLang="ja-JP" dirty="0" err="1"/>
              <a:t>xlsx</a:t>
            </a:r>
            <a:endParaRPr kumimoji="1" lang="ja-JP" altLang="en-US" dirty="0"/>
          </a:p>
        </p:txBody>
      </p:sp>
      <p:sp>
        <p:nvSpPr>
          <p:cNvPr id="5" name="テキスト プレースホルダー 2">
            <a:extLst>
              <a:ext uri="{FF2B5EF4-FFF2-40B4-BE49-F238E27FC236}">
                <a16:creationId xmlns="" xmlns:a16="http://schemas.microsoft.com/office/drawing/2014/main" id="{0706721C-5167-42E7-B27B-18635EBA1A0B}"/>
              </a:ext>
            </a:extLst>
          </p:cNvPr>
          <p:cNvSpPr txBox="1">
            <a:spLocks/>
          </p:cNvSpPr>
          <p:nvPr/>
        </p:nvSpPr>
        <p:spPr>
          <a:xfrm>
            <a:off x="17164" y="924071"/>
            <a:ext cx="8640960" cy="360040"/>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pitchFamily="2" charset="2"/>
              <a:buNone/>
            </a:pPr>
            <a:r>
              <a:rPr lang="en-US" altLang="ja-JP" sz="1100" b="1" smtClean="0"/>
              <a:t>※</a:t>
            </a:r>
            <a:r>
              <a:rPr lang="ja-JP" altLang="en-US" sz="1100" b="1" smtClean="0"/>
              <a:t>参考として</a:t>
            </a:r>
            <a:r>
              <a:rPr lang="en-US" altLang="ja-JP" sz="1100" b="1" smtClean="0"/>
              <a:t>GW</a:t>
            </a:r>
            <a:r>
              <a:rPr lang="ja-JP" altLang="en-US" sz="1100" b="1" smtClean="0"/>
              <a:t>設計書においてのファイルフォーマットを記載する</a:t>
            </a:r>
            <a:endParaRPr lang="en-US" altLang="ja-JP" sz="1100" b="1" dirty="0"/>
          </a:p>
        </p:txBody>
      </p:sp>
      <p:pic>
        <p:nvPicPr>
          <p:cNvPr id="6" name="図 5">
            <a:extLst>
              <a:ext uri="{FF2B5EF4-FFF2-40B4-BE49-F238E27FC236}">
                <a16:creationId xmlns="" xmlns:a16="http://schemas.microsoft.com/office/drawing/2014/main" id="{FE8F10FA-816E-4B7C-B1F1-5C4AFEAED603}"/>
              </a:ext>
            </a:extLst>
          </p:cNvPr>
          <p:cNvPicPr>
            <a:picLocks noChangeAspect="1"/>
          </p:cNvPicPr>
          <p:nvPr/>
        </p:nvPicPr>
        <p:blipFill>
          <a:blip r:embed="rId3"/>
          <a:stretch>
            <a:fillRect/>
          </a:stretch>
        </p:blipFill>
        <p:spPr>
          <a:xfrm>
            <a:off x="179512" y="1284111"/>
            <a:ext cx="1704929" cy="431779"/>
          </a:xfrm>
          <a:prstGeom prst="rect">
            <a:avLst/>
          </a:prstGeom>
          <a:ln>
            <a:solidFill>
              <a:schemeClr val="tx2"/>
            </a:solidFill>
          </a:ln>
        </p:spPr>
      </p:pic>
      <p:pic>
        <p:nvPicPr>
          <p:cNvPr id="7" name="図 6">
            <a:extLst>
              <a:ext uri="{FF2B5EF4-FFF2-40B4-BE49-F238E27FC236}">
                <a16:creationId xmlns="" xmlns:a16="http://schemas.microsoft.com/office/drawing/2014/main" id="{738C17B0-BD79-472F-82F1-70121CA7F1B3}"/>
              </a:ext>
            </a:extLst>
          </p:cNvPr>
          <p:cNvPicPr>
            <a:picLocks noChangeAspect="1"/>
          </p:cNvPicPr>
          <p:nvPr/>
        </p:nvPicPr>
        <p:blipFill>
          <a:blip r:embed="rId4"/>
          <a:stretch>
            <a:fillRect/>
          </a:stretch>
        </p:blipFill>
        <p:spPr>
          <a:xfrm>
            <a:off x="1979712" y="1284111"/>
            <a:ext cx="3523814" cy="3513079"/>
          </a:xfrm>
          <a:prstGeom prst="rect">
            <a:avLst/>
          </a:prstGeom>
          <a:ln>
            <a:solidFill>
              <a:schemeClr val="tx2"/>
            </a:solidFill>
          </a:ln>
        </p:spPr>
      </p:pic>
      <p:pic>
        <p:nvPicPr>
          <p:cNvPr id="8" name="図 7">
            <a:extLst>
              <a:ext uri="{FF2B5EF4-FFF2-40B4-BE49-F238E27FC236}">
                <a16:creationId xmlns="" xmlns:a16="http://schemas.microsoft.com/office/drawing/2014/main" id="{96016BD3-174D-4C53-B7CE-84CF21C7E8DE}"/>
              </a:ext>
            </a:extLst>
          </p:cNvPr>
          <p:cNvPicPr>
            <a:picLocks noChangeAspect="1"/>
          </p:cNvPicPr>
          <p:nvPr/>
        </p:nvPicPr>
        <p:blipFill>
          <a:blip r:embed="rId5"/>
          <a:stretch>
            <a:fillRect/>
          </a:stretch>
        </p:blipFill>
        <p:spPr>
          <a:xfrm>
            <a:off x="5550383" y="1284111"/>
            <a:ext cx="3204916" cy="1265849"/>
          </a:xfrm>
          <a:prstGeom prst="rect">
            <a:avLst/>
          </a:prstGeom>
          <a:ln>
            <a:solidFill>
              <a:schemeClr val="tx2"/>
            </a:solidFill>
          </a:ln>
        </p:spPr>
      </p:pic>
    </p:spTree>
    <p:extLst>
      <p:ext uri="{BB962C8B-B14F-4D97-AF65-F5344CB8AC3E}">
        <p14:creationId xmlns:p14="http://schemas.microsoft.com/office/powerpoint/2010/main" val="2412784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10</a:t>
            </a:fld>
            <a:endParaRPr lang="ja-JP" altLang="en-US" dirty="0"/>
          </a:p>
        </p:txBody>
      </p:sp>
      <p:sp>
        <p:nvSpPr>
          <p:cNvPr id="4" name="タイトル 1">
            <a:extLst>
              <a:ext uri="{FF2B5EF4-FFF2-40B4-BE49-F238E27FC236}">
                <a16:creationId xmlns="" xmlns:a16="http://schemas.microsoft.com/office/drawing/2014/main" id="{FCDF6418-E927-4781-B046-FFDE6345B10C}"/>
              </a:ext>
            </a:extLst>
          </p:cNvPr>
          <p:cNvSpPr>
            <a:spLocks noGrp="1"/>
          </p:cNvSpPr>
          <p:nvPr>
            <p:ph type="title"/>
          </p:nvPr>
        </p:nvSpPr>
        <p:spPr>
          <a:xfrm>
            <a:off x="0" y="3854"/>
            <a:ext cx="7685437" cy="546227"/>
          </a:xfrm>
        </p:spPr>
        <p:txBody>
          <a:bodyPr>
            <a:normAutofit/>
          </a:bodyPr>
          <a:lstStyle/>
          <a:p>
            <a:r>
              <a:rPr kumimoji="1" lang="ja-JP" altLang="en-US" dirty="0"/>
              <a:t>参考：</a:t>
            </a:r>
            <a:r>
              <a:rPr lang="en-US" altLang="ja-JP" dirty="0"/>
              <a:t>B02-②</a:t>
            </a:r>
            <a:r>
              <a:rPr lang="ja-JP" altLang="en-US" dirty="0"/>
              <a:t>口座振替収納結果データ連携</a:t>
            </a:r>
            <a:r>
              <a:rPr lang="en-US" altLang="ja-JP" dirty="0"/>
              <a:t>.</a:t>
            </a:r>
            <a:r>
              <a:rPr lang="en-US" altLang="ja-JP" dirty="0" err="1"/>
              <a:t>xlsx</a:t>
            </a:r>
            <a:endParaRPr kumimoji="1" lang="ja-JP" altLang="en-US" dirty="0"/>
          </a:p>
        </p:txBody>
      </p:sp>
      <p:sp>
        <p:nvSpPr>
          <p:cNvPr id="5" name="テキスト プレースホルダー 2">
            <a:extLst>
              <a:ext uri="{FF2B5EF4-FFF2-40B4-BE49-F238E27FC236}">
                <a16:creationId xmlns="" xmlns:a16="http://schemas.microsoft.com/office/drawing/2014/main" id="{0706721C-5167-42E7-B27B-18635EBA1A0B}"/>
              </a:ext>
            </a:extLst>
          </p:cNvPr>
          <p:cNvSpPr txBox="1">
            <a:spLocks/>
          </p:cNvSpPr>
          <p:nvPr/>
        </p:nvSpPr>
        <p:spPr>
          <a:xfrm>
            <a:off x="17164" y="959034"/>
            <a:ext cx="8640960" cy="360040"/>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pitchFamily="2" charset="2"/>
              <a:buNone/>
            </a:pPr>
            <a:r>
              <a:rPr lang="en-US" altLang="ja-JP" sz="1100" b="1" smtClean="0"/>
              <a:t>※</a:t>
            </a:r>
            <a:r>
              <a:rPr lang="ja-JP" altLang="en-US" sz="1100" b="1" smtClean="0"/>
              <a:t>参考として</a:t>
            </a:r>
            <a:r>
              <a:rPr lang="en-US" altLang="ja-JP" sz="1100" b="1" smtClean="0"/>
              <a:t>GW</a:t>
            </a:r>
            <a:r>
              <a:rPr lang="ja-JP" altLang="en-US" sz="1100" b="1" smtClean="0"/>
              <a:t>設計書においてのファイルフォーマットを記載する</a:t>
            </a:r>
            <a:endParaRPr lang="en-US" altLang="ja-JP" sz="1100" b="1" dirty="0"/>
          </a:p>
        </p:txBody>
      </p:sp>
      <p:pic>
        <p:nvPicPr>
          <p:cNvPr id="6" name="図 5">
            <a:extLst>
              <a:ext uri="{FF2B5EF4-FFF2-40B4-BE49-F238E27FC236}">
                <a16:creationId xmlns="" xmlns:a16="http://schemas.microsoft.com/office/drawing/2014/main" id="{53B312F7-F99B-47E8-9C36-A72F017CEC4B}"/>
              </a:ext>
            </a:extLst>
          </p:cNvPr>
          <p:cNvPicPr>
            <a:picLocks noChangeAspect="1"/>
          </p:cNvPicPr>
          <p:nvPr/>
        </p:nvPicPr>
        <p:blipFill>
          <a:blip r:embed="rId3"/>
          <a:stretch>
            <a:fillRect/>
          </a:stretch>
        </p:blipFill>
        <p:spPr>
          <a:xfrm>
            <a:off x="179723" y="1312971"/>
            <a:ext cx="2227550" cy="474957"/>
          </a:xfrm>
          <a:prstGeom prst="rect">
            <a:avLst/>
          </a:prstGeom>
          <a:ln>
            <a:solidFill>
              <a:schemeClr val="tx2"/>
            </a:solidFill>
          </a:ln>
        </p:spPr>
      </p:pic>
      <p:pic>
        <p:nvPicPr>
          <p:cNvPr id="7" name="図 6">
            <a:extLst>
              <a:ext uri="{FF2B5EF4-FFF2-40B4-BE49-F238E27FC236}">
                <a16:creationId xmlns="" xmlns:a16="http://schemas.microsoft.com/office/drawing/2014/main" id="{B013ABB3-28D5-4D4C-8B1C-C051843C9124}"/>
              </a:ext>
            </a:extLst>
          </p:cNvPr>
          <p:cNvPicPr>
            <a:picLocks noChangeAspect="1"/>
          </p:cNvPicPr>
          <p:nvPr/>
        </p:nvPicPr>
        <p:blipFill>
          <a:blip r:embed="rId4"/>
          <a:stretch>
            <a:fillRect/>
          </a:stretch>
        </p:blipFill>
        <p:spPr>
          <a:xfrm>
            <a:off x="2563727" y="1292853"/>
            <a:ext cx="5151709" cy="3864387"/>
          </a:xfrm>
          <a:prstGeom prst="rect">
            <a:avLst/>
          </a:prstGeom>
          <a:ln>
            <a:solidFill>
              <a:schemeClr val="tx2"/>
            </a:solidFill>
          </a:ln>
        </p:spPr>
      </p:pic>
    </p:spTree>
    <p:extLst>
      <p:ext uri="{BB962C8B-B14F-4D97-AF65-F5344CB8AC3E}">
        <p14:creationId xmlns:p14="http://schemas.microsoft.com/office/powerpoint/2010/main" val="2014746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11</a:t>
            </a:fld>
            <a:endParaRPr lang="ja-JP" altLang="en-US" dirty="0"/>
          </a:p>
        </p:txBody>
      </p:sp>
      <p:sp>
        <p:nvSpPr>
          <p:cNvPr id="4" name="タイトル 1">
            <a:extLst>
              <a:ext uri="{FF2B5EF4-FFF2-40B4-BE49-F238E27FC236}">
                <a16:creationId xmlns="" xmlns:a16="http://schemas.microsoft.com/office/drawing/2014/main" id="{7FD276F6-B259-4770-9C23-DE0A9C1E95B3}"/>
              </a:ext>
            </a:extLst>
          </p:cNvPr>
          <p:cNvSpPr>
            <a:spLocks noGrp="1"/>
          </p:cNvSpPr>
          <p:nvPr>
            <p:ph type="title"/>
          </p:nvPr>
        </p:nvSpPr>
        <p:spPr>
          <a:xfrm>
            <a:off x="270939" y="101600"/>
            <a:ext cx="7144848" cy="546227"/>
          </a:xfrm>
        </p:spPr>
        <p:txBody>
          <a:bodyPr/>
          <a:lstStyle/>
          <a:p>
            <a:r>
              <a:rPr lang="ja-JP" altLang="en-US" dirty="0">
                <a:solidFill>
                  <a:schemeClr val="tx2"/>
                </a:solidFill>
              </a:rPr>
              <a:t>連携対象</a:t>
            </a:r>
            <a:r>
              <a:rPr kumimoji="1" lang="ja-JP" altLang="en-US" dirty="0" smtClean="0">
                <a:solidFill>
                  <a:schemeClr val="tx2"/>
                </a:solidFill>
              </a:rPr>
              <a:t>①</a:t>
            </a:r>
            <a:r>
              <a:rPr kumimoji="1" lang="ja-JP" altLang="en-US" dirty="0">
                <a:solidFill>
                  <a:schemeClr val="tx2"/>
                </a:solidFill>
              </a:rPr>
              <a:t>：継続ジョブ</a:t>
            </a:r>
          </a:p>
        </p:txBody>
      </p:sp>
      <p:graphicFrame>
        <p:nvGraphicFramePr>
          <p:cNvPr id="5" name="表 4">
            <a:extLst>
              <a:ext uri="{FF2B5EF4-FFF2-40B4-BE49-F238E27FC236}">
                <a16:creationId xmlns="" xmlns:a16="http://schemas.microsoft.com/office/drawing/2014/main" id="{6EF2AA1F-FF92-46CA-A26C-0CA2BEFA9909}"/>
              </a:ext>
            </a:extLst>
          </p:cNvPr>
          <p:cNvGraphicFramePr>
            <a:graphicFrameLocks noGrp="1"/>
          </p:cNvGraphicFramePr>
          <p:nvPr>
            <p:extLst>
              <p:ext uri="{D42A27DB-BD31-4B8C-83A1-F6EECF244321}">
                <p14:modId xmlns:p14="http://schemas.microsoft.com/office/powerpoint/2010/main" val="665514559"/>
              </p:ext>
            </p:extLst>
          </p:nvPr>
        </p:nvGraphicFramePr>
        <p:xfrm>
          <a:off x="611560" y="1786530"/>
          <a:ext cx="7667079" cy="3154680"/>
        </p:xfrm>
        <a:graphic>
          <a:graphicData uri="http://schemas.openxmlformats.org/drawingml/2006/table">
            <a:tbl>
              <a:tblPr>
                <a:tableStyleId>{93296810-A885-4BE3-A3E7-6D5BEEA58F35}</a:tableStyleId>
              </a:tblPr>
              <a:tblGrid>
                <a:gridCol w="583738">
                  <a:extLst>
                    <a:ext uri="{9D8B030D-6E8A-4147-A177-3AD203B41FA5}">
                      <a16:colId xmlns="" xmlns:a16="http://schemas.microsoft.com/office/drawing/2014/main" val="767659550"/>
                    </a:ext>
                  </a:extLst>
                </a:gridCol>
                <a:gridCol w="804400">
                  <a:extLst>
                    <a:ext uri="{9D8B030D-6E8A-4147-A177-3AD203B41FA5}">
                      <a16:colId xmlns="" xmlns:a16="http://schemas.microsoft.com/office/drawing/2014/main" val="2316835118"/>
                    </a:ext>
                  </a:extLst>
                </a:gridCol>
                <a:gridCol w="2204575">
                  <a:extLst>
                    <a:ext uri="{9D8B030D-6E8A-4147-A177-3AD203B41FA5}">
                      <a16:colId xmlns="" xmlns:a16="http://schemas.microsoft.com/office/drawing/2014/main" val="2798717089"/>
                    </a:ext>
                  </a:extLst>
                </a:gridCol>
                <a:gridCol w="704388">
                  <a:extLst>
                    <a:ext uri="{9D8B030D-6E8A-4147-A177-3AD203B41FA5}">
                      <a16:colId xmlns="" xmlns:a16="http://schemas.microsoft.com/office/drawing/2014/main" val="1523047240"/>
                    </a:ext>
                  </a:extLst>
                </a:gridCol>
                <a:gridCol w="3369978">
                  <a:extLst>
                    <a:ext uri="{9D8B030D-6E8A-4147-A177-3AD203B41FA5}">
                      <a16:colId xmlns="" xmlns:a16="http://schemas.microsoft.com/office/drawing/2014/main" val="1440010715"/>
                    </a:ext>
                  </a:extLst>
                </a:gridCol>
              </a:tblGrid>
              <a:tr h="105012">
                <a:tc>
                  <a:txBody>
                    <a:bodyPr/>
                    <a:lstStyle/>
                    <a:p>
                      <a:pPr algn="l" fontAlgn="ctr"/>
                      <a:r>
                        <a:rPr lang="ja-JP" altLang="en-US" sz="800" b="1" u="none" strike="noStrike" dirty="0">
                          <a:solidFill>
                            <a:schemeClr val="tx2"/>
                          </a:solidFill>
                          <a:effectLst/>
                        </a:rPr>
                        <a:t>機能</a:t>
                      </a:r>
                      <a:r>
                        <a:rPr lang="en-US" altLang="ja-JP" sz="800" b="1" u="none" strike="noStrike" dirty="0">
                          <a:solidFill>
                            <a:schemeClr val="tx2"/>
                          </a:solidFill>
                          <a:effectLst/>
                        </a:rPr>
                        <a:t>ID</a:t>
                      </a:r>
                      <a:endParaRPr lang="ja-JP" altLang="en-US" sz="800" b="1" i="0" u="none" strike="noStrike" dirty="0">
                        <a:solidFill>
                          <a:schemeClr val="tx2"/>
                        </a:solidFill>
                        <a:effectLst/>
                        <a:latin typeface="+mn-ea"/>
                        <a:ea typeface="+mn-ea"/>
                      </a:endParaRPr>
                    </a:p>
                  </a:txBody>
                  <a:tcPr marL="72000" marR="72000" marT="9525" marB="0" anchor="ctr">
                    <a:solidFill>
                      <a:srgbClr val="0070C0"/>
                    </a:solidFill>
                  </a:tcPr>
                </a:tc>
                <a:tc>
                  <a:txBody>
                    <a:bodyPr/>
                    <a:lstStyle/>
                    <a:p>
                      <a:pPr algn="l" fontAlgn="ctr"/>
                      <a:r>
                        <a:rPr lang="en-US" altLang="ja-JP" sz="800" b="1" u="none" strike="noStrike" dirty="0">
                          <a:solidFill>
                            <a:schemeClr val="tx2"/>
                          </a:solidFill>
                          <a:effectLst/>
                        </a:rPr>
                        <a:t>TACID</a:t>
                      </a:r>
                      <a:endParaRPr lang="en-US" altLang="ja-JP" sz="800" b="1" i="0" u="none" strike="noStrike" dirty="0">
                        <a:solidFill>
                          <a:schemeClr val="tx2"/>
                        </a:solidFill>
                        <a:effectLst/>
                        <a:latin typeface="+mn-ea"/>
                        <a:ea typeface="+mn-ea"/>
                      </a:endParaRPr>
                    </a:p>
                  </a:txBody>
                  <a:tcPr marL="72000" marR="72000" marT="9525" marB="0" anchor="ctr">
                    <a:solidFill>
                      <a:srgbClr val="0070C0"/>
                    </a:solidFill>
                  </a:tcPr>
                </a:tc>
                <a:tc>
                  <a:txBody>
                    <a:bodyPr/>
                    <a:lstStyle/>
                    <a:p>
                      <a:pPr algn="l" fontAlgn="ctr"/>
                      <a:r>
                        <a:rPr lang="ja-JP" altLang="en-US" sz="800" b="1" u="none" strike="noStrike" dirty="0">
                          <a:solidFill>
                            <a:schemeClr val="tx2"/>
                          </a:solidFill>
                          <a:effectLst/>
                        </a:rPr>
                        <a:t>機能名</a:t>
                      </a:r>
                      <a:endParaRPr lang="en-US" sz="800" b="1" i="0" u="none" strike="noStrike" dirty="0">
                        <a:solidFill>
                          <a:schemeClr val="tx2"/>
                        </a:solidFill>
                        <a:effectLst/>
                        <a:latin typeface="+mn-ea"/>
                        <a:ea typeface="+mn-ea"/>
                      </a:endParaRPr>
                    </a:p>
                  </a:txBody>
                  <a:tcPr marL="72000" marR="72000" marT="9525" marB="0" anchor="ctr">
                    <a:solidFill>
                      <a:srgbClr val="0070C0"/>
                    </a:solidFill>
                  </a:tcPr>
                </a:tc>
                <a:tc>
                  <a:txBody>
                    <a:bodyPr/>
                    <a:lstStyle/>
                    <a:p>
                      <a:pPr algn="l" fontAlgn="ctr"/>
                      <a:r>
                        <a:rPr lang="ja-JP" altLang="en-US" sz="800" b="1" u="none" strike="noStrike" dirty="0">
                          <a:solidFill>
                            <a:schemeClr val="tx2"/>
                          </a:solidFill>
                          <a:effectLst/>
                        </a:rPr>
                        <a:t>対象</a:t>
                      </a:r>
                      <a:endParaRPr lang="en-US" altLang="ja-JP" sz="800" b="1" i="0" u="none" strike="noStrike" dirty="0">
                        <a:solidFill>
                          <a:schemeClr val="tx2"/>
                        </a:solidFill>
                        <a:effectLst/>
                        <a:latin typeface="+mn-ea"/>
                        <a:ea typeface="+mn-ea"/>
                      </a:endParaRPr>
                    </a:p>
                  </a:txBody>
                  <a:tcPr marL="72000" marR="72000" marT="9525" marB="0" anchor="ctr">
                    <a:solidFill>
                      <a:srgbClr val="0070C0"/>
                    </a:solidFill>
                  </a:tcPr>
                </a:tc>
                <a:tc>
                  <a:txBody>
                    <a:bodyPr/>
                    <a:lstStyle/>
                    <a:p>
                      <a:pPr algn="l" fontAlgn="ctr"/>
                      <a:r>
                        <a:rPr lang="ja-JP" altLang="en-US" sz="800" b="1" u="none" strike="noStrike" dirty="0">
                          <a:solidFill>
                            <a:schemeClr val="tx2"/>
                          </a:solidFill>
                          <a:effectLst/>
                        </a:rPr>
                        <a:t>理由</a:t>
                      </a:r>
                      <a:endParaRPr lang="en-US" altLang="ja-JP" sz="800" b="1" i="0" u="none" strike="noStrike" dirty="0">
                        <a:solidFill>
                          <a:schemeClr val="tx2"/>
                        </a:solidFill>
                        <a:effectLst/>
                        <a:latin typeface="+mn-ea"/>
                        <a:ea typeface="+mn-ea"/>
                      </a:endParaRPr>
                    </a:p>
                  </a:txBody>
                  <a:tcPr marL="72000" marR="72000" marT="9525" marB="0" anchor="ctr">
                    <a:solidFill>
                      <a:srgbClr val="0070C0"/>
                    </a:solidFill>
                  </a:tcPr>
                </a:tc>
                <a:extLst>
                  <a:ext uri="{0D108BD9-81ED-4DB2-BD59-A6C34878D82A}">
                    <a16:rowId xmlns="" xmlns:a16="http://schemas.microsoft.com/office/drawing/2014/main" val="2148796927"/>
                  </a:ext>
                </a:extLst>
              </a:tr>
              <a:tr h="105012">
                <a:tc>
                  <a:txBody>
                    <a:bodyPr/>
                    <a:lstStyle/>
                    <a:p>
                      <a:pPr algn="l" fontAlgn="ctr"/>
                      <a:r>
                        <a:rPr lang="en-US" sz="800" b="0" u="none" strike="noStrike" dirty="0">
                          <a:solidFill>
                            <a:schemeClr val="bg1">
                              <a:lumMod val="85000"/>
                            </a:schemeClr>
                          </a:solidFill>
                          <a:effectLst/>
                        </a:rPr>
                        <a:t>B01-</a:t>
                      </a:r>
                      <a:r>
                        <a:rPr lang="ja-JP" altLang="en-US" sz="800" b="0" u="none" strike="noStrike" dirty="0">
                          <a:solidFill>
                            <a:schemeClr val="bg1">
                              <a:lumMod val="85000"/>
                            </a:schemeClr>
                          </a:solidFill>
                          <a:effectLst/>
                        </a:rPr>
                        <a:t>①</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T_ETL_0750</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rPr>
                        <a:t>コンビニ振込請求データ連携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2062410906"/>
                  </a:ext>
                </a:extLst>
              </a:tr>
              <a:tr h="105012">
                <a:tc>
                  <a:txBody>
                    <a:bodyPr/>
                    <a:lstStyle/>
                    <a:p>
                      <a:pPr algn="l" fontAlgn="ctr"/>
                      <a:r>
                        <a:rPr lang="en-US" sz="800" b="1" u="none" strike="noStrike" dirty="0">
                          <a:solidFill>
                            <a:schemeClr val="bg1">
                              <a:lumMod val="85000"/>
                            </a:schemeClr>
                          </a:solidFill>
                          <a:effectLst/>
                        </a:rPr>
                        <a:t>B01-</a:t>
                      </a:r>
                      <a:r>
                        <a:rPr lang="ja-JP" altLang="en-US" sz="800" b="1" u="none" strike="noStrike" dirty="0">
                          <a:solidFill>
                            <a:schemeClr val="bg1">
                              <a:lumMod val="85000"/>
                            </a:schemeClr>
                          </a:solidFill>
                          <a:effectLst/>
                        </a:rPr>
                        <a:t>②</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T_ETL_0751</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コンビニ収納消込結果データ連携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3111559870"/>
                  </a:ext>
                </a:extLst>
              </a:tr>
              <a:tr h="105012">
                <a:tc>
                  <a:txBody>
                    <a:bodyPr/>
                    <a:lstStyle/>
                    <a:p>
                      <a:pPr algn="l" fontAlgn="ctr"/>
                      <a:r>
                        <a:rPr lang="en-US" sz="800" b="1" u="none" strike="noStrike" dirty="0">
                          <a:solidFill>
                            <a:schemeClr val="bg1">
                              <a:lumMod val="85000"/>
                            </a:schemeClr>
                          </a:solidFill>
                          <a:effectLst/>
                        </a:rPr>
                        <a:t>B01-</a:t>
                      </a:r>
                      <a:r>
                        <a:rPr lang="ja-JP" altLang="en-US" sz="800" b="1" u="none" strike="noStrike" dirty="0">
                          <a:solidFill>
                            <a:schemeClr val="bg1">
                              <a:lumMod val="85000"/>
                            </a:schemeClr>
                          </a:solidFill>
                          <a:effectLst/>
                        </a:rPr>
                        <a:t>③</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T_ETL_0752</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初回納入金コンビニ収納消込結果データ連携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3669656647"/>
                  </a:ext>
                </a:extLst>
              </a:tr>
              <a:tr h="105012">
                <a:tc>
                  <a:txBody>
                    <a:bodyPr/>
                    <a:lstStyle/>
                    <a:p>
                      <a:pPr algn="l" fontAlgn="ctr"/>
                      <a:r>
                        <a:rPr lang="en-US" sz="800" b="0" u="none" strike="noStrike" dirty="0">
                          <a:solidFill>
                            <a:schemeClr val="bg1">
                              <a:lumMod val="85000"/>
                            </a:schemeClr>
                          </a:solidFill>
                          <a:effectLst/>
                        </a:rPr>
                        <a:t>B01-</a:t>
                      </a:r>
                      <a:r>
                        <a:rPr lang="ja-JP" altLang="en-US" sz="800" b="0" u="none" strike="noStrike" dirty="0">
                          <a:solidFill>
                            <a:schemeClr val="bg1">
                              <a:lumMod val="85000"/>
                            </a:schemeClr>
                          </a:solidFill>
                          <a:effectLst/>
                        </a:rPr>
                        <a:t>④</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T_ETL_0753</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rPr>
                        <a:t>コンビニ</a:t>
                      </a:r>
                      <a:r>
                        <a:rPr lang="en-US" altLang="ja-JP" sz="800" b="0" u="none" strike="noStrike" dirty="0">
                          <a:solidFill>
                            <a:schemeClr val="bg1">
                              <a:lumMod val="85000"/>
                            </a:schemeClr>
                          </a:solidFill>
                          <a:effectLst/>
                        </a:rPr>
                        <a:t>AG</a:t>
                      </a:r>
                      <a:r>
                        <a:rPr lang="ja-JP" altLang="en-US" sz="800" b="0" u="none" strike="noStrike" dirty="0">
                          <a:solidFill>
                            <a:schemeClr val="bg1">
                              <a:lumMod val="85000"/>
                            </a:schemeClr>
                          </a:solidFill>
                          <a:effectLst/>
                        </a:rPr>
                        <a:t>処理結果取得</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2970800796"/>
                  </a:ext>
                </a:extLst>
              </a:tr>
              <a:tr h="105012">
                <a:tc>
                  <a:txBody>
                    <a:bodyPr/>
                    <a:lstStyle/>
                    <a:p>
                      <a:pPr algn="l" fontAlgn="ctr"/>
                      <a:r>
                        <a:rPr lang="en-US" sz="800" b="0" u="none" strike="noStrike" dirty="0">
                          <a:solidFill>
                            <a:schemeClr val="bg1">
                              <a:lumMod val="85000"/>
                            </a:schemeClr>
                          </a:solidFill>
                          <a:effectLst/>
                        </a:rPr>
                        <a:t>B02-</a:t>
                      </a:r>
                      <a:r>
                        <a:rPr lang="ja-JP" altLang="en-US" sz="800" b="0" u="none" strike="noStrike" dirty="0">
                          <a:solidFill>
                            <a:schemeClr val="bg1">
                              <a:lumMod val="85000"/>
                            </a:schemeClr>
                          </a:solidFill>
                          <a:effectLst/>
                        </a:rPr>
                        <a:t>①</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T_ETL_0755</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rPr>
                        <a:t>口座振替請求データ連携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895300577"/>
                  </a:ext>
                </a:extLst>
              </a:tr>
              <a:tr h="105012">
                <a:tc>
                  <a:txBody>
                    <a:bodyPr/>
                    <a:lstStyle/>
                    <a:p>
                      <a:pPr algn="l" fontAlgn="ctr"/>
                      <a:r>
                        <a:rPr lang="en-US" sz="800" b="1" u="none" strike="noStrike" dirty="0">
                          <a:solidFill>
                            <a:schemeClr val="bg1">
                              <a:lumMod val="85000"/>
                            </a:schemeClr>
                          </a:solidFill>
                          <a:effectLst/>
                        </a:rPr>
                        <a:t>B02-</a:t>
                      </a:r>
                      <a:r>
                        <a:rPr lang="ja-JP" altLang="en-US" sz="800" b="1" u="none" strike="noStrike" dirty="0">
                          <a:solidFill>
                            <a:schemeClr val="bg1">
                              <a:lumMod val="85000"/>
                            </a:schemeClr>
                          </a:solidFill>
                          <a:effectLst/>
                        </a:rPr>
                        <a:t>②</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T_ETL_0756</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口座振替収納結果データ連携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zh-TW"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714138272"/>
                  </a:ext>
                </a:extLst>
              </a:tr>
              <a:tr h="105012">
                <a:tc>
                  <a:txBody>
                    <a:bodyPr/>
                    <a:lstStyle/>
                    <a:p>
                      <a:pPr algn="l" fontAlgn="ctr"/>
                      <a:r>
                        <a:rPr lang="en-US" sz="800" b="1" u="none" strike="noStrike" dirty="0">
                          <a:solidFill>
                            <a:schemeClr val="bg1">
                              <a:lumMod val="85000"/>
                            </a:schemeClr>
                          </a:solidFill>
                          <a:effectLst/>
                        </a:rPr>
                        <a:t>B02-</a:t>
                      </a:r>
                      <a:r>
                        <a:rPr lang="ja-JP" altLang="en-US" sz="800" b="1" u="none" strike="noStrike" dirty="0">
                          <a:solidFill>
                            <a:schemeClr val="bg1">
                              <a:lumMod val="85000"/>
                            </a:schemeClr>
                          </a:solidFill>
                          <a:effectLst/>
                        </a:rPr>
                        <a:t>③</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T_ETL_0757</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口座振替申込結果データ連携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zh-TW"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3283785144"/>
                  </a:ext>
                </a:extLst>
              </a:tr>
              <a:tr h="105012">
                <a:tc>
                  <a:txBody>
                    <a:bodyPr/>
                    <a:lstStyle/>
                    <a:p>
                      <a:pPr algn="l" fontAlgn="ctr"/>
                      <a:r>
                        <a:rPr lang="en-US" sz="800" b="0" u="none" strike="noStrike" dirty="0">
                          <a:solidFill>
                            <a:schemeClr val="bg1">
                              <a:lumMod val="85000"/>
                            </a:schemeClr>
                          </a:solidFill>
                          <a:effectLst/>
                        </a:rPr>
                        <a:t>B02-</a:t>
                      </a:r>
                      <a:r>
                        <a:rPr lang="ja-JP" altLang="en-US" sz="800" b="0" u="none" strike="noStrike" dirty="0">
                          <a:solidFill>
                            <a:schemeClr val="bg1">
                              <a:lumMod val="85000"/>
                            </a:schemeClr>
                          </a:solidFill>
                          <a:effectLst/>
                        </a:rPr>
                        <a:t>④</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T_ETL_0758</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rPr>
                        <a:t>口座</a:t>
                      </a:r>
                      <a:r>
                        <a:rPr lang="en-US" altLang="ja-JP" sz="800" b="0" u="none" strike="noStrike" dirty="0">
                          <a:solidFill>
                            <a:schemeClr val="bg1">
                              <a:lumMod val="85000"/>
                            </a:schemeClr>
                          </a:solidFill>
                          <a:effectLst/>
                        </a:rPr>
                        <a:t>AG</a:t>
                      </a:r>
                      <a:r>
                        <a:rPr lang="ja-JP" altLang="en-US" sz="800" b="0" u="none" strike="noStrike" dirty="0">
                          <a:solidFill>
                            <a:schemeClr val="bg1">
                              <a:lumMod val="85000"/>
                            </a:schemeClr>
                          </a:solidFill>
                          <a:effectLst/>
                        </a:rPr>
                        <a:t>処理結果取得</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3657386319"/>
                  </a:ext>
                </a:extLst>
              </a:tr>
              <a:tr h="105012">
                <a:tc>
                  <a:txBody>
                    <a:bodyPr/>
                    <a:lstStyle/>
                    <a:p>
                      <a:pPr algn="l" fontAlgn="ctr"/>
                      <a:r>
                        <a:rPr lang="en-US" sz="800" b="1" u="none" strike="noStrike" dirty="0">
                          <a:solidFill>
                            <a:schemeClr val="bg1">
                              <a:lumMod val="85000"/>
                            </a:schemeClr>
                          </a:solidFill>
                          <a:effectLst/>
                        </a:rPr>
                        <a:t>B03-</a:t>
                      </a:r>
                      <a:r>
                        <a:rPr lang="ja-JP" altLang="en-US" sz="800" b="1" u="none" strike="noStrike" dirty="0">
                          <a:solidFill>
                            <a:schemeClr val="bg1">
                              <a:lumMod val="85000"/>
                            </a:schemeClr>
                          </a:solidFill>
                          <a:effectLst/>
                        </a:rPr>
                        <a:t>①</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T_ETL_0760</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口座振込請求データ出力</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latin typeface="+mn-ea"/>
                          <a:ea typeface="+mn-ea"/>
                        </a:rPr>
                        <a:t>・</a:t>
                      </a:r>
                      <a:r>
                        <a:rPr lang="en-US" altLang="ja-JP" sz="800" b="0" u="none" strike="noStrike" dirty="0">
                          <a:solidFill>
                            <a:schemeClr val="bg1">
                              <a:lumMod val="85000"/>
                            </a:schemeClr>
                          </a:solidFill>
                          <a:effectLst/>
                          <a:latin typeface="+mn-ea"/>
                          <a:ea typeface="+mn-ea"/>
                        </a:rPr>
                        <a:t>RE</a:t>
                      </a:r>
                      <a:r>
                        <a:rPr lang="ja-JP" altLang="en-US" sz="800" b="0" u="none" strike="noStrike" dirty="0">
                          <a:solidFill>
                            <a:schemeClr val="bg1">
                              <a:lumMod val="85000"/>
                            </a:schemeClr>
                          </a:solidFill>
                          <a:effectLst/>
                          <a:latin typeface="+mn-ea"/>
                          <a:ea typeface="+mn-ea"/>
                        </a:rPr>
                        <a:t>が直接銀行へ出力するため停止する</a:t>
                      </a:r>
                      <a:endParaRPr lang="zh-TW" altLang="en-US" sz="800" b="0" i="0" u="none" strike="noStrike" dirty="0">
                        <a:solidFill>
                          <a:schemeClr val="bg1">
                            <a:lumMod val="85000"/>
                          </a:schemeClr>
                        </a:solidFill>
                        <a:effectLst/>
                        <a:latin typeface="+mn-ea"/>
                        <a:ea typeface="+mn-ea"/>
                      </a:endParaRPr>
                    </a:p>
                  </a:txBody>
                  <a:tcPr marL="0" marR="0" marT="0" marB="0" anchor="ctr">
                    <a:solidFill>
                      <a:schemeClr val="bg1">
                        <a:lumMod val="75000"/>
                      </a:schemeClr>
                    </a:solidFill>
                  </a:tcPr>
                </a:tc>
                <a:extLst>
                  <a:ext uri="{0D108BD9-81ED-4DB2-BD59-A6C34878D82A}">
                    <a16:rowId xmlns="" xmlns:a16="http://schemas.microsoft.com/office/drawing/2014/main" val="2546825087"/>
                  </a:ext>
                </a:extLst>
              </a:tr>
              <a:tr h="105012">
                <a:tc>
                  <a:txBody>
                    <a:bodyPr/>
                    <a:lstStyle/>
                    <a:p>
                      <a:pPr algn="l" fontAlgn="ctr"/>
                      <a:r>
                        <a:rPr lang="en-US" sz="800" b="1" u="none" strike="noStrike" dirty="0">
                          <a:solidFill>
                            <a:schemeClr val="bg1">
                              <a:lumMod val="85000"/>
                            </a:schemeClr>
                          </a:solidFill>
                          <a:effectLst/>
                        </a:rPr>
                        <a:t>B03-</a:t>
                      </a:r>
                      <a:r>
                        <a:rPr lang="ja-JP" altLang="en-US" sz="800" b="1" u="none" strike="noStrike" dirty="0">
                          <a:solidFill>
                            <a:schemeClr val="bg1">
                              <a:lumMod val="85000"/>
                            </a:schemeClr>
                          </a:solidFill>
                          <a:effectLst/>
                        </a:rPr>
                        <a:t>②</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T_ETL_0761</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口座振込収納結果データ連携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latin typeface="+mn-ea"/>
                          <a:ea typeface="+mn-ea"/>
                        </a:rPr>
                        <a:t>・</a:t>
                      </a:r>
                      <a:r>
                        <a:rPr lang="en-US" altLang="ja-JP" sz="800" b="0" u="none" strike="noStrike" dirty="0">
                          <a:solidFill>
                            <a:schemeClr val="bg1">
                              <a:lumMod val="85000"/>
                            </a:schemeClr>
                          </a:solidFill>
                          <a:effectLst/>
                          <a:latin typeface="+mn-ea"/>
                          <a:ea typeface="+mn-ea"/>
                        </a:rPr>
                        <a:t>RE</a:t>
                      </a:r>
                      <a:r>
                        <a:rPr lang="ja-JP" altLang="en-US" sz="800" b="0" u="none" strike="noStrike" dirty="0">
                          <a:solidFill>
                            <a:schemeClr val="bg1">
                              <a:lumMod val="85000"/>
                            </a:schemeClr>
                          </a:solidFill>
                          <a:effectLst/>
                          <a:latin typeface="+mn-ea"/>
                          <a:ea typeface="+mn-ea"/>
                        </a:rPr>
                        <a:t>が直接銀行から取得するため停止する</a:t>
                      </a:r>
                      <a:endParaRPr lang="zh-TW" altLang="en-US" sz="800" b="0" i="0" u="none" strike="noStrike" dirty="0">
                        <a:solidFill>
                          <a:schemeClr val="bg1">
                            <a:lumMod val="85000"/>
                          </a:schemeClr>
                        </a:solidFill>
                        <a:effectLst/>
                        <a:latin typeface="+mn-ea"/>
                        <a:ea typeface="+mn-ea"/>
                      </a:endParaRPr>
                    </a:p>
                  </a:txBody>
                  <a:tcPr marL="0" marR="0" marT="0" marB="0" anchor="ctr">
                    <a:solidFill>
                      <a:schemeClr val="bg1">
                        <a:lumMod val="75000"/>
                      </a:schemeClr>
                    </a:solidFill>
                  </a:tcPr>
                </a:tc>
                <a:extLst>
                  <a:ext uri="{0D108BD9-81ED-4DB2-BD59-A6C34878D82A}">
                    <a16:rowId xmlns="" xmlns:a16="http://schemas.microsoft.com/office/drawing/2014/main" val="1713743736"/>
                  </a:ext>
                </a:extLst>
              </a:tr>
              <a:tr h="105012">
                <a:tc>
                  <a:txBody>
                    <a:bodyPr/>
                    <a:lstStyle/>
                    <a:p>
                      <a:pPr algn="l" fontAlgn="ctr"/>
                      <a:r>
                        <a:rPr lang="en-US" sz="800" b="0" u="none" strike="noStrike" dirty="0">
                          <a:solidFill>
                            <a:schemeClr val="bg1">
                              <a:lumMod val="85000"/>
                            </a:schemeClr>
                          </a:solidFill>
                          <a:effectLst/>
                        </a:rPr>
                        <a:t>B04-</a:t>
                      </a:r>
                      <a:r>
                        <a:rPr lang="ja-JP" altLang="en-US" sz="800" b="0" u="none" strike="noStrike" dirty="0">
                          <a:solidFill>
                            <a:schemeClr val="bg1">
                              <a:lumMod val="85000"/>
                            </a:schemeClr>
                          </a:solidFill>
                          <a:effectLst/>
                        </a:rPr>
                        <a:t>①</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T_ETL_0870</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rPr>
                        <a:t>クレカ請求データ連携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43909344"/>
                  </a:ext>
                </a:extLst>
              </a:tr>
              <a:tr h="105012">
                <a:tc>
                  <a:txBody>
                    <a:bodyPr/>
                    <a:lstStyle/>
                    <a:p>
                      <a:pPr algn="l" fontAlgn="ctr"/>
                      <a:r>
                        <a:rPr lang="en-US" sz="800" b="0" u="none" strike="noStrike" dirty="0">
                          <a:solidFill>
                            <a:schemeClr val="bg1">
                              <a:lumMod val="85000"/>
                            </a:schemeClr>
                          </a:solidFill>
                          <a:effectLst/>
                        </a:rPr>
                        <a:t>B04-</a:t>
                      </a:r>
                      <a:r>
                        <a:rPr lang="ja-JP" altLang="en-US" sz="800" b="0" u="none" strike="noStrike" dirty="0">
                          <a:solidFill>
                            <a:schemeClr val="bg1">
                              <a:lumMod val="85000"/>
                            </a:schemeClr>
                          </a:solidFill>
                          <a:effectLst/>
                        </a:rPr>
                        <a:t>②</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T_ETL_0873</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rPr>
                        <a:t>クレカ</a:t>
                      </a:r>
                      <a:r>
                        <a:rPr lang="en-US" altLang="ja-JP" sz="800" b="0" u="none" strike="noStrike" dirty="0">
                          <a:solidFill>
                            <a:schemeClr val="bg1">
                              <a:lumMod val="85000"/>
                            </a:schemeClr>
                          </a:solidFill>
                          <a:effectLst/>
                        </a:rPr>
                        <a:t>AG</a:t>
                      </a:r>
                      <a:r>
                        <a:rPr lang="ja-JP" altLang="en-US" sz="800" b="0" u="none" strike="noStrike" dirty="0">
                          <a:solidFill>
                            <a:schemeClr val="bg1">
                              <a:lumMod val="85000"/>
                            </a:schemeClr>
                          </a:solidFill>
                          <a:effectLst/>
                        </a:rPr>
                        <a:t>処理結果取得</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757373256"/>
                  </a:ext>
                </a:extLst>
              </a:tr>
              <a:tr h="105012">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1" u="none" strike="noStrike" dirty="0">
                          <a:solidFill>
                            <a:schemeClr val="tx2"/>
                          </a:solidFill>
                          <a:effectLst/>
                        </a:rPr>
                        <a:t>B05-</a:t>
                      </a:r>
                      <a:r>
                        <a:rPr lang="ja-JP" altLang="en-US" sz="800" b="1" u="none" strike="noStrike" dirty="0">
                          <a:solidFill>
                            <a:schemeClr val="tx2"/>
                          </a:solidFill>
                          <a:effectLst/>
                        </a:rPr>
                        <a:t>①</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M_ETL_0772</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講師情報出力</a:t>
                      </a:r>
                      <a:r>
                        <a:rPr lang="en-US" altLang="ja-JP" sz="800" b="1" u="none" strike="noStrike" dirty="0">
                          <a:solidFill>
                            <a:schemeClr val="tx2"/>
                          </a:solidFill>
                          <a:effectLst/>
                        </a:rPr>
                        <a:t>#MONEY</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1" u="none" strike="noStrike" dirty="0">
                          <a:solidFill>
                            <a:schemeClr val="tx2"/>
                          </a:solidFill>
                          <a:effectLst/>
                        </a:rPr>
                        <a:t>・</a:t>
                      </a:r>
                      <a:r>
                        <a:rPr lang="en-US" altLang="ja-JP" sz="800" b="1" u="none" strike="noStrike" dirty="0">
                          <a:solidFill>
                            <a:schemeClr val="tx2"/>
                          </a:solidFill>
                          <a:effectLst/>
                        </a:rPr>
                        <a:t>RE</a:t>
                      </a:r>
                      <a:r>
                        <a:rPr lang="ja-JP" altLang="en-US" sz="800" b="1" u="none" strike="noStrike" dirty="0">
                          <a:solidFill>
                            <a:schemeClr val="tx2"/>
                          </a:solidFill>
                          <a:effectLst/>
                        </a:rPr>
                        <a:t>とは無関係のため継続</a:t>
                      </a:r>
                      <a:endParaRPr lang="en-US" altLang="zh-TW"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1929960931"/>
                  </a:ext>
                </a:extLst>
              </a:tr>
              <a:tr h="105012">
                <a:tc>
                  <a:txBody>
                    <a:bodyPr/>
                    <a:lstStyle/>
                    <a:p>
                      <a:pPr algn="l" fontAlgn="ctr"/>
                      <a:r>
                        <a:rPr lang="en-US" altLang="ja-JP" sz="800" b="1" u="none" strike="noStrike" dirty="0">
                          <a:solidFill>
                            <a:schemeClr val="tx2"/>
                          </a:solidFill>
                          <a:effectLst/>
                        </a:rPr>
                        <a:t>B05-</a:t>
                      </a:r>
                      <a:r>
                        <a:rPr lang="ja-JP" altLang="en-US" sz="800" b="1" u="none" strike="noStrike" dirty="0">
                          <a:solidFill>
                            <a:schemeClr val="tx2"/>
                          </a:solidFill>
                          <a:effectLst/>
                        </a:rPr>
                        <a:t>②</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M_ETL_0773</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講師情報分割</a:t>
                      </a:r>
                      <a:r>
                        <a:rPr lang="en-US" altLang="ja-JP" sz="800" b="1" u="none" strike="noStrike" dirty="0">
                          <a:solidFill>
                            <a:schemeClr val="tx2"/>
                          </a:solidFill>
                          <a:effectLst/>
                        </a:rPr>
                        <a:t>#MONEY</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1" u="none" strike="noStrike" dirty="0">
                          <a:solidFill>
                            <a:schemeClr val="tx2"/>
                          </a:solidFill>
                          <a:effectLst/>
                        </a:rPr>
                        <a:t>・</a:t>
                      </a:r>
                      <a:r>
                        <a:rPr lang="en-US" altLang="ja-JP" sz="800" b="1" u="none" strike="noStrike" dirty="0">
                          <a:solidFill>
                            <a:schemeClr val="tx2"/>
                          </a:solidFill>
                          <a:effectLst/>
                        </a:rPr>
                        <a:t>RE</a:t>
                      </a:r>
                      <a:r>
                        <a:rPr lang="ja-JP" altLang="en-US" sz="800" b="1" u="none" strike="noStrike" dirty="0">
                          <a:solidFill>
                            <a:schemeClr val="tx2"/>
                          </a:solidFill>
                          <a:effectLst/>
                        </a:rPr>
                        <a:t>とは無関係のため継続</a:t>
                      </a:r>
                      <a:endParaRPr lang="en-US" altLang="zh-TW"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1753598778"/>
                  </a:ext>
                </a:extLst>
              </a:tr>
              <a:tr h="105012">
                <a:tc>
                  <a:txBody>
                    <a:bodyPr/>
                    <a:lstStyle/>
                    <a:p>
                      <a:pPr algn="l" fontAlgn="ctr"/>
                      <a:r>
                        <a:rPr lang="en-US" altLang="ja-JP" sz="800" b="1" u="none" strike="noStrike" dirty="0">
                          <a:solidFill>
                            <a:schemeClr val="tx2"/>
                          </a:solidFill>
                          <a:effectLst/>
                        </a:rPr>
                        <a:t>B05-</a:t>
                      </a:r>
                      <a:r>
                        <a:rPr lang="ja-JP" altLang="en-US" sz="800" b="1" u="none" strike="noStrike" dirty="0">
                          <a:solidFill>
                            <a:schemeClr val="tx2"/>
                          </a:solidFill>
                          <a:effectLst/>
                        </a:rPr>
                        <a:t>③</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M_ETL_0774</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講師給与出力</a:t>
                      </a:r>
                      <a:r>
                        <a:rPr lang="en-US" altLang="ja-JP" sz="800" b="1" u="none" strike="noStrike" dirty="0">
                          <a:solidFill>
                            <a:schemeClr val="tx2"/>
                          </a:solidFill>
                          <a:effectLst/>
                        </a:rPr>
                        <a:t>#MONEY</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1" u="none" strike="noStrike" dirty="0">
                          <a:solidFill>
                            <a:schemeClr val="tx2"/>
                          </a:solidFill>
                          <a:effectLst/>
                        </a:rPr>
                        <a:t>・</a:t>
                      </a:r>
                      <a:r>
                        <a:rPr lang="en-US" altLang="ja-JP" sz="800" b="1" u="none" strike="noStrike" dirty="0">
                          <a:solidFill>
                            <a:schemeClr val="tx2"/>
                          </a:solidFill>
                          <a:effectLst/>
                        </a:rPr>
                        <a:t>RE</a:t>
                      </a:r>
                      <a:r>
                        <a:rPr lang="ja-JP" altLang="en-US" sz="800" b="1" u="none" strike="noStrike" dirty="0">
                          <a:solidFill>
                            <a:schemeClr val="tx2"/>
                          </a:solidFill>
                          <a:effectLst/>
                        </a:rPr>
                        <a:t>とは無関係のため継続</a:t>
                      </a:r>
                      <a:endParaRPr lang="en-US" altLang="zh-TW"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2728266350"/>
                  </a:ext>
                </a:extLst>
              </a:tr>
              <a:tr h="105012">
                <a:tc>
                  <a:txBody>
                    <a:bodyPr/>
                    <a:lstStyle/>
                    <a:p>
                      <a:pPr algn="l" fontAlgn="ctr"/>
                      <a:r>
                        <a:rPr lang="en-US" sz="800" b="0" u="none" strike="noStrike" dirty="0">
                          <a:solidFill>
                            <a:schemeClr val="bg1">
                              <a:lumMod val="85000"/>
                            </a:schemeClr>
                          </a:solidFill>
                          <a:effectLst/>
                        </a:rPr>
                        <a:t>B07</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M_ETL_0784</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Shark-MSSS</a:t>
                      </a:r>
                      <a:r>
                        <a:rPr lang="ja-JP" altLang="en-US" sz="800" b="1" u="none" strike="noStrike" dirty="0">
                          <a:solidFill>
                            <a:schemeClr val="bg1">
                              <a:lumMod val="85000"/>
                            </a:schemeClr>
                          </a:solidFill>
                          <a:effectLst/>
                        </a:rPr>
                        <a:t>教材売上データ連携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i="0" u="none" strike="noStrike" dirty="0">
                          <a:solidFill>
                            <a:schemeClr val="bg1">
                              <a:lumMod val="85000"/>
                            </a:schemeClr>
                          </a:solidFill>
                          <a:effectLst/>
                          <a:latin typeface="+mn-ea"/>
                          <a:ea typeface="+mn-ea"/>
                          <a:cs typeface="Arial" panose="020B0604020202020204" pitchFamily="34" charset="0"/>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a:t>
                      </a:r>
                      <a:r>
                        <a:rPr lang="en-US" altLang="ja-JP"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RE</a:t>
                      </a:r>
                      <a:r>
                        <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が直接データを取り込むため停止する</a:t>
                      </a:r>
                    </a:p>
                  </a:txBody>
                  <a:tcPr marL="0" marR="0" marT="0" marB="0" anchor="ctr">
                    <a:solidFill>
                      <a:schemeClr val="bg1">
                        <a:lumMod val="75000"/>
                      </a:schemeClr>
                    </a:solidFill>
                  </a:tcPr>
                </a:tc>
                <a:extLst>
                  <a:ext uri="{0D108BD9-81ED-4DB2-BD59-A6C34878D82A}">
                    <a16:rowId xmlns="" xmlns:a16="http://schemas.microsoft.com/office/drawing/2014/main" val="1287507442"/>
                  </a:ext>
                </a:extLst>
              </a:tr>
              <a:tr h="105012">
                <a:tc>
                  <a:txBody>
                    <a:bodyPr/>
                    <a:lstStyle/>
                    <a:p>
                      <a:pPr algn="l" fontAlgn="ctr"/>
                      <a:r>
                        <a:rPr lang="en-US" sz="800" b="0" u="none" strike="noStrike" dirty="0">
                          <a:solidFill>
                            <a:schemeClr val="bg1">
                              <a:lumMod val="85000"/>
                            </a:schemeClr>
                          </a:solidFill>
                          <a:effectLst/>
                        </a:rPr>
                        <a:t>B08</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M_ETL_0785</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Agave</a:t>
                      </a:r>
                      <a:r>
                        <a:rPr lang="ja-JP" altLang="en-US" sz="800" b="1" u="none" strike="noStrike" dirty="0">
                          <a:solidFill>
                            <a:schemeClr val="bg1">
                              <a:lumMod val="85000"/>
                            </a:schemeClr>
                          </a:solidFill>
                          <a:effectLst/>
                        </a:rPr>
                        <a:t>教材売上データ連携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i="0" u="none" strike="noStrike" dirty="0">
                          <a:solidFill>
                            <a:schemeClr val="bg1">
                              <a:lumMod val="85000"/>
                            </a:schemeClr>
                          </a:solidFill>
                          <a:effectLst/>
                          <a:latin typeface="+mn-ea"/>
                          <a:ea typeface="+mn-ea"/>
                          <a:cs typeface="Arial" panose="020B0604020202020204" pitchFamily="34" charset="0"/>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a:t>
                      </a:r>
                      <a:r>
                        <a:rPr lang="en-US" altLang="ja-JP"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RE</a:t>
                      </a:r>
                      <a:r>
                        <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が直接データを取り込むため停止する</a:t>
                      </a:r>
                    </a:p>
                  </a:txBody>
                  <a:tcPr marL="0" marR="0" marT="0" marB="0" anchor="ctr">
                    <a:solidFill>
                      <a:schemeClr val="bg1">
                        <a:lumMod val="75000"/>
                      </a:schemeClr>
                    </a:solidFill>
                  </a:tcPr>
                </a:tc>
                <a:extLst>
                  <a:ext uri="{0D108BD9-81ED-4DB2-BD59-A6C34878D82A}">
                    <a16:rowId xmlns="" xmlns:a16="http://schemas.microsoft.com/office/drawing/2014/main" val="2194889357"/>
                  </a:ext>
                </a:extLst>
              </a:tr>
              <a:tr h="105012">
                <a:tc>
                  <a:txBody>
                    <a:bodyPr/>
                    <a:lstStyle/>
                    <a:p>
                      <a:pPr algn="l" fontAlgn="ctr"/>
                      <a:r>
                        <a:rPr lang="en-US" sz="800" b="1" u="none" strike="noStrike" dirty="0">
                          <a:solidFill>
                            <a:schemeClr val="tx2"/>
                          </a:solidFill>
                          <a:effectLst/>
                        </a:rPr>
                        <a:t>B10-</a:t>
                      </a:r>
                      <a:r>
                        <a:rPr lang="ja-JP" altLang="en-US" sz="800" b="1" u="none" strike="noStrike" dirty="0">
                          <a:solidFill>
                            <a:schemeClr val="tx2"/>
                          </a:solidFill>
                          <a:effectLst/>
                        </a:rPr>
                        <a:t>①</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T_ETL_0801</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CCD</a:t>
                      </a:r>
                      <a:r>
                        <a:rPr lang="ja-JP" altLang="en-US" sz="800" b="1" u="none" strike="noStrike" dirty="0">
                          <a:solidFill>
                            <a:schemeClr val="tx2"/>
                          </a:solidFill>
                          <a:effectLst/>
                        </a:rPr>
                        <a:t>問合せデータ連携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1" u="none" strike="noStrike" dirty="0">
                          <a:solidFill>
                            <a:schemeClr val="tx2"/>
                          </a:solidFill>
                          <a:effectLst/>
                        </a:rPr>
                        <a:t>・</a:t>
                      </a:r>
                      <a:r>
                        <a:rPr lang="en-US" altLang="ja-JP" sz="800" b="1" u="none" strike="noStrike" dirty="0">
                          <a:solidFill>
                            <a:schemeClr val="tx2"/>
                          </a:solidFill>
                          <a:effectLst/>
                        </a:rPr>
                        <a:t>RE</a:t>
                      </a:r>
                      <a:r>
                        <a:rPr lang="ja-JP" altLang="en-US" sz="800" b="1" u="none" strike="noStrike" dirty="0">
                          <a:solidFill>
                            <a:schemeClr val="tx2"/>
                          </a:solidFill>
                          <a:effectLst/>
                        </a:rPr>
                        <a:t>とは無関係のため継続</a:t>
                      </a:r>
                      <a:endParaRPr lang="en-US" altLang="zh-TW"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297576106"/>
                  </a:ext>
                </a:extLst>
              </a:tr>
              <a:tr h="105012">
                <a:tc>
                  <a:txBody>
                    <a:bodyPr/>
                    <a:lstStyle/>
                    <a:p>
                      <a:pPr algn="l" fontAlgn="ctr"/>
                      <a:r>
                        <a:rPr lang="en-US" sz="800" b="1" u="none" strike="noStrike" dirty="0">
                          <a:solidFill>
                            <a:schemeClr val="tx2"/>
                          </a:solidFill>
                          <a:effectLst/>
                        </a:rPr>
                        <a:t>B10-</a:t>
                      </a:r>
                      <a:r>
                        <a:rPr lang="ja-JP" altLang="en-US" sz="800" b="1" u="none" strike="noStrike" dirty="0">
                          <a:solidFill>
                            <a:schemeClr val="tx2"/>
                          </a:solidFill>
                          <a:effectLst/>
                        </a:rPr>
                        <a:t>②</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T_ETL_0802</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CCD</a:t>
                      </a:r>
                      <a:r>
                        <a:rPr lang="ja-JP" altLang="en-US" sz="800" b="1" u="none" strike="noStrike" dirty="0">
                          <a:solidFill>
                            <a:schemeClr val="tx2"/>
                          </a:solidFill>
                          <a:effectLst/>
                        </a:rPr>
                        <a:t>講師情報データ連携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1" u="none" strike="noStrike" dirty="0">
                          <a:solidFill>
                            <a:schemeClr val="tx2"/>
                          </a:solidFill>
                          <a:effectLst/>
                        </a:rPr>
                        <a:t>・</a:t>
                      </a:r>
                      <a:r>
                        <a:rPr lang="en-US" altLang="ja-JP" sz="800" b="1" u="none" strike="noStrike" dirty="0">
                          <a:solidFill>
                            <a:schemeClr val="tx2"/>
                          </a:solidFill>
                          <a:effectLst/>
                        </a:rPr>
                        <a:t>RE</a:t>
                      </a:r>
                      <a:r>
                        <a:rPr lang="ja-JP" altLang="en-US" sz="800" b="1" u="none" strike="noStrike" dirty="0">
                          <a:solidFill>
                            <a:schemeClr val="tx2"/>
                          </a:solidFill>
                          <a:effectLst/>
                        </a:rPr>
                        <a:t>とは無関係のため継続</a:t>
                      </a:r>
                      <a:endParaRPr lang="en-US" altLang="zh-TW"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1889217804"/>
                  </a:ext>
                </a:extLst>
              </a:tr>
              <a:tr h="105012">
                <a:tc>
                  <a:txBody>
                    <a:bodyPr/>
                    <a:lstStyle/>
                    <a:p>
                      <a:pPr algn="l" fontAlgn="ctr"/>
                      <a:r>
                        <a:rPr lang="en-US" sz="800" b="1" u="none" strike="noStrike" dirty="0">
                          <a:solidFill>
                            <a:schemeClr val="tx2"/>
                          </a:solidFill>
                          <a:effectLst/>
                        </a:rPr>
                        <a:t>B10-</a:t>
                      </a:r>
                      <a:r>
                        <a:rPr lang="ja-JP" altLang="en-US" sz="800" b="1" u="none" strike="noStrike" dirty="0">
                          <a:solidFill>
                            <a:schemeClr val="tx2"/>
                          </a:solidFill>
                          <a:effectLst/>
                        </a:rPr>
                        <a:t>③</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M_ETL_0774</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CCD</a:t>
                      </a:r>
                      <a:r>
                        <a:rPr lang="ja-JP" altLang="en-US" sz="800" b="1" u="none" strike="noStrike" dirty="0">
                          <a:solidFill>
                            <a:schemeClr val="tx2"/>
                          </a:solidFill>
                          <a:effectLst/>
                        </a:rPr>
                        <a:t>講師給与連携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1" u="none" strike="noStrike" dirty="0">
                          <a:solidFill>
                            <a:schemeClr val="tx2"/>
                          </a:solidFill>
                          <a:effectLst/>
                        </a:rPr>
                        <a:t>・</a:t>
                      </a:r>
                      <a:r>
                        <a:rPr lang="en-US" altLang="ja-JP" sz="800" b="1" u="none" strike="noStrike" dirty="0">
                          <a:solidFill>
                            <a:schemeClr val="tx2"/>
                          </a:solidFill>
                          <a:effectLst/>
                        </a:rPr>
                        <a:t>RE</a:t>
                      </a:r>
                      <a:r>
                        <a:rPr lang="ja-JP" altLang="en-US" sz="800" b="1" u="none" strike="noStrike" dirty="0">
                          <a:solidFill>
                            <a:schemeClr val="tx2"/>
                          </a:solidFill>
                          <a:effectLst/>
                        </a:rPr>
                        <a:t>とは無関係のため継続</a:t>
                      </a:r>
                      <a:endParaRPr lang="en-US" altLang="zh-TW"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83250209"/>
                  </a:ext>
                </a:extLst>
              </a:tr>
              <a:tr h="105012">
                <a:tc>
                  <a:txBody>
                    <a:bodyPr/>
                    <a:lstStyle/>
                    <a:p>
                      <a:pPr algn="l" fontAlgn="ctr"/>
                      <a:r>
                        <a:rPr lang="en-US" sz="800" b="0" u="none" strike="noStrike" dirty="0">
                          <a:solidFill>
                            <a:schemeClr val="bg1">
                              <a:lumMod val="85000"/>
                            </a:schemeClr>
                          </a:solidFill>
                          <a:effectLst/>
                        </a:rPr>
                        <a:t>B10-</a:t>
                      </a:r>
                      <a:r>
                        <a:rPr lang="ja-JP" altLang="en-US" sz="800" b="0" u="none" strike="noStrike" dirty="0">
                          <a:solidFill>
                            <a:schemeClr val="bg1">
                              <a:lumMod val="85000"/>
                            </a:schemeClr>
                          </a:solidFill>
                          <a:effectLst/>
                        </a:rPr>
                        <a:t>⑦</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T_ETL_0807</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CCD</a:t>
                      </a:r>
                      <a:r>
                        <a:rPr lang="ja-JP" altLang="en-US" sz="800" b="0" u="none" strike="noStrike" dirty="0">
                          <a:solidFill>
                            <a:schemeClr val="bg1">
                              <a:lumMod val="85000"/>
                            </a:schemeClr>
                          </a:solidFill>
                          <a:effectLst/>
                        </a:rPr>
                        <a:t>クレカ請求データ連携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3538753964"/>
                  </a:ext>
                </a:extLst>
              </a:tr>
              <a:tr h="105012">
                <a:tc>
                  <a:txBody>
                    <a:bodyPr/>
                    <a:lstStyle/>
                    <a:p>
                      <a:pPr algn="l" fontAlgn="ctr"/>
                      <a:r>
                        <a:rPr lang="en-US" sz="800" b="1" u="none" strike="noStrike" dirty="0">
                          <a:solidFill>
                            <a:schemeClr val="tx2"/>
                          </a:solidFill>
                          <a:effectLst/>
                        </a:rPr>
                        <a:t>B12</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1" u="none" strike="noStrike" dirty="0">
                          <a:solidFill>
                            <a:schemeClr val="tx2"/>
                          </a:solidFill>
                          <a:effectLst/>
                        </a:rPr>
                        <a:t>M</a:t>
                      </a:r>
                      <a:r>
                        <a:rPr lang="en-US" sz="800" b="1" u="none" strike="noStrike" dirty="0">
                          <a:solidFill>
                            <a:schemeClr val="tx2"/>
                          </a:solidFill>
                          <a:effectLst/>
                        </a:rPr>
                        <a:t>_ETL_1201</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EV5</a:t>
                      </a:r>
                      <a:r>
                        <a:rPr lang="ja-JP" altLang="en-US" sz="800" b="1" u="none" strike="noStrike" dirty="0">
                          <a:solidFill>
                            <a:schemeClr val="tx2"/>
                          </a:solidFill>
                          <a:effectLst/>
                        </a:rPr>
                        <a:t>電子帳票管理システムデータ連携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1" u="none" strike="noStrike" dirty="0">
                          <a:solidFill>
                            <a:schemeClr val="tx2"/>
                          </a:solidFill>
                          <a:effectLst/>
                        </a:rPr>
                        <a:t>・</a:t>
                      </a:r>
                      <a:r>
                        <a:rPr lang="en-US" altLang="ja-JP" sz="800" b="1" u="none" strike="noStrike" dirty="0">
                          <a:solidFill>
                            <a:schemeClr val="tx2"/>
                          </a:solidFill>
                          <a:effectLst/>
                        </a:rPr>
                        <a:t>RE</a:t>
                      </a:r>
                      <a:r>
                        <a:rPr lang="ja-JP" altLang="en-US" sz="800" b="1" u="none" strike="noStrike" dirty="0">
                          <a:solidFill>
                            <a:schemeClr val="tx2"/>
                          </a:solidFill>
                          <a:effectLst/>
                        </a:rPr>
                        <a:t>がデータを投入するので継続</a:t>
                      </a:r>
                      <a:endParaRPr lang="en-US" altLang="zh-TW"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3820554289"/>
                  </a:ext>
                </a:extLst>
              </a:tr>
              <a:tr h="105012">
                <a:tc>
                  <a:txBody>
                    <a:bodyPr/>
                    <a:lstStyle/>
                    <a:p>
                      <a:pPr algn="l" fontAlgn="ctr"/>
                      <a:r>
                        <a:rPr lang="en-US" sz="800" b="1" u="none" strike="noStrike" dirty="0">
                          <a:solidFill>
                            <a:schemeClr val="tx2"/>
                          </a:solidFill>
                          <a:effectLst/>
                        </a:rPr>
                        <a:t>B13</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kumimoji="1" lang="en-US" altLang="ja-JP" sz="800" b="1" kern="1200" dirty="0">
                          <a:solidFill>
                            <a:schemeClr val="tx2"/>
                          </a:solidFill>
                          <a:effectLst/>
                        </a:rPr>
                        <a:t>T_ETL_1301</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1" u="none" strike="noStrike" dirty="0">
                          <a:solidFill>
                            <a:schemeClr val="tx2"/>
                          </a:solidFill>
                          <a:effectLst/>
                        </a:rPr>
                        <a:t>生徒締め</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1" i="0" u="none" strike="noStrike" dirty="0">
                          <a:solidFill>
                            <a:schemeClr val="tx2"/>
                          </a:solidFill>
                          <a:effectLst/>
                          <a:latin typeface="+mn-ea"/>
                          <a:ea typeface="+mn-ea"/>
                          <a:cs typeface="Arial" panose="020B0604020202020204" pitchFamily="34" charset="0"/>
                        </a:rPr>
                        <a:t>TKG</a:t>
                      </a:r>
                      <a:r>
                        <a:rPr lang="ja-JP" altLang="en-US" sz="800" b="1" i="0" u="none" strike="noStrike" dirty="0">
                          <a:solidFill>
                            <a:schemeClr val="tx2"/>
                          </a:solidFill>
                          <a:effectLst/>
                          <a:latin typeface="+mn-ea"/>
                          <a:ea typeface="+mn-ea"/>
                          <a:cs typeface="Arial" panose="020B0604020202020204" pitchFamily="34" charset="0"/>
                        </a:rPr>
                        <a:t>検討中</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1" u="none" strike="noStrike" dirty="0">
                          <a:solidFill>
                            <a:schemeClr val="tx2"/>
                          </a:solidFill>
                          <a:effectLst/>
                        </a:rPr>
                        <a:t>・</a:t>
                      </a:r>
                      <a:r>
                        <a:rPr lang="en-US" altLang="ja-JP" sz="800" b="1" u="none" strike="noStrike" dirty="0">
                          <a:solidFill>
                            <a:schemeClr val="tx2"/>
                          </a:solidFill>
                          <a:effectLst/>
                        </a:rPr>
                        <a:t>RE</a:t>
                      </a:r>
                      <a:r>
                        <a:rPr lang="ja-JP" altLang="en-US" sz="800" b="1" u="none" strike="noStrike" dirty="0">
                          <a:solidFill>
                            <a:schemeClr val="tx2"/>
                          </a:solidFill>
                          <a:effectLst/>
                        </a:rPr>
                        <a:t>とは無関係のため継続</a:t>
                      </a:r>
                      <a:endParaRPr lang="en-US" altLang="zh-TW" sz="800" b="1" i="0" u="none" strike="noStrike" dirty="0">
                        <a:solidFill>
                          <a:srgbClr val="FF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4168971925"/>
                  </a:ext>
                </a:extLst>
              </a:tr>
            </a:tbl>
          </a:graphicData>
        </a:graphic>
      </p:graphicFrame>
      <p:sp>
        <p:nvSpPr>
          <p:cNvPr id="6" name="テキスト ボックス 5">
            <a:extLst>
              <a:ext uri="{FF2B5EF4-FFF2-40B4-BE49-F238E27FC236}">
                <a16:creationId xmlns="" xmlns:a16="http://schemas.microsoft.com/office/drawing/2014/main" id="{59523DE9-7C2B-4732-9571-F0D47F5B382E}"/>
              </a:ext>
            </a:extLst>
          </p:cNvPr>
          <p:cNvSpPr txBox="1"/>
          <p:nvPr/>
        </p:nvSpPr>
        <p:spPr>
          <a:xfrm>
            <a:off x="539552" y="980770"/>
            <a:ext cx="8136904" cy="461665"/>
          </a:xfrm>
          <a:prstGeom prst="rect">
            <a:avLst/>
          </a:prstGeom>
        </p:spPr>
        <p:txBody>
          <a:bodyPr vert="horz" wrap="square" lIns="91440" tIns="45720" rIns="91440" bIns="45720" rtlCol="0" anchor="t" anchorCtr="0">
            <a:spAutoFit/>
          </a:bodyPr>
          <a:lstStyle/>
          <a:p>
            <a:r>
              <a:rPr kumimoji="1" lang="ja-JP" altLang="en-US" sz="1200" b="1" dirty="0">
                <a:solidFill>
                  <a:schemeClr val="tx2"/>
                </a:solidFill>
              </a:rPr>
              <a:t>・</a:t>
            </a:r>
            <a:r>
              <a:rPr lang="en-US" altLang="ja-JP" sz="1200" b="1" dirty="0">
                <a:solidFill>
                  <a:schemeClr val="tx2"/>
                </a:solidFill>
              </a:rPr>
              <a:t>MONEY</a:t>
            </a:r>
            <a:r>
              <a:rPr lang="ja-JP" altLang="en-US" sz="1200" b="1" dirty="0">
                <a:solidFill>
                  <a:schemeClr val="tx2"/>
                </a:solidFill>
              </a:rPr>
              <a:t>系、</a:t>
            </a:r>
            <a:r>
              <a:rPr lang="en-US" altLang="ja-JP" sz="1200" b="1" dirty="0">
                <a:solidFill>
                  <a:schemeClr val="tx2"/>
                </a:solidFill>
              </a:rPr>
              <a:t>CCD</a:t>
            </a:r>
            <a:r>
              <a:rPr lang="ja-JP" altLang="en-US" sz="1200" b="1" dirty="0">
                <a:solidFill>
                  <a:schemeClr val="tx2"/>
                </a:solidFill>
              </a:rPr>
              <a:t>系ジョブ→</a:t>
            </a:r>
            <a:r>
              <a:rPr lang="en-US" altLang="ja-JP" sz="1200" b="1" dirty="0">
                <a:solidFill>
                  <a:schemeClr val="tx2"/>
                </a:solidFill>
              </a:rPr>
              <a:t>RE</a:t>
            </a:r>
            <a:r>
              <a:rPr lang="ja-JP" altLang="en-US" sz="1200" b="1" dirty="0">
                <a:solidFill>
                  <a:schemeClr val="tx2"/>
                </a:solidFill>
              </a:rPr>
              <a:t>とは関係ないため、継続</a:t>
            </a:r>
            <a:endParaRPr lang="en-US" altLang="ja-JP" sz="1200" b="1" dirty="0">
              <a:solidFill>
                <a:schemeClr val="tx2"/>
              </a:solidFill>
            </a:endParaRPr>
          </a:p>
          <a:p>
            <a:r>
              <a:rPr lang="ja-JP" altLang="en-US" sz="1200" b="1" dirty="0">
                <a:solidFill>
                  <a:schemeClr val="tx2"/>
                </a:solidFill>
              </a:rPr>
              <a:t>・電子帳票</a:t>
            </a:r>
            <a:r>
              <a:rPr lang="ja-JP" altLang="en-US" sz="1200" b="1">
                <a:solidFill>
                  <a:schemeClr val="tx2"/>
                </a:solidFill>
              </a:rPr>
              <a:t>ジョブ</a:t>
            </a:r>
            <a:r>
              <a:rPr lang="ja-JP" altLang="en-US" sz="1200" b="1" smtClean="0">
                <a:solidFill>
                  <a:schemeClr val="tx2"/>
                </a:solidFill>
              </a:rPr>
              <a:t>→</a:t>
            </a:r>
            <a:r>
              <a:rPr lang="en-US" altLang="ja-JP" sz="1200" b="1" smtClean="0">
                <a:solidFill>
                  <a:schemeClr val="tx2"/>
                </a:solidFill>
              </a:rPr>
              <a:t>EV1</a:t>
            </a:r>
            <a:r>
              <a:rPr lang="ja-JP" altLang="en-US" sz="1200" b="1" smtClean="0">
                <a:solidFill>
                  <a:schemeClr val="tx2"/>
                </a:solidFill>
              </a:rPr>
              <a:t>仕分</a:t>
            </a:r>
            <a:r>
              <a:rPr lang="ja-JP" altLang="en-US" sz="1200" b="1" dirty="0">
                <a:solidFill>
                  <a:schemeClr val="tx2"/>
                </a:solidFill>
              </a:rPr>
              <a:t>明細に</a:t>
            </a:r>
            <a:r>
              <a:rPr lang="en-US" altLang="ja-JP" sz="1200" b="1" dirty="0">
                <a:solidFill>
                  <a:schemeClr val="tx2"/>
                </a:solidFill>
              </a:rPr>
              <a:t>RE</a:t>
            </a:r>
            <a:r>
              <a:rPr lang="ja-JP" altLang="en-US" sz="1200" b="1" dirty="0">
                <a:solidFill>
                  <a:schemeClr val="tx2"/>
                </a:solidFill>
              </a:rPr>
              <a:t>がデータ格納後のジョブとなるため、継続</a:t>
            </a:r>
            <a:endParaRPr lang="en-US" altLang="ja-JP" sz="1200" b="1" dirty="0">
              <a:solidFill>
                <a:schemeClr val="tx2"/>
              </a:solidFill>
            </a:endParaRPr>
          </a:p>
        </p:txBody>
      </p:sp>
    </p:spTree>
    <p:extLst>
      <p:ext uri="{BB962C8B-B14F-4D97-AF65-F5344CB8AC3E}">
        <p14:creationId xmlns:p14="http://schemas.microsoft.com/office/powerpoint/2010/main" val="2228333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12</a:t>
            </a:fld>
            <a:endParaRPr lang="ja-JP" altLang="en-US" dirty="0"/>
          </a:p>
        </p:txBody>
      </p:sp>
      <p:sp>
        <p:nvSpPr>
          <p:cNvPr id="4" name="タイトル 1">
            <a:extLst>
              <a:ext uri="{FF2B5EF4-FFF2-40B4-BE49-F238E27FC236}">
                <a16:creationId xmlns="" xmlns:a16="http://schemas.microsoft.com/office/drawing/2014/main" id="{164F2D25-3892-4D9C-9D95-253C1166816B}"/>
              </a:ext>
            </a:extLst>
          </p:cNvPr>
          <p:cNvSpPr>
            <a:spLocks noGrp="1"/>
          </p:cNvSpPr>
          <p:nvPr>
            <p:ph type="title"/>
          </p:nvPr>
        </p:nvSpPr>
        <p:spPr>
          <a:xfrm>
            <a:off x="270939" y="101600"/>
            <a:ext cx="7144848" cy="546227"/>
          </a:xfrm>
        </p:spPr>
        <p:txBody>
          <a:bodyPr/>
          <a:lstStyle/>
          <a:p>
            <a:r>
              <a:rPr lang="ja-JP" altLang="en-US" dirty="0">
                <a:solidFill>
                  <a:schemeClr val="tx2"/>
                </a:solidFill>
              </a:rPr>
              <a:t>連携対象</a:t>
            </a:r>
            <a:r>
              <a:rPr lang="ja-JP" altLang="en-US" dirty="0" smtClean="0">
                <a:solidFill>
                  <a:schemeClr val="tx2"/>
                </a:solidFill>
              </a:rPr>
              <a:t>①</a:t>
            </a:r>
            <a:r>
              <a:rPr lang="ja-JP" altLang="en-US" dirty="0">
                <a:solidFill>
                  <a:schemeClr val="tx2"/>
                </a:solidFill>
              </a:rPr>
              <a:t>：継続</a:t>
            </a:r>
            <a:r>
              <a:rPr lang="en-US" altLang="ja-JP" dirty="0">
                <a:solidFill>
                  <a:schemeClr val="tx2"/>
                </a:solidFill>
              </a:rPr>
              <a:t>/</a:t>
            </a:r>
            <a:r>
              <a:rPr lang="ja-JP" altLang="en-US" dirty="0">
                <a:solidFill>
                  <a:schemeClr val="tx2"/>
                </a:solidFill>
              </a:rPr>
              <a:t>修正</a:t>
            </a:r>
            <a:r>
              <a:rPr lang="en-US" altLang="ja-JP" dirty="0">
                <a:solidFill>
                  <a:schemeClr val="tx2"/>
                </a:solidFill>
              </a:rPr>
              <a:t>/</a:t>
            </a:r>
            <a:r>
              <a:rPr lang="ja-JP" altLang="en-US" dirty="0">
                <a:solidFill>
                  <a:schemeClr val="tx2"/>
                </a:solidFill>
              </a:rPr>
              <a:t>新規ジョブ</a:t>
            </a:r>
            <a:endParaRPr kumimoji="1" lang="ja-JP" altLang="en-US" dirty="0"/>
          </a:p>
        </p:txBody>
      </p:sp>
      <p:sp>
        <p:nvSpPr>
          <p:cNvPr id="5" name="正方形/長方形 4">
            <a:extLst>
              <a:ext uri="{FF2B5EF4-FFF2-40B4-BE49-F238E27FC236}">
                <a16:creationId xmlns="" xmlns:a16="http://schemas.microsoft.com/office/drawing/2014/main" id="{B1E405AE-E9DA-4AAF-874E-9481FED9E53A}"/>
              </a:ext>
            </a:extLst>
          </p:cNvPr>
          <p:cNvSpPr/>
          <p:nvPr/>
        </p:nvSpPr>
        <p:spPr bwMode="auto">
          <a:xfrm>
            <a:off x="971600" y="1326007"/>
            <a:ext cx="720080" cy="162586"/>
          </a:xfrm>
          <a:prstGeom prst="rect">
            <a:avLst/>
          </a:prstGeom>
          <a:solidFill>
            <a:schemeClr val="tx1"/>
          </a:solidFill>
          <a:ln>
            <a:noFill/>
          </a:ln>
          <a:effectLst/>
        </p:spPr>
        <p:txBody>
          <a:bodyPr wrap="square" lIns="0" tIns="0" rIns="0" bIns="0" rtlCol="0" anchor="ctr">
            <a:noAutofit/>
          </a:bodyPr>
          <a:lstStyle/>
          <a:p>
            <a:pPr algn="ctr"/>
            <a:r>
              <a:rPr kumimoji="1" lang="en-US" altLang="ja-JP" sz="1050" smtClean="0">
                <a:solidFill>
                  <a:schemeClr val="bg1"/>
                </a:solidFill>
              </a:rPr>
              <a:t>EV1</a:t>
            </a:r>
            <a:endParaRPr kumimoji="1" lang="ja-JP" altLang="en-US" sz="1050" dirty="0" err="1">
              <a:solidFill>
                <a:schemeClr val="bg1"/>
              </a:solidFill>
            </a:endParaRPr>
          </a:p>
        </p:txBody>
      </p:sp>
      <p:sp>
        <p:nvSpPr>
          <p:cNvPr id="6" name="テキスト プレースホルダー 2">
            <a:extLst>
              <a:ext uri="{FF2B5EF4-FFF2-40B4-BE49-F238E27FC236}">
                <a16:creationId xmlns="" xmlns:a16="http://schemas.microsoft.com/office/drawing/2014/main" id="{5C4E0EB8-B1CB-430E-B0BB-A62F89864852}"/>
              </a:ext>
            </a:extLst>
          </p:cNvPr>
          <p:cNvSpPr txBox="1">
            <a:spLocks/>
          </p:cNvSpPr>
          <p:nvPr/>
        </p:nvSpPr>
        <p:spPr>
          <a:xfrm>
            <a:off x="323528" y="972394"/>
            <a:ext cx="8568952" cy="631304"/>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pitchFamily="2" charset="2"/>
              <a:buNone/>
            </a:pPr>
            <a:r>
              <a:rPr lang="ja-JP" altLang="en-US" sz="1200" u="sng" smtClean="0"/>
              <a:t>・支払い方法毎</a:t>
            </a:r>
            <a:r>
              <a:rPr lang="en-US" altLang="ja-JP" sz="1200" u="sng" smtClean="0"/>
              <a:t>(</a:t>
            </a:r>
            <a:r>
              <a:rPr lang="ja-JP" altLang="en-US" sz="1200" u="sng" smtClean="0"/>
              <a:t>クレカ</a:t>
            </a:r>
            <a:r>
              <a:rPr lang="en-US" altLang="ja-JP" sz="1200" u="sng" smtClean="0"/>
              <a:t>/</a:t>
            </a:r>
            <a:r>
              <a:rPr lang="ja-JP" altLang="en-US" sz="1200" u="sng" smtClean="0"/>
              <a:t>自動引落</a:t>
            </a:r>
            <a:r>
              <a:rPr lang="en-US" altLang="ja-JP" sz="1200" u="sng" smtClean="0"/>
              <a:t>/</a:t>
            </a:r>
            <a:r>
              <a:rPr lang="ja-JP" altLang="en-US" sz="1200" u="sng" smtClean="0"/>
              <a:t>コンビニ</a:t>
            </a:r>
            <a:r>
              <a:rPr lang="en-US" altLang="ja-JP" sz="1200" u="sng" smtClean="0"/>
              <a:t>)</a:t>
            </a:r>
            <a:r>
              <a:rPr lang="ja-JP" altLang="en-US" sz="1200" u="sng" smtClean="0"/>
              <a:t>の請求データシーケンス概要は以下である。</a:t>
            </a:r>
            <a:r>
              <a:rPr lang="en-US" altLang="ja-JP" sz="1200" smtClean="0"/>
              <a:t>※</a:t>
            </a:r>
            <a:r>
              <a:rPr lang="ja-JP" altLang="en-US" sz="1200" smtClean="0"/>
              <a:t>詳細は各設計書を参照</a:t>
            </a:r>
            <a:endParaRPr lang="en-US" altLang="ja-JP" sz="1200" dirty="0"/>
          </a:p>
        </p:txBody>
      </p:sp>
      <p:sp>
        <p:nvSpPr>
          <p:cNvPr id="7" name="正方形/長方形 6">
            <a:extLst>
              <a:ext uri="{FF2B5EF4-FFF2-40B4-BE49-F238E27FC236}">
                <a16:creationId xmlns="" xmlns:a16="http://schemas.microsoft.com/office/drawing/2014/main" id="{201E4135-4CAD-40C7-9818-018F426DCBC9}"/>
              </a:ext>
            </a:extLst>
          </p:cNvPr>
          <p:cNvSpPr/>
          <p:nvPr/>
        </p:nvSpPr>
        <p:spPr bwMode="auto">
          <a:xfrm>
            <a:off x="2411760" y="1323149"/>
            <a:ext cx="720080" cy="162586"/>
          </a:xfrm>
          <a:prstGeom prst="rect">
            <a:avLst/>
          </a:prstGeom>
          <a:solidFill>
            <a:schemeClr val="tx1"/>
          </a:solidFill>
          <a:ln>
            <a:noFill/>
          </a:ln>
          <a:effectLst/>
        </p:spPr>
        <p:txBody>
          <a:bodyPr wrap="square" lIns="0" tIns="0" rIns="0" bIns="0" rtlCol="0" anchor="ctr">
            <a:noAutofit/>
          </a:bodyPr>
          <a:lstStyle/>
          <a:p>
            <a:pPr algn="ctr"/>
            <a:r>
              <a:rPr lang="en-US" altLang="ja-JP" sz="1050" dirty="0">
                <a:solidFill>
                  <a:schemeClr val="bg1"/>
                </a:solidFill>
              </a:rPr>
              <a:t>VCP</a:t>
            </a:r>
            <a:endParaRPr kumimoji="1" lang="ja-JP" altLang="en-US" sz="1050" dirty="0" err="1">
              <a:solidFill>
                <a:schemeClr val="bg1"/>
              </a:solidFill>
            </a:endParaRPr>
          </a:p>
        </p:txBody>
      </p:sp>
      <p:sp>
        <p:nvSpPr>
          <p:cNvPr id="8" name="正方形/長方形 7">
            <a:extLst>
              <a:ext uri="{FF2B5EF4-FFF2-40B4-BE49-F238E27FC236}">
                <a16:creationId xmlns="" xmlns:a16="http://schemas.microsoft.com/office/drawing/2014/main" id="{C91196BE-39D3-40FD-B55F-C0FF86CE2C1E}"/>
              </a:ext>
            </a:extLst>
          </p:cNvPr>
          <p:cNvSpPr/>
          <p:nvPr/>
        </p:nvSpPr>
        <p:spPr bwMode="auto">
          <a:xfrm>
            <a:off x="3887924" y="1331533"/>
            <a:ext cx="720080" cy="1625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EVW(MP)</a:t>
            </a:r>
            <a:endParaRPr kumimoji="1" lang="ja-JP" altLang="en-US" sz="1050" dirty="0" err="1">
              <a:solidFill>
                <a:schemeClr val="bg1"/>
              </a:solidFill>
            </a:endParaRPr>
          </a:p>
        </p:txBody>
      </p:sp>
      <p:sp>
        <p:nvSpPr>
          <p:cNvPr id="9" name="正方形/長方形 8">
            <a:extLst>
              <a:ext uri="{FF2B5EF4-FFF2-40B4-BE49-F238E27FC236}">
                <a16:creationId xmlns="" xmlns:a16="http://schemas.microsoft.com/office/drawing/2014/main" id="{2AA934C8-CBC9-4D28-BBD5-CA009BE2AD8F}"/>
              </a:ext>
            </a:extLst>
          </p:cNvPr>
          <p:cNvSpPr/>
          <p:nvPr/>
        </p:nvSpPr>
        <p:spPr bwMode="auto">
          <a:xfrm>
            <a:off x="5328084" y="1323149"/>
            <a:ext cx="720080" cy="1625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GMO</a:t>
            </a:r>
            <a:endParaRPr kumimoji="1" lang="ja-JP" altLang="en-US" sz="1050" dirty="0" err="1">
              <a:solidFill>
                <a:schemeClr val="bg1"/>
              </a:solidFill>
            </a:endParaRPr>
          </a:p>
        </p:txBody>
      </p:sp>
      <p:sp>
        <p:nvSpPr>
          <p:cNvPr id="10" name="正方形/長方形 9">
            <a:extLst>
              <a:ext uri="{FF2B5EF4-FFF2-40B4-BE49-F238E27FC236}">
                <a16:creationId xmlns="" xmlns:a16="http://schemas.microsoft.com/office/drawing/2014/main" id="{25959968-66E2-4A8C-885F-E90FA2C5D75E}"/>
              </a:ext>
            </a:extLst>
          </p:cNvPr>
          <p:cNvSpPr/>
          <p:nvPr/>
        </p:nvSpPr>
        <p:spPr bwMode="auto">
          <a:xfrm>
            <a:off x="6712187" y="1331533"/>
            <a:ext cx="720080" cy="1625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AGREX</a:t>
            </a:r>
            <a:endParaRPr kumimoji="1" lang="ja-JP" altLang="en-US" sz="1050" dirty="0" err="1">
              <a:solidFill>
                <a:schemeClr val="bg1"/>
              </a:solidFill>
            </a:endParaRPr>
          </a:p>
        </p:txBody>
      </p:sp>
      <p:cxnSp>
        <p:nvCxnSpPr>
          <p:cNvPr id="11" name="直線コネクタ 10">
            <a:extLst>
              <a:ext uri="{FF2B5EF4-FFF2-40B4-BE49-F238E27FC236}">
                <a16:creationId xmlns="" xmlns:a16="http://schemas.microsoft.com/office/drawing/2014/main" id="{4A9683FE-DE37-446D-B9B6-95D89E0FE83F}"/>
              </a:ext>
            </a:extLst>
          </p:cNvPr>
          <p:cNvCxnSpPr>
            <a:cxnSpLocks/>
            <a:stCxn id="5" idx="2"/>
          </p:cNvCxnSpPr>
          <p:nvPr/>
        </p:nvCxnSpPr>
        <p:spPr>
          <a:xfrm>
            <a:off x="1331640" y="1488593"/>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 xmlns:a16="http://schemas.microsoft.com/office/drawing/2014/main" id="{F395F1A7-3475-490C-850D-46CB8004290F}"/>
              </a:ext>
            </a:extLst>
          </p:cNvPr>
          <p:cNvCxnSpPr>
            <a:cxnSpLocks/>
            <a:stCxn id="7" idx="2"/>
          </p:cNvCxnSpPr>
          <p:nvPr/>
        </p:nvCxnSpPr>
        <p:spPr>
          <a:xfrm>
            <a:off x="2771800" y="1485735"/>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 xmlns:a16="http://schemas.microsoft.com/office/drawing/2014/main" id="{1667D886-4DF6-4B24-91E8-30EED6C6EF09}"/>
              </a:ext>
            </a:extLst>
          </p:cNvPr>
          <p:cNvCxnSpPr>
            <a:cxnSpLocks/>
            <a:stCxn id="8" idx="2"/>
          </p:cNvCxnSpPr>
          <p:nvPr/>
        </p:nvCxnSpPr>
        <p:spPr>
          <a:xfrm>
            <a:off x="4247964" y="1494119"/>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 xmlns:a16="http://schemas.microsoft.com/office/drawing/2014/main" id="{2352C9E5-2C21-4BC7-981C-6A69D7CEB3AD}"/>
              </a:ext>
            </a:extLst>
          </p:cNvPr>
          <p:cNvCxnSpPr>
            <a:cxnSpLocks/>
            <a:stCxn id="9" idx="2"/>
          </p:cNvCxnSpPr>
          <p:nvPr/>
        </p:nvCxnSpPr>
        <p:spPr>
          <a:xfrm>
            <a:off x="5688124" y="1485735"/>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 xmlns:a16="http://schemas.microsoft.com/office/drawing/2014/main" id="{1D1DD589-693C-4DBE-8D11-310B9392A099}"/>
              </a:ext>
            </a:extLst>
          </p:cNvPr>
          <p:cNvCxnSpPr>
            <a:cxnSpLocks/>
            <a:stCxn id="10" idx="2"/>
          </p:cNvCxnSpPr>
          <p:nvPr/>
        </p:nvCxnSpPr>
        <p:spPr>
          <a:xfrm>
            <a:off x="7072227" y="1494119"/>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 xmlns:a16="http://schemas.microsoft.com/office/drawing/2014/main" id="{8BD9F094-5800-46D2-9369-3CFC04512AD7}"/>
              </a:ext>
            </a:extLst>
          </p:cNvPr>
          <p:cNvCxnSpPr/>
          <p:nvPr/>
        </p:nvCxnSpPr>
        <p:spPr>
          <a:xfrm flipH="1">
            <a:off x="1331640" y="188210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 xmlns:a16="http://schemas.microsoft.com/office/drawing/2014/main" id="{EDE11392-6176-475D-9668-AD897694FA1E}"/>
              </a:ext>
            </a:extLst>
          </p:cNvPr>
          <p:cNvCxnSpPr/>
          <p:nvPr/>
        </p:nvCxnSpPr>
        <p:spPr>
          <a:xfrm>
            <a:off x="1331640" y="1882108"/>
            <a:ext cx="0" cy="151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 xmlns:a16="http://schemas.microsoft.com/office/drawing/2014/main" id="{F411D129-ACB4-4C2C-9BEC-C4C4B1F72072}"/>
              </a:ext>
            </a:extLst>
          </p:cNvPr>
          <p:cNvCxnSpPr/>
          <p:nvPr/>
        </p:nvCxnSpPr>
        <p:spPr>
          <a:xfrm>
            <a:off x="1331640" y="2057316"/>
            <a:ext cx="29163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 xmlns:a16="http://schemas.microsoft.com/office/drawing/2014/main" id="{EADC03C0-86C3-41D4-AD23-0CD73FDDD269}"/>
              </a:ext>
            </a:extLst>
          </p:cNvPr>
          <p:cNvSpPr/>
          <p:nvPr/>
        </p:nvSpPr>
        <p:spPr>
          <a:xfrm>
            <a:off x="1269349" y="1692474"/>
            <a:ext cx="2691763" cy="215444"/>
          </a:xfrm>
          <a:prstGeom prst="rect">
            <a:avLst/>
          </a:prstGeom>
        </p:spPr>
        <p:txBody>
          <a:bodyPr wrap="none">
            <a:spAutoFit/>
          </a:bodyPr>
          <a:lstStyle/>
          <a:p>
            <a:pPr fontAlgn="ctr"/>
            <a:r>
              <a:rPr lang="ja-JP" altLang="en-US" sz="800" b="1" dirty="0">
                <a:solidFill>
                  <a:schemeClr val="tx2"/>
                </a:solidFill>
              </a:rPr>
              <a:t>・</a:t>
            </a:r>
            <a:r>
              <a:rPr lang="en-US" altLang="ja-JP" sz="800" b="1" dirty="0">
                <a:solidFill>
                  <a:schemeClr val="tx2"/>
                </a:solidFill>
              </a:rPr>
              <a:t>B10-</a:t>
            </a:r>
            <a:r>
              <a:rPr lang="ja-JP" altLang="en-US" sz="800" b="1" dirty="0">
                <a:solidFill>
                  <a:schemeClr val="tx2"/>
                </a:solidFill>
              </a:rPr>
              <a:t>⑦：</a:t>
            </a:r>
            <a:r>
              <a:rPr lang="en-US" altLang="ja-JP" sz="800" b="1" dirty="0">
                <a:solidFill>
                  <a:schemeClr val="tx2"/>
                </a:solidFill>
              </a:rPr>
              <a:t>T_ETL_0807</a:t>
            </a:r>
            <a:r>
              <a:rPr lang="ja-JP" altLang="en-US" sz="800" b="1" dirty="0">
                <a:solidFill>
                  <a:schemeClr val="tx2"/>
                </a:solidFill>
                <a:latin typeface="+mn-ea"/>
                <a:cs typeface="Arial" panose="020B0604020202020204" pitchFamily="34" charset="0"/>
              </a:rPr>
              <a:t>：</a:t>
            </a:r>
            <a:r>
              <a:rPr lang="en-US" altLang="ja-JP" sz="800" b="1" dirty="0">
                <a:solidFill>
                  <a:schemeClr val="tx2"/>
                </a:solidFill>
              </a:rPr>
              <a:t>CCD</a:t>
            </a:r>
            <a:r>
              <a:rPr lang="ja-JP" altLang="en-US" sz="800" b="1" dirty="0">
                <a:solidFill>
                  <a:schemeClr val="tx2"/>
                </a:solidFill>
              </a:rPr>
              <a:t>クレカ請求データ連携</a:t>
            </a:r>
            <a:endParaRPr lang="en-US" altLang="ja-JP" sz="800" b="1" dirty="0">
              <a:solidFill>
                <a:schemeClr val="tx2"/>
              </a:solidFill>
              <a:latin typeface="+mn-ea"/>
              <a:cs typeface="Arial" panose="020B0604020202020204" pitchFamily="34" charset="0"/>
            </a:endParaRPr>
          </a:p>
        </p:txBody>
      </p:sp>
      <p:sp>
        <p:nvSpPr>
          <p:cNvPr id="20" name="吹き出し: 四角形 4">
            <a:extLst>
              <a:ext uri="{FF2B5EF4-FFF2-40B4-BE49-F238E27FC236}">
                <a16:creationId xmlns="" xmlns:a16="http://schemas.microsoft.com/office/drawing/2014/main" id="{AFB5A85F-AE72-401B-BE04-464ACD2C4790}"/>
              </a:ext>
            </a:extLst>
          </p:cNvPr>
          <p:cNvSpPr/>
          <p:nvPr/>
        </p:nvSpPr>
        <p:spPr bwMode="auto">
          <a:xfrm>
            <a:off x="35496" y="1726359"/>
            <a:ext cx="1171803" cy="182139"/>
          </a:xfrm>
          <a:prstGeom prst="wedgeRectCallout">
            <a:avLst>
              <a:gd name="adj1" fmla="val 72480"/>
              <a:gd name="adj2" fmla="val 70477"/>
            </a:avLst>
          </a:prstGeom>
          <a:solidFill>
            <a:schemeClr val="accent2"/>
          </a:solidFill>
          <a:ln>
            <a:noFill/>
          </a:ln>
          <a:effectLst/>
        </p:spPr>
        <p:txBody>
          <a:bodyPr wrap="square" lIns="0" tIns="0" rIns="0" bIns="0" rtlCol="0" anchor="ctr">
            <a:noAutofit/>
          </a:bodyPr>
          <a:lstStyle/>
          <a:p>
            <a:r>
              <a:rPr lang="ja-JP" altLang="en-US" sz="600" dirty="0">
                <a:solidFill>
                  <a:schemeClr val="bg1"/>
                </a:solidFill>
              </a:rPr>
              <a:t>決済をするためにクレカ支払い者</a:t>
            </a:r>
            <a:endParaRPr lang="en-US" altLang="ja-JP" sz="600" dirty="0">
              <a:solidFill>
                <a:schemeClr val="bg1"/>
              </a:solidFill>
            </a:endParaRPr>
          </a:p>
          <a:p>
            <a:r>
              <a:rPr lang="ja-JP" altLang="en-US" sz="600" dirty="0">
                <a:solidFill>
                  <a:schemeClr val="bg1"/>
                </a:solidFill>
              </a:rPr>
              <a:t>請求データを</a:t>
            </a:r>
            <a:r>
              <a:rPr lang="en-US" altLang="ja-JP" sz="600" dirty="0">
                <a:solidFill>
                  <a:schemeClr val="bg1"/>
                </a:solidFill>
              </a:rPr>
              <a:t>CCD</a:t>
            </a:r>
            <a:r>
              <a:rPr lang="ja-JP" altLang="en-US" sz="600" dirty="0">
                <a:solidFill>
                  <a:schemeClr val="bg1"/>
                </a:solidFill>
              </a:rPr>
              <a:t>へ送る</a:t>
            </a:r>
            <a:endParaRPr kumimoji="1" lang="ja-JP" altLang="en-US" sz="600" dirty="0">
              <a:solidFill>
                <a:schemeClr val="bg1"/>
              </a:solidFill>
            </a:endParaRPr>
          </a:p>
        </p:txBody>
      </p:sp>
      <p:cxnSp>
        <p:nvCxnSpPr>
          <p:cNvPr id="21" name="直線コネクタ 20">
            <a:extLst>
              <a:ext uri="{FF2B5EF4-FFF2-40B4-BE49-F238E27FC236}">
                <a16:creationId xmlns="" xmlns:a16="http://schemas.microsoft.com/office/drawing/2014/main" id="{C6952B01-9C55-4B98-83F0-77574DF482D5}"/>
              </a:ext>
            </a:extLst>
          </p:cNvPr>
          <p:cNvCxnSpPr/>
          <p:nvPr/>
        </p:nvCxnSpPr>
        <p:spPr>
          <a:xfrm flipH="1">
            <a:off x="4247964" y="2314156"/>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 xmlns:a16="http://schemas.microsoft.com/office/drawing/2014/main" id="{48EC039A-2B6D-41C8-A8CD-C827C9B0C8FB}"/>
              </a:ext>
            </a:extLst>
          </p:cNvPr>
          <p:cNvCxnSpPr/>
          <p:nvPr/>
        </p:nvCxnSpPr>
        <p:spPr>
          <a:xfrm>
            <a:off x="5682729" y="2314156"/>
            <a:ext cx="0" cy="125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 xmlns:a16="http://schemas.microsoft.com/office/drawing/2014/main" id="{91288C62-0E72-4F3E-BE1D-D25DDB6A2D34}"/>
              </a:ext>
            </a:extLst>
          </p:cNvPr>
          <p:cNvCxnSpPr>
            <a:cxnSpLocks/>
          </p:cNvCxnSpPr>
          <p:nvPr/>
        </p:nvCxnSpPr>
        <p:spPr>
          <a:xfrm flipH="1">
            <a:off x="4247965" y="2439524"/>
            <a:ext cx="14401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吹き出し: 四角形 29">
            <a:extLst>
              <a:ext uri="{FF2B5EF4-FFF2-40B4-BE49-F238E27FC236}">
                <a16:creationId xmlns="" xmlns:a16="http://schemas.microsoft.com/office/drawing/2014/main" id="{E0366070-223F-4223-BE68-7CC983FD58BB}"/>
              </a:ext>
            </a:extLst>
          </p:cNvPr>
          <p:cNvSpPr/>
          <p:nvPr/>
        </p:nvSpPr>
        <p:spPr bwMode="auto">
          <a:xfrm>
            <a:off x="5808708" y="2127500"/>
            <a:ext cx="745015" cy="163699"/>
          </a:xfrm>
          <a:prstGeom prst="wedgeRectCallout">
            <a:avLst>
              <a:gd name="adj1" fmla="val -66959"/>
              <a:gd name="adj2" fmla="val 65910"/>
            </a:avLst>
          </a:prstGeom>
          <a:solidFill>
            <a:schemeClr val="accent2"/>
          </a:solidFill>
          <a:ln>
            <a:noFill/>
          </a:ln>
          <a:effectLst/>
        </p:spPr>
        <p:txBody>
          <a:bodyPr wrap="square" lIns="0" tIns="0" rIns="0" bIns="0" rtlCol="0" anchor="ctr">
            <a:noAutofit/>
          </a:bodyPr>
          <a:lstStyle/>
          <a:p>
            <a:pPr algn="ctr"/>
            <a:r>
              <a:rPr lang="ja-JP" altLang="en-US" sz="700" dirty="0">
                <a:solidFill>
                  <a:schemeClr val="bg1"/>
                </a:solidFill>
              </a:rPr>
              <a:t>決済</a:t>
            </a:r>
            <a:r>
              <a:rPr lang="en-US" altLang="ja-JP" sz="700" dirty="0">
                <a:solidFill>
                  <a:schemeClr val="bg1"/>
                </a:solidFill>
              </a:rPr>
              <a:t>(OK/NG)</a:t>
            </a:r>
            <a:endParaRPr kumimoji="1" lang="ja-JP" altLang="en-US" sz="700" dirty="0">
              <a:solidFill>
                <a:schemeClr val="bg1"/>
              </a:solidFill>
            </a:endParaRPr>
          </a:p>
        </p:txBody>
      </p:sp>
      <p:sp>
        <p:nvSpPr>
          <p:cNvPr id="25" name="正方形/長方形 24">
            <a:extLst>
              <a:ext uri="{FF2B5EF4-FFF2-40B4-BE49-F238E27FC236}">
                <a16:creationId xmlns="" xmlns:a16="http://schemas.microsoft.com/office/drawing/2014/main" id="{7F0D8B58-4331-49D3-9F4F-E5F2215C8A4E}"/>
              </a:ext>
            </a:extLst>
          </p:cNvPr>
          <p:cNvSpPr/>
          <p:nvPr/>
        </p:nvSpPr>
        <p:spPr>
          <a:xfrm>
            <a:off x="4405572" y="2264693"/>
            <a:ext cx="902811" cy="215444"/>
          </a:xfrm>
          <a:prstGeom prst="rect">
            <a:avLst/>
          </a:prstGeom>
        </p:spPr>
        <p:txBody>
          <a:bodyPr wrap="none">
            <a:spAutoFit/>
          </a:bodyPr>
          <a:lstStyle/>
          <a:p>
            <a:pPr fontAlgn="ctr"/>
            <a:r>
              <a:rPr lang="ja-JP" altLang="en-US" sz="800" b="1" dirty="0">
                <a:solidFill>
                  <a:schemeClr val="tx2"/>
                </a:solidFill>
              </a:rPr>
              <a:t>リクリック処理</a:t>
            </a:r>
            <a:endParaRPr lang="en-US" altLang="ja-JP" sz="800" b="1" dirty="0">
              <a:solidFill>
                <a:schemeClr val="tx2"/>
              </a:solidFill>
              <a:latin typeface="+mn-ea"/>
              <a:cs typeface="Arial" panose="020B0604020202020204" pitchFamily="34" charset="0"/>
            </a:endParaRPr>
          </a:p>
        </p:txBody>
      </p:sp>
      <p:cxnSp>
        <p:nvCxnSpPr>
          <p:cNvPr id="26" name="直線コネクタ 25">
            <a:extLst>
              <a:ext uri="{FF2B5EF4-FFF2-40B4-BE49-F238E27FC236}">
                <a16:creationId xmlns="" xmlns:a16="http://schemas.microsoft.com/office/drawing/2014/main" id="{A8AE9BB7-29E3-4317-BE96-EBD88AE21C77}"/>
              </a:ext>
            </a:extLst>
          </p:cNvPr>
          <p:cNvCxnSpPr/>
          <p:nvPr/>
        </p:nvCxnSpPr>
        <p:spPr>
          <a:xfrm flipH="1">
            <a:off x="2796220" y="2884852"/>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 xmlns:a16="http://schemas.microsoft.com/office/drawing/2014/main" id="{D4EE1879-C977-4394-A3B5-1EA2034DB6F1}"/>
              </a:ext>
            </a:extLst>
          </p:cNvPr>
          <p:cNvCxnSpPr/>
          <p:nvPr/>
        </p:nvCxnSpPr>
        <p:spPr>
          <a:xfrm>
            <a:off x="4245630" y="2903500"/>
            <a:ext cx="0" cy="125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 xmlns:a16="http://schemas.microsoft.com/office/drawing/2014/main" id="{AC729AA0-7FAE-4861-B825-BB6D7CD5F6C0}"/>
              </a:ext>
            </a:extLst>
          </p:cNvPr>
          <p:cNvCxnSpPr>
            <a:cxnSpLocks/>
          </p:cNvCxnSpPr>
          <p:nvPr/>
        </p:nvCxnSpPr>
        <p:spPr>
          <a:xfrm flipH="1">
            <a:off x="2805471" y="3024222"/>
            <a:ext cx="14401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 xmlns:a16="http://schemas.microsoft.com/office/drawing/2014/main" id="{5D738B32-92AB-4EDA-A4FE-341145FC8B86}"/>
              </a:ext>
            </a:extLst>
          </p:cNvPr>
          <p:cNvSpPr/>
          <p:nvPr/>
        </p:nvSpPr>
        <p:spPr>
          <a:xfrm>
            <a:off x="1304554" y="2669408"/>
            <a:ext cx="2475358" cy="215444"/>
          </a:xfrm>
          <a:prstGeom prst="rect">
            <a:avLst/>
          </a:prstGeom>
        </p:spPr>
        <p:txBody>
          <a:bodyPr wrap="none">
            <a:spAutoFit/>
          </a:bodyPr>
          <a:lstStyle/>
          <a:p>
            <a:pPr fontAlgn="ctr"/>
            <a:r>
              <a:rPr lang="ja-JP" altLang="en-US" sz="800" b="1" dirty="0">
                <a:solidFill>
                  <a:schemeClr val="tx2"/>
                </a:solidFill>
              </a:rPr>
              <a:t>・</a:t>
            </a:r>
            <a:r>
              <a:rPr lang="en-US" altLang="ja-JP" sz="800" b="1" dirty="0">
                <a:solidFill>
                  <a:schemeClr val="tx2"/>
                </a:solidFill>
              </a:rPr>
              <a:t>B04-</a:t>
            </a:r>
            <a:r>
              <a:rPr lang="ja-JP" altLang="en-US" sz="800" b="1" dirty="0">
                <a:solidFill>
                  <a:schemeClr val="tx2"/>
                </a:solidFill>
              </a:rPr>
              <a:t>①：</a:t>
            </a:r>
            <a:r>
              <a:rPr lang="en-US" altLang="ja-JP" sz="800" b="1" dirty="0">
                <a:solidFill>
                  <a:schemeClr val="tx2"/>
                </a:solidFill>
              </a:rPr>
              <a:t>T_ETL_0870</a:t>
            </a:r>
            <a:r>
              <a:rPr lang="ja-JP" altLang="en-US" sz="800" b="1" dirty="0">
                <a:solidFill>
                  <a:schemeClr val="tx2"/>
                </a:solidFill>
                <a:latin typeface="+mn-ea"/>
                <a:cs typeface="Arial" panose="020B0604020202020204" pitchFamily="34" charset="0"/>
              </a:rPr>
              <a:t>：</a:t>
            </a:r>
            <a:r>
              <a:rPr lang="ja-JP" altLang="en-US" sz="800" b="1" dirty="0">
                <a:solidFill>
                  <a:schemeClr val="tx2"/>
                </a:solidFill>
              </a:rPr>
              <a:t>クレカ請求データ連携</a:t>
            </a:r>
            <a:endParaRPr lang="en-US" altLang="ja-JP" sz="800" b="1" dirty="0">
              <a:solidFill>
                <a:schemeClr val="tx2"/>
              </a:solidFill>
              <a:latin typeface="+mn-ea"/>
              <a:cs typeface="Arial" panose="020B0604020202020204" pitchFamily="34" charset="0"/>
            </a:endParaRPr>
          </a:p>
        </p:txBody>
      </p:sp>
      <p:sp>
        <p:nvSpPr>
          <p:cNvPr id="30" name="吹き出し: 四角形 45">
            <a:extLst>
              <a:ext uri="{FF2B5EF4-FFF2-40B4-BE49-F238E27FC236}">
                <a16:creationId xmlns="" xmlns:a16="http://schemas.microsoft.com/office/drawing/2014/main" id="{E689300F-C5AE-4C10-B78C-5CB9CDBAC0F8}"/>
              </a:ext>
            </a:extLst>
          </p:cNvPr>
          <p:cNvSpPr/>
          <p:nvPr/>
        </p:nvSpPr>
        <p:spPr bwMode="auto">
          <a:xfrm>
            <a:off x="4382376" y="2884852"/>
            <a:ext cx="745015" cy="111808"/>
          </a:xfrm>
          <a:prstGeom prst="wedgeRectCallout">
            <a:avLst>
              <a:gd name="adj1" fmla="val -67292"/>
              <a:gd name="adj2" fmla="val 50172"/>
            </a:avLst>
          </a:prstGeom>
          <a:solidFill>
            <a:schemeClr val="accent2"/>
          </a:solidFill>
          <a:ln>
            <a:noFill/>
          </a:ln>
          <a:effectLst/>
        </p:spPr>
        <p:txBody>
          <a:bodyPr wrap="square" lIns="0" tIns="0" rIns="0" bIns="0" rtlCol="0" anchor="ctr">
            <a:noAutofit/>
          </a:bodyPr>
          <a:lstStyle/>
          <a:p>
            <a:pPr algn="ctr"/>
            <a:r>
              <a:rPr lang="ja-JP" altLang="en-US" sz="700" dirty="0">
                <a:solidFill>
                  <a:schemeClr val="bg1"/>
                </a:solidFill>
              </a:rPr>
              <a:t>決済</a:t>
            </a:r>
            <a:r>
              <a:rPr lang="en-US" altLang="ja-JP" sz="700" dirty="0">
                <a:solidFill>
                  <a:schemeClr val="bg1"/>
                </a:solidFill>
              </a:rPr>
              <a:t>(OK)</a:t>
            </a:r>
            <a:r>
              <a:rPr lang="ja-JP" altLang="en-US" sz="700" dirty="0">
                <a:solidFill>
                  <a:schemeClr val="bg1"/>
                </a:solidFill>
              </a:rPr>
              <a:t>のみ取得</a:t>
            </a:r>
            <a:endParaRPr kumimoji="1" lang="ja-JP" altLang="en-US" sz="700" dirty="0">
              <a:solidFill>
                <a:schemeClr val="bg1"/>
              </a:solidFill>
            </a:endParaRPr>
          </a:p>
        </p:txBody>
      </p:sp>
      <p:cxnSp>
        <p:nvCxnSpPr>
          <p:cNvPr id="31" name="直線矢印コネクタ 30">
            <a:extLst>
              <a:ext uri="{FF2B5EF4-FFF2-40B4-BE49-F238E27FC236}">
                <a16:creationId xmlns="" xmlns:a16="http://schemas.microsoft.com/office/drawing/2014/main" id="{90FE5C5B-3ED6-4E0B-8A2D-9A9E21FC35FF}"/>
              </a:ext>
            </a:extLst>
          </p:cNvPr>
          <p:cNvCxnSpPr>
            <a:cxnSpLocks/>
          </p:cNvCxnSpPr>
          <p:nvPr/>
        </p:nvCxnSpPr>
        <p:spPr>
          <a:xfrm flipH="1">
            <a:off x="1331640" y="3180604"/>
            <a:ext cx="14401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吹き出し: 四角形 47">
            <a:extLst>
              <a:ext uri="{FF2B5EF4-FFF2-40B4-BE49-F238E27FC236}">
                <a16:creationId xmlns="" xmlns:a16="http://schemas.microsoft.com/office/drawing/2014/main" id="{E726322A-4E5F-4D2E-8D2C-150333A4EF6D}"/>
              </a:ext>
            </a:extLst>
          </p:cNvPr>
          <p:cNvSpPr/>
          <p:nvPr/>
        </p:nvSpPr>
        <p:spPr bwMode="auto">
          <a:xfrm>
            <a:off x="1883359" y="3028868"/>
            <a:ext cx="745015" cy="111808"/>
          </a:xfrm>
          <a:prstGeom prst="wedgeRectCallout">
            <a:avLst>
              <a:gd name="adj1" fmla="val -67292"/>
              <a:gd name="adj2" fmla="val 50172"/>
            </a:avLst>
          </a:prstGeom>
          <a:solidFill>
            <a:schemeClr val="accent2"/>
          </a:solidFill>
          <a:ln>
            <a:noFill/>
          </a:ln>
          <a:effectLst/>
        </p:spPr>
        <p:txBody>
          <a:bodyPr wrap="square" lIns="0" tIns="0" rIns="0" bIns="0" rtlCol="0" anchor="ctr">
            <a:noAutofit/>
          </a:bodyPr>
          <a:lstStyle/>
          <a:p>
            <a:pPr algn="ctr"/>
            <a:r>
              <a:rPr lang="en-US" altLang="ja-JP" sz="700" dirty="0">
                <a:solidFill>
                  <a:schemeClr val="bg1"/>
                </a:solidFill>
              </a:rPr>
              <a:t>OK</a:t>
            </a:r>
            <a:r>
              <a:rPr lang="ja-JP" altLang="en-US" sz="700" dirty="0">
                <a:solidFill>
                  <a:schemeClr val="bg1"/>
                </a:solidFill>
              </a:rPr>
              <a:t>者消込</a:t>
            </a:r>
            <a:endParaRPr kumimoji="1" lang="ja-JP" altLang="en-US" sz="700" dirty="0">
              <a:solidFill>
                <a:schemeClr val="bg1"/>
              </a:solidFill>
            </a:endParaRPr>
          </a:p>
        </p:txBody>
      </p:sp>
      <p:cxnSp>
        <p:nvCxnSpPr>
          <p:cNvPr id="33" name="直線矢印コネクタ 32">
            <a:extLst>
              <a:ext uri="{FF2B5EF4-FFF2-40B4-BE49-F238E27FC236}">
                <a16:creationId xmlns="" xmlns:a16="http://schemas.microsoft.com/office/drawing/2014/main" id="{A38FC619-FEAA-42A7-B09A-0330080C1894}"/>
              </a:ext>
            </a:extLst>
          </p:cNvPr>
          <p:cNvCxnSpPr>
            <a:cxnSpLocks/>
          </p:cNvCxnSpPr>
          <p:nvPr/>
        </p:nvCxnSpPr>
        <p:spPr>
          <a:xfrm>
            <a:off x="2796220" y="3303481"/>
            <a:ext cx="4276007" cy="134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吹き出し: 四角形 49">
            <a:extLst>
              <a:ext uri="{FF2B5EF4-FFF2-40B4-BE49-F238E27FC236}">
                <a16:creationId xmlns="" xmlns:a16="http://schemas.microsoft.com/office/drawing/2014/main" id="{B0C2DC55-263F-499D-A342-C0A1C70C4B0C}"/>
              </a:ext>
            </a:extLst>
          </p:cNvPr>
          <p:cNvSpPr/>
          <p:nvPr/>
        </p:nvSpPr>
        <p:spPr bwMode="auto">
          <a:xfrm>
            <a:off x="3679033" y="3155926"/>
            <a:ext cx="1757063" cy="111808"/>
          </a:xfrm>
          <a:prstGeom prst="wedgeRectCallout">
            <a:avLst>
              <a:gd name="adj1" fmla="val -64976"/>
              <a:gd name="adj2" fmla="val 64093"/>
            </a:avLst>
          </a:prstGeom>
          <a:solidFill>
            <a:schemeClr val="accent2"/>
          </a:solidFill>
          <a:ln>
            <a:noFill/>
          </a:ln>
          <a:effectLst/>
        </p:spPr>
        <p:txBody>
          <a:bodyPr wrap="square" lIns="0" tIns="0" rIns="0" bIns="0" rtlCol="0" anchor="ctr">
            <a:noAutofit/>
          </a:bodyPr>
          <a:lstStyle/>
          <a:p>
            <a:r>
              <a:rPr lang="ja-JP" altLang="en-US" sz="700" dirty="0">
                <a:solidFill>
                  <a:schemeClr val="bg1"/>
                </a:solidFill>
              </a:rPr>
              <a:t>　決済</a:t>
            </a:r>
            <a:r>
              <a:rPr lang="en-US" altLang="ja-JP" sz="700" dirty="0">
                <a:solidFill>
                  <a:schemeClr val="bg1"/>
                </a:solidFill>
              </a:rPr>
              <a:t>(OK)</a:t>
            </a:r>
            <a:r>
              <a:rPr lang="ja-JP" altLang="en-US" sz="700" dirty="0">
                <a:solidFill>
                  <a:schemeClr val="bg1"/>
                </a:solidFill>
              </a:rPr>
              <a:t>者：クレカ請求</a:t>
            </a:r>
            <a:r>
              <a:rPr lang="en-US" altLang="ja-JP" sz="700" dirty="0">
                <a:solidFill>
                  <a:schemeClr val="bg1"/>
                </a:solidFill>
              </a:rPr>
              <a:t>OK</a:t>
            </a:r>
            <a:r>
              <a:rPr lang="ja-JP" altLang="en-US" sz="700" dirty="0">
                <a:solidFill>
                  <a:schemeClr val="bg1"/>
                </a:solidFill>
              </a:rPr>
              <a:t>データ送付</a:t>
            </a:r>
            <a:endParaRPr kumimoji="1" lang="ja-JP" altLang="en-US" sz="700" dirty="0">
              <a:solidFill>
                <a:schemeClr val="bg1"/>
              </a:solidFill>
            </a:endParaRPr>
          </a:p>
        </p:txBody>
      </p:sp>
      <p:sp>
        <p:nvSpPr>
          <p:cNvPr id="35" name="正方形/長方形 34">
            <a:extLst>
              <a:ext uri="{FF2B5EF4-FFF2-40B4-BE49-F238E27FC236}">
                <a16:creationId xmlns="" xmlns:a16="http://schemas.microsoft.com/office/drawing/2014/main" id="{7AF8AEF2-BEED-4C13-B212-A65C96A7988E}"/>
              </a:ext>
            </a:extLst>
          </p:cNvPr>
          <p:cNvSpPr/>
          <p:nvPr/>
        </p:nvSpPr>
        <p:spPr>
          <a:xfrm>
            <a:off x="2773442" y="4645382"/>
            <a:ext cx="2518638" cy="215444"/>
          </a:xfrm>
          <a:prstGeom prst="rect">
            <a:avLst/>
          </a:prstGeom>
        </p:spPr>
        <p:txBody>
          <a:bodyPr wrap="none">
            <a:spAutoFit/>
          </a:bodyPr>
          <a:lstStyle/>
          <a:p>
            <a:pPr fontAlgn="ctr"/>
            <a:r>
              <a:rPr lang="ja-JP" altLang="en-US" sz="800" b="1" dirty="0">
                <a:solidFill>
                  <a:schemeClr val="tx2"/>
                </a:solidFill>
              </a:rPr>
              <a:t>・</a:t>
            </a:r>
            <a:r>
              <a:rPr lang="en-US" altLang="ja-JP" sz="800" b="1" dirty="0">
                <a:solidFill>
                  <a:schemeClr val="tx2"/>
                </a:solidFill>
              </a:rPr>
              <a:t>B04-</a:t>
            </a:r>
            <a:r>
              <a:rPr lang="ja-JP" altLang="en-US" sz="800" b="1" dirty="0">
                <a:solidFill>
                  <a:schemeClr val="tx2"/>
                </a:solidFill>
              </a:rPr>
              <a:t>②：</a:t>
            </a:r>
            <a:r>
              <a:rPr lang="en-US" altLang="ja-JP" sz="800" b="1" dirty="0">
                <a:solidFill>
                  <a:schemeClr val="tx2"/>
                </a:solidFill>
              </a:rPr>
              <a:t>T_ETL_0873</a:t>
            </a:r>
            <a:r>
              <a:rPr lang="ja-JP" altLang="en-US" sz="800" b="1" dirty="0">
                <a:solidFill>
                  <a:schemeClr val="tx2"/>
                </a:solidFill>
                <a:latin typeface="+mn-ea"/>
                <a:cs typeface="Arial" panose="020B0604020202020204" pitchFamily="34" charset="0"/>
              </a:rPr>
              <a:t>：</a:t>
            </a:r>
            <a:r>
              <a:rPr lang="ja-JP" altLang="en-US" sz="800" b="1" dirty="0">
                <a:solidFill>
                  <a:schemeClr val="tx2"/>
                </a:solidFill>
              </a:rPr>
              <a:t>クレカ</a:t>
            </a:r>
            <a:r>
              <a:rPr lang="en-US" altLang="ja-JP" sz="800" b="1" dirty="0">
                <a:solidFill>
                  <a:schemeClr val="tx2"/>
                </a:solidFill>
              </a:rPr>
              <a:t>AG</a:t>
            </a:r>
            <a:r>
              <a:rPr lang="ja-JP" altLang="en-US" sz="800" b="1" dirty="0">
                <a:solidFill>
                  <a:schemeClr val="tx2"/>
                </a:solidFill>
              </a:rPr>
              <a:t>処理結果取得</a:t>
            </a:r>
            <a:endParaRPr lang="en-US" altLang="ja-JP" sz="800" b="1" dirty="0">
              <a:solidFill>
                <a:schemeClr val="tx2"/>
              </a:solidFill>
              <a:latin typeface="+mn-ea"/>
              <a:cs typeface="Arial" panose="020B0604020202020204" pitchFamily="34" charset="0"/>
            </a:endParaRPr>
          </a:p>
        </p:txBody>
      </p:sp>
      <p:cxnSp>
        <p:nvCxnSpPr>
          <p:cNvPr id="36" name="直線コネクタ 35">
            <a:extLst>
              <a:ext uri="{FF2B5EF4-FFF2-40B4-BE49-F238E27FC236}">
                <a16:creationId xmlns="" xmlns:a16="http://schemas.microsoft.com/office/drawing/2014/main" id="{608A9505-35A4-4544-B922-F01E13706273}"/>
              </a:ext>
            </a:extLst>
          </p:cNvPr>
          <p:cNvCxnSpPr>
            <a:cxnSpLocks/>
          </p:cNvCxnSpPr>
          <p:nvPr/>
        </p:nvCxnSpPr>
        <p:spPr>
          <a:xfrm flipH="1">
            <a:off x="2771800" y="4860826"/>
            <a:ext cx="43004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 xmlns:a16="http://schemas.microsoft.com/office/drawing/2014/main" id="{0F09647B-7D6C-4497-B3E7-49D48C3C3E95}"/>
              </a:ext>
            </a:extLst>
          </p:cNvPr>
          <p:cNvCxnSpPr/>
          <p:nvPr/>
        </p:nvCxnSpPr>
        <p:spPr>
          <a:xfrm>
            <a:off x="7072227" y="4869530"/>
            <a:ext cx="0" cy="125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 xmlns:a16="http://schemas.microsoft.com/office/drawing/2014/main" id="{68ECE0DE-EF05-46D7-8680-E878418C40EA}"/>
              </a:ext>
            </a:extLst>
          </p:cNvPr>
          <p:cNvCxnSpPr>
            <a:cxnSpLocks/>
          </p:cNvCxnSpPr>
          <p:nvPr/>
        </p:nvCxnSpPr>
        <p:spPr>
          <a:xfrm flipH="1">
            <a:off x="2771801" y="5004842"/>
            <a:ext cx="43004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吹き出し: 四角形 56">
            <a:extLst>
              <a:ext uri="{FF2B5EF4-FFF2-40B4-BE49-F238E27FC236}">
                <a16:creationId xmlns="" xmlns:a16="http://schemas.microsoft.com/office/drawing/2014/main" id="{6FA10B76-66E1-409F-8428-35516483F073}"/>
              </a:ext>
            </a:extLst>
          </p:cNvPr>
          <p:cNvSpPr/>
          <p:nvPr/>
        </p:nvSpPr>
        <p:spPr bwMode="auto">
          <a:xfrm>
            <a:off x="5436096" y="4644802"/>
            <a:ext cx="1388805" cy="111808"/>
          </a:xfrm>
          <a:prstGeom prst="wedgeRectCallout">
            <a:avLst>
              <a:gd name="adj1" fmla="val -64976"/>
              <a:gd name="adj2" fmla="val 64093"/>
            </a:avLst>
          </a:prstGeom>
          <a:solidFill>
            <a:schemeClr val="accent2"/>
          </a:solidFill>
          <a:ln>
            <a:noFill/>
          </a:ln>
          <a:effectLst/>
        </p:spPr>
        <p:txBody>
          <a:bodyPr wrap="square" lIns="0" tIns="0" rIns="0" bIns="0" rtlCol="0" anchor="ctr">
            <a:noAutofit/>
          </a:bodyPr>
          <a:lstStyle/>
          <a:p>
            <a:pPr algn="ctr"/>
            <a:r>
              <a:rPr kumimoji="1" lang="en-US" altLang="ja-JP" sz="700" dirty="0">
                <a:solidFill>
                  <a:schemeClr val="bg1"/>
                </a:solidFill>
              </a:rPr>
              <a:t>AGREX</a:t>
            </a:r>
            <a:r>
              <a:rPr kumimoji="1" lang="ja-JP" altLang="en-US" sz="700" dirty="0">
                <a:solidFill>
                  <a:schemeClr val="bg1"/>
                </a:solidFill>
              </a:rPr>
              <a:t>内処理結果取得</a:t>
            </a:r>
          </a:p>
        </p:txBody>
      </p:sp>
      <p:sp>
        <p:nvSpPr>
          <p:cNvPr id="40" name="正方形/長方形 39">
            <a:extLst>
              <a:ext uri="{FF2B5EF4-FFF2-40B4-BE49-F238E27FC236}">
                <a16:creationId xmlns="" xmlns:a16="http://schemas.microsoft.com/office/drawing/2014/main" id="{5CC5B396-71B0-4E77-81FA-7FE7B6BAA2F4}"/>
              </a:ext>
            </a:extLst>
          </p:cNvPr>
          <p:cNvSpPr/>
          <p:nvPr/>
        </p:nvSpPr>
        <p:spPr bwMode="auto">
          <a:xfrm>
            <a:off x="7884368" y="1331646"/>
            <a:ext cx="720080" cy="1625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RE</a:t>
            </a:r>
            <a:endParaRPr kumimoji="1" lang="ja-JP" altLang="en-US" sz="1050" dirty="0" err="1">
              <a:solidFill>
                <a:schemeClr val="bg1"/>
              </a:solidFill>
            </a:endParaRPr>
          </a:p>
        </p:txBody>
      </p:sp>
      <p:cxnSp>
        <p:nvCxnSpPr>
          <p:cNvPr id="41" name="直線コネクタ 40">
            <a:extLst>
              <a:ext uri="{FF2B5EF4-FFF2-40B4-BE49-F238E27FC236}">
                <a16:creationId xmlns="" xmlns:a16="http://schemas.microsoft.com/office/drawing/2014/main" id="{8639FEF0-E3B8-43DE-B99F-2DFD3938D578}"/>
              </a:ext>
            </a:extLst>
          </p:cNvPr>
          <p:cNvCxnSpPr>
            <a:cxnSpLocks/>
            <a:stCxn id="40" idx="2"/>
          </p:cNvCxnSpPr>
          <p:nvPr/>
        </p:nvCxnSpPr>
        <p:spPr>
          <a:xfrm>
            <a:off x="8244408" y="1494232"/>
            <a:ext cx="0" cy="37294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 xmlns:a16="http://schemas.microsoft.com/office/drawing/2014/main" id="{9BCBBD0D-F4A3-4400-B010-1E424E662268}"/>
              </a:ext>
            </a:extLst>
          </p:cNvPr>
          <p:cNvCxnSpPr>
            <a:cxnSpLocks/>
          </p:cNvCxnSpPr>
          <p:nvPr/>
        </p:nvCxnSpPr>
        <p:spPr>
          <a:xfrm>
            <a:off x="4236380" y="4069174"/>
            <a:ext cx="4032448" cy="186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吹き出し: 四角形 67">
            <a:extLst>
              <a:ext uri="{FF2B5EF4-FFF2-40B4-BE49-F238E27FC236}">
                <a16:creationId xmlns="" xmlns:a16="http://schemas.microsoft.com/office/drawing/2014/main" id="{9A859F4A-C661-40CB-8630-0C106B6ADE3E}"/>
              </a:ext>
            </a:extLst>
          </p:cNvPr>
          <p:cNvSpPr/>
          <p:nvPr/>
        </p:nvSpPr>
        <p:spPr bwMode="auto">
          <a:xfrm>
            <a:off x="1524815" y="1573518"/>
            <a:ext cx="308573" cy="113095"/>
          </a:xfrm>
          <a:prstGeom prst="wedgeRectCallout">
            <a:avLst>
              <a:gd name="adj1" fmla="val -44975"/>
              <a:gd name="adj2" fmla="val 104559"/>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・継続</a:t>
            </a:r>
            <a:endParaRPr kumimoji="1" lang="ja-JP" altLang="en-US" sz="600" dirty="0">
              <a:solidFill>
                <a:schemeClr val="tx2"/>
              </a:solidFill>
            </a:endParaRPr>
          </a:p>
        </p:txBody>
      </p:sp>
      <p:sp>
        <p:nvSpPr>
          <p:cNvPr id="44" name="吹き出し: 四角形 68">
            <a:extLst>
              <a:ext uri="{FF2B5EF4-FFF2-40B4-BE49-F238E27FC236}">
                <a16:creationId xmlns="" xmlns:a16="http://schemas.microsoft.com/office/drawing/2014/main" id="{E25C873A-FC5D-4B55-8B07-BAD13C26AFC0}"/>
              </a:ext>
            </a:extLst>
          </p:cNvPr>
          <p:cNvSpPr/>
          <p:nvPr/>
        </p:nvSpPr>
        <p:spPr bwMode="auto">
          <a:xfrm>
            <a:off x="4539022" y="2124071"/>
            <a:ext cx="308573" cy="113095"/>
          </a:xfrm>
          <a:prstGeom prst="wedgeRectCallout">
            <a:avLst>
              <a:gd name="adj1" fmla="val -56181"/>
              <a:gd name="adj2" fmla="val 80779"/>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・継続</a:t>
            </a:r>
            <a:endParaRPr kumimoji="1" lang="ja-JP" altLang="en-US" sz="600" dirty="0">
              <a:solidFill>
                <a:schemeClr val="tx2"/>
              </a:solidFill>
            </a:endParaRPr>
          </a:p>
        </p:txBody>
      </p:sp>
      <p:sp>
        <p:nvSpPr>
          <p:cNvPr id="45" name="吹き出し: 四角形 69">
            <a:extLst>
              <a:ext uri="{FF2B5EF4-FFF2-40B4-BE49-F238E27FC236}">
                <a16:creationId xmlns="" xmlns:a16="http://schemas.microsoft.com/office/drawing/2014/main" id="{3391BE07-E8C2-45F9-90DE-46DD14A8D5CC}"/>
              </a:ext>
            </a:extLst>
          </p:cNvPr>
          <p:cNvSpPr/>
          <p:nvPr/>
        </p:nvSpPr>
        <p:spPr bwMode="auto">
          <a:xfrm>
            <a:off x="1501390" y="2534195"/>
            <a:ext cx="308573" cy="113095"/>
          </a:xfrm>
          <a:prstGeom prst="wedgeRectCallout">
            <a:avLst>
              <a:gd name="adj1" fmla="val -56181"/>
              <a:gd name="adj2" fmla="val 80779"/>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・修正</a:t>
            </a:r>
            <a:endParaRPr kumimoji="1" lang="ja-JP" altLang="en-US" sz="600" dirty="0">
              <a:solidFill>
                <a:schemeClr val="tx2"/>
              </a:solidFill>
            </a:endParaRPr>
          </a:p>
        </p:txBody>
      </p:sp>
      <p:sp>
        <p:nvSpPr>
          <p:cNvPr id="46" name="吹き出し: 四角形 75">
            <a:extLst>
              <a:ext uri="{FF2B5EF4-FFF2-40B4-BE49-F238E27FC236}">
                <a16:creationId xmlns="" xmlns:a16="http://schemas.microsoft.com/office/drawing/2014/main" id="{B6A12651-2417-4CC9-B18D-1316FEE33AF9}"/>
              </a:ext>
            </a:extLst>
          </p:cNvPr>
          <p:cNvSpPr/>
          <p:nvPr/>
        </p:nvSpPr>
        <p:spPr bwMode="auto">
          <a:xfrm>
            <a:off x="1929585" y="3218617"/>
            <a:ext cx="626192" cy="130041"/>
          </a:xfrm>
          <a:prstGeom prst="wedgeRectCallout">
            <a:avLst>
              <a:gd name="adj1" fmla="val 7707"/>
              <a:gd name="adj2" fmla="val -119497"/>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・停止</a:t>
            </a:r>
            <a:r>
              <a:rPr lang="en-US" altLang="ja-JP" sz="600" dirty="0">
                <a:solidFill>
                  <a:schemeClr val="tx2"/>
                </a:solidFill>
              </a:rPr>
              <a:t>(GW</a:t>
            </a:r>
            <a:r>
              <a:rPr lang="ja-JP" altLang="en-US" sz="600" dirty="0">
                <a:solidFill>
                  <a:schemeClr val="tx2"/>
                </a:solidFill>
              </a:rPr>
              <a:t>作業</a:t>
            </a:r>
            <a:r>
              <a:rPr lang="en-US" altLang="ja-JP" sz="600" dirty="0">
                <a:solidFill>
                  <a:schemeClr val="tx2"/>
                </a:solidFill>
              </a:rPr>
              <a:t>)</a:t>
            </a:r>
            <a:endParaRPr kumimoji="1" lang="ja-JP" altLang="en-US" sz="600" dirty="0">
              <a:solidFill>
                <a:schemeClr val="tx2"/>
              </a:solidFill>
            </a:endParaRPr>
          </a:p>
        </p:txBody>
      </p:sp>
      <p:cxnSp>
        <p:nvCxnSpPr>
          <p:cNvPr id="47" name="直線コネクタ 46">
            <a:extLst>
              <a:ext uri="{FF2B5EF4-FFF2-40B4-BE49-F238E27FC236}">
                <a16:creationId xmlns="" xmlns:a16="http://schemas.microsoft.com/office/drawing/2014/main" id="{B7F5070B-4D2C-4213-9B3E-E2726354A141}"/>
              </a:ext>
            </a:extLst>
          </p:cNvPr>
          <p:cNvCxnSpPr/>
          <p:nvPr/>
        </p:nvCxnSpPr>
        <p:spPr>
          <a:xfrm>
            <a:off x="2771800" y="3028868"/>
            <a:ext cx="0" cy="125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 xmlns:a16="http://schemas.microsoft.com/office/drawing/2014/main" id="{72DAE506-B170-4E52-9AB2-992B9A71B18C}"/>
              </a:ext>
            </a:extLst>
          </p:cNvPr>
          <p:cNvCxnSpPr/>
          <p:nvPr/>
        </p:nvCxnSpPr>
        <p:spPr>
          <a:xfrm>
            <a:off x="2771800" y="3181268"/>
            <a:ext cx="0" cy="125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吹き出し: 四角形 66">
            <a:extLst>
              <a:ext uri="{FF2B5EF4-FFF2-40B4-BE49-F238E27FC236}">
                <a16:creationId xmlns="" xmlns:a16="http://schemas.microsoft.com/office/drawing/2014/main" id="{51FFC308-F311-45CE-B799-8A1B322C1EED}"/>
              </a:ext>
            </a:extLst>
          </p:cNvPr>
          <p:cNvSpPr/>
          <p:nvPr/>
        </p:nvSpPr>
        <p:spPr bwMode="auto">
          <a:xfrm>
            <a:off x="3107690" y="4439502"/>
            <a:ext cx="308573" cy="113095"/>
          </a:xfrm>
          <a:prstGeom prst="wedgeRectCallout">
            <a:avLst>
              <a:gd name="adj1" fmla="val -44975"/>
              <a:gd name="adj2" fmla="val 104559"/>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・継続</a:t>
            </a:r>
            <a:endParaRPr kumimoji="1" lang="ja-JP" altLang="en-US" sz="600" dirty="0">
              <a:solidFill>
                <a:schemeClr val="tx2"/>
              </a:solidFill>
            </a:endParaRPr>
          </a:p>
        </p:txBody>
      </p:sp>
      <p:sp>
        <p:nvSpPr>
          <p:cNvPr id="50" name="吹き出し: 四角形 66">
            <a:extLst>
              <a:ext uri="{FF2B5EF4-FFF2-40B4-BE49-F238E27FC236}">
                <a16:creationId xmlns="" xmlns:a16="http://schemas.microsoft.com/office/drawing/2014/main" id="{51FFC308-F311-45CE-B799-8A1B322C1EED}"/>
              </a:ext>
            </a:extLst>
          </p:cNvPr>
          <p:cNvSpPr/>
          <p:nvPr/>
        </p:nvSpPr>
        <p:spPr bwMode="auto">
          <a:xfrm>
            <a:off x="4299431" y="3852714"/>
            <a:ext cx="308573" cy="113095"/>
          </a:xfrm>
          <a:prstGeom prst="wedgeRectCallout">
            <a:avLst>
              <a:gd name="adj1" fmla="val -44975"/>
              <a:gd name="adj2" fmla="val 104559"/>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・新規</a:t>
            </a:r>
            <a:endParaRPr lang="en-US" altLang="ja-JP" sz="600" dirty="0">
              <a:solidFill>
                <a:schemeClr val="tx2"/>
              </a:solidFill>
            </a:endParaRPr>
          </a:p>
        </p:txBody>
      </p:sp>
      <p:sp>
        <p:nvSpPr>
          <p:cNvPr id="51" name="吹き出し: 四角形 56">
            <a:extLst>
              <a:ext uri="{FF2B5EF4-FFF2-40B4-BE49-F238E27FC236}">
                <a16:creationId xmlns="" xmlns:a16="http://schemas.microsoft.com/office/drawing/2014/main" id="{6FA10B76-66E1-409F-8428-35516483F073}"/>
              </a:ext>
            </a:extLst>
          </p:cNvPr>
          <p:cNvSpPr/>
          <p:nvPr/>
        </p:nvSpPr>
        <p:spPr bwMode="auto">
          <a:xfrm>
            <a:off x="4993721" y="3836160"/>
            <a:ext cx="2314583" cy="233014"/>
          </a:xfrm>
          <a:prstGeom prst="wedgeRectCallout">
            <a:avLst>
              <a:gd name="adj1" fmla="val -64976"/>
              <a:gd name="adj2" fmla="val 64093"/>
            </a:avLst>
          </a:prstGeom>
          <a:solidFill>
            <a:schemeClr val="accent2"/>
          </a:solidFill>
          <a:ln>
            <a:noFill/>
          </a:ln>
          <a:effectLst/>
        </p:spPr>
        <p:txBody>
          <a:bodyPr wrap="square" lIns="0" tIns="0" rIns="0" bIns="0" rtlCol="0" anchor="ctr">
            <a:noAutofit/>
          </a:bodyPr>
          <a:lstStyle/>
          <a:p>
            <a:r>
              <a:rPr lang="en-US" altLang="ja-JP" sz="700" dirty="0">
                <a:solidFill>
                  <a:schemeClr val="bg1"/>
                </a:solidFill>
              </a:rPr>
              <a:t>RE</a:t>
            </a:r>
            <a:r>
              <a:rPr lang="ja-JP" altLang="en-US" sz="700" dirty="0">
                <a:solidFill>
                  <a:schemeClr val="bg1"/>
                </a:solidFill>
              </a:rPr>
              <a:t>から</a:t>
            </a:r>
            <a:r>
              <a:rPr lang="en-US" altLang="ja-JP" sz="700" dirty="0">
                <a:solidFill>
                  <a:schemeClr val="bg1"/>
                </a:solidFill>
              </a:rPr>
              <a:t>SFTP</a:t>
            </a:r>
            <a:r>
              <a:rPr lang="ja-JP" altLang="en-US" sz="700" dirty="0">
                <a:solidFill>
                  <a:schemeClr val="bg1"/>
                </a:solidFill>
              </a:rPr>
              <a:t>によって</a:t>
            </a:r>
            <a:r>
              <a:rPr lang="en-US" altLang="ja-JP" sz="700" dirty="0">
                <a:solidFill>
                  <a:schemeClr val="bg1"/>
                </a:solidFill>
              </a:rPr>
              <a:t>EVW(MP)</a:t>
            </a:r>
            <a:r>
              <a:rPr lang="ja-JP" altLang="en-US" sz="700" dirty="0">
                <a:solidFill>
                  <a:schemeClr val="bg1"/>
                </a:solidFill>
              </a:rPr>
              <a:t>からファイル取得し</a:t>
            </a:r>
            <a:r>
              <a:rPr lang="ja-JP" altLang="en-US" sz="700" dirty="0" smtClean="0">
                <a:solidFill>
                  <a:schemeClr val="bg1"/>
                </a:solidFill>
              </a:rPr>
              <a:t>、</a:t>
            </a:r>
            <a:endParaRPr lang="en-US" altLang="ja-JP" sz="700" dirty="0" smtClean="0">
              <a:solidFill>
                <a:schemeClr val="bg1"/>
              </a:solidFill>
            </a:endParaRPr>
          </a:p>
          <a:p>
            <a:r>
              <a:rPr lang="ja-JP" altLang="en-US" sz="700" dirty="0" smtClean="0">
                <a:solidFill>
                  <a:schemeClr val="bg1"/>
                </a:solidFill>
              </a:rPr>
              <a:t>自動</a:t>
            </a:r>
            <a:r>
              <a:rPr lang="ja-JP" altLang="en-US" sz="700" dirty="0">
                <a:solidFill>
                  <a:schemeClr val="bg1"/>
                </a:solidFill>
              </a:rPr>
              <a:t>読込によりクレカ入金</a:t>
            </a:r>
            <a:r>
              <a:rPr lang="en-US" altLang="ja-JP" sz="700" dirty="0">
                <a:solidFill>
                  <a:schemeClr val="bg1"/>
                </a:solidFill>
              </a:rPr>
              <a:t>OK</a:t>
            </a:r>
            <a:r>
              <a:rPr lang="ja-JP" altLang="en-US" sz="700" dirty="0">
                <a:solidFill>
                  <a:schemeClr val="bg1"/>
                </a:solidFill>
              </a:rPr>
              <a:t>請求分の消込を行う</a:t>
            </a:r>
            <a:endParaRPr kumimoji="1" lang="ja-JP" altLang="en-US" sz="700" dirty="0">
              <a:solidFill>
                <a:schemeClr val="bg1"/>
              </a:solidFill>
            </a:endParaRPr>
          </a:p>
        </p:txBody>
      </p:sp>
      <p:sp>
        <p:nvSpPr>
          <p:cNvPr id="52" name="正方形/長方形 51">
            <a:extLst>
              <a:ext uri="{FF2B5EF4-FFF2-40B4-BE49-F238E27FC236}">
                <a16:creationId xmlns="" xmlns:a16="http://schemas.microsoft.com/office/drawing/2014/main" id="{EADC03C0-86C3-41D4-AD23-0CD73FDDD269}"/>
              </a:ext>
            </a:extLst>
          </p:cNvPr>
          <p:cNvSpPr/>
          <p:nvPr/>
        </p:nvSpPr>
        <p:spPr>
          <a:xfrm>
            <a:off x="4247965" y="3620716"/>
            <a:ext cx="1923925" cy="215444"/>
          </a:xfrm>
          <a:prstGeom prst="rect">
            <a:avLst/>
          </a:prstGeom>
        </p:spPr>
        <p:txBody>
          <a:bodyPr wrap="none">
            <a:spAutoFit/>
          </a:bodyPr>
          <a:lstStyle/>
          <a:p>
            <a:pPr fontAlgn="ctr"/>
            <a:r>
              <a:rPr lang="ja-JP" altLang="en-US" sz="800" b="1" dirty="0">
                <a:solidFill>
                  <a:schemeClr val="tx2"/>
                </a:solidFill>
              </a:rPr>
              <a:t>・新規</a:t>
            </a:r>
            <a:r>
              <a:rPr lang="ja-JP" altLang="en-US" sz="800" b="1" dirty="0">
                <a:solidFill>
                  <a:schemeClr val="tx2"/>
                </a:solidFill>
                <a:latin typeface="+mn-ea"/>
                <a:cs typeface="Arial" panose="020B0604020202020204" pitchFamily="34" charset="0"/>
              </a:rPr>
              <a:t>：</a:t>
            </a:r>
            <a:r>
              <a:rPr lang="en-US" altLang="ja-JP" sz="800" b="1" dirty="0">
                <a:solidFill>
                  <a:schemeClr val="tx2"/>
                </a:solidFill>
                <a:latin typeface="+mn-ea"/>
                <a:cs typeface="Arial" panose="020B0604020202020204" pitchFamily="34" charset="0"/>
              </a:rPr>
              <a:t>RE</a:t>
            </a:r>
            <a:r>
              <a:rPr lang="ja-JP" altLang="en-US" sz="800" b="1" dirty="0">
                <a:solidFill>
                  <a:schemeClr val="tx2"/>
                </a:solidFill>
                <a:latin typeface="+mn-ea"/>
                <a:cs typeface="Arial" panose="020B0604020202020204" pitchFamily="34" charset="0"/>
              </a:rPr>
              <a:t>クレカ</a:t>
            </a:r>
            <a:r>
              <a:rPr lang="en-US" altLang="ja-JP" sz="800" b="1" dirty="0">
                <a:solidFill>
                  <a:schemeClr val="tx2"/>
                </a:solidFill>
                <a:latin typeface="+mn-ea"/>
                <a:cs typeface="Arial" panose="020B0604020202020204" pitchFamily="34" charset="0"/>
              </a:rPr>
              <a:t>OK</a:t>
            </a:r>
            <a:r>
              <a:rPr lang="ja-JP" altLang="en-US" sz="800" b="1" dirty="0">
                <a:solidFill>
                  <a:schemeClr val="tx2"/>
                </a:solidFill>
                <a:latin typeface="+mn-ea"/>
                <a:cs typeface="Arial" panose="020B0604020202020204" pitchFamily="34" charset="0"/>
              </a:rPr>
              <a:t>請求データ連携</a:t>
            </a:r>
            <a:endParaRPr lang="en-US" altLang="ja-JP" sz="800" b="1" dirty="0">
              <a:solidFill>
                <a:schemeClr val="tx2"/>
              </a:solidFill>
              <a:latin typeface="+mn-ea"/>
              <a:cs typeface="Arial" panose="020B0604020202020204" pitchFamily="34" charset="0"/>
            </a:endParaRPr>
          </a:p>
        </p:txBody>
      </p:sp>
    </p:spTree>
    <p:extLst>
      <p:ext uri="{BB962C8B-B14F-4D97-AF65-F5344CB8AC3E}">
        <p14:creationId xmlns:p14="http://schemas.microsoft.com/office/powerpoint/2010/main" val="1181526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13</a:t>
            </a:fld>
            <a:endParaRPr lang="ja-JP" altLang="en-US" dirty="0"/>
          </a:p>
        </p:txBody>
      </p:sp>
      <p:sp>
        <p:nvSpPr>
          <p:cNvPr id="4" name="タイトル 1">
            <a:extLst>
              <a:ext uri="{FF2B5EF4-FFF2-40B4-BE49-F238E27FC236}">
                <a16:creationId xmlns="" xmlns:a16="http://schemas.microsoft.com/office/drawing/2014/main" id="{164F2D25-3892-4D9C-9D95-253C1166816B}"/>
              </a:ext>
            </a:extLst>
          </p:cNvPr>
          <p:cNvSpPr>
            <a:spLocks noGrp="1"/>
          </p:cNvSpPr>
          <p:nvPr>
            <p:ph type="title"/>
          </p:nvPr>
        </p:nvSpPr>
        <p:spPr>
          <a:xfrm>
            <a:off x="270939" y="101600"/>
            <a:ext cx="7144848" cy="546227"/>
          </a:xfrm>
        </p:spPr>
        <p:txBody>
          <a:bodyPr/>
          <a:lstStyle/>
          <a:p>
            <a:r>
              <a:rPr lang="ja-JP" altLang="en-US" dirty="0">
                <a:solidFill>
                  <a:schemeClr val="tx2"/>
                </a:solidFill>
              </a:rPr>
              <a:t>連携対象</a:t>
            </a:r>
            <a:r>
              <a:rPr lang="ja-JP" altLang="en-US" dirty="0" smtClean="0">
                <a:solidFill>
                  <a:schemeClr val="tx2"/>
                </a:solidFill>
              </a:rPr>
              <a:t>①</a:t>
            </a:r>
            <a:r>
              <a:rPr lang="ja-JP" altLang="en-US" dirty="0">
                <a:solidFill>
                  <a:schemeClr val="tx2"/>
                </a:solidFill>
              </a:rPr>
              <a:t>：継続</a:t>
            </a:r>
            <a:r>
              <a:rPr lang="en-US" altLang="ja-JP" dirty="0">
                <a:solidFill>
                  <a:schemeClr val="tx2"/>
                </a:solidFill>
              </a:rPr>
              <a:t>/</a:t>
            </a:r>
            <a:r>
              <a:rPr lang="ja-JP" altLang="en-US" dirty="0">
                <a:solidFill>
                  <a:schemeClr val="tx2"/>
                </a:solidFill>
              </a:rPr>
              <a:t>修正</a:t>
            </a:r>
            <a:r>
              <a:rPr lang="en-US" altLang="ja-JP" dirty="0">
                <a:solidFill>
                  <a:schemeClr val="tx2"/>
                </a:solidFill>
              </a:rPr>
              <a:t>/</a:t>
            </a:r>
            <a:r>
              <a:rPr lang="ja-JP" altLang="en-US" dirty="0">
                <a:solidFill>
                  <a:schemeClr val="tx2"/>
                </a:solidFill>
              </a:rPr>
              <a:t>新規ジョブ</a:t>
            </a:r>
            <a:endParaRPr kumimoji="1" lang="ja-JP" altLang="en-US" dirty="0"/>
          </a:p>
        </p:txBody>
      </p:sp>
      <p:sp>
        <p:nvSpPr>
          <p:cNvPr id="5" name="正方形/長方形 4">
            <a:extLst>
              <a:ext uri="{FF2B5EF4-FFF2-40B4-BE49-F238E27FC236}">
                <a16:creationId xmlns="" xmlns:a16="http://schemas.microsoft.com/office/drawing/2014/main" id="{B1E405AE-E9DA-4AAF-874E-9481FED9E53A}"/>
              </a:ext>
            </a:extLst>
          </p:cNvPr>
          <p:cNvSpPr/>
          <p:nvPr/>
        </p:nvSpPr>
        <p:spPr bwMode="auto">
          <a:xfrm>
            <a:off x="971600" y="1326007"/>
            <a:ext cx="720080" cy="162586"/>
          </a:xfrm>
          <a:prstGeom prst="rect">
            <a:avLst/>
          </a:prstGeom>
          <a:solidFill>
            <a:schemeClr val="tx1"/>
          </a:solidFill>
          <a:ln>
            <a:noFill/>
          </a:ln>
          <a:effectLst/>
        </p:spPr>
        <p:txBody>
          <a:bodyPr wrap="square" lIns="0" tIns="0" rIns="0" bIns="0" rtlCol="0" anchor="ctr">
            <a:noAutofit/>
          </a:bodyPr>
          <a:lstStyle/>
          <a:p>
            <a:pPr algn="ctr"/>
            <a:r>
              <a:rPr kumimoji="1" lang="en-US" altLang="ja-JP" sz="1050" smtClean="0">
                <a:solidFill>
                  <a:schemeClr val="bg1"/>
                </a:solidFill>
              </a:rPr>
              <a:t>EV1</a:t>
            </a:r>
            <a:endParaRPr kumimoji="1" lang="ja-JP" altLang="en-US" sz="1050" dirty="0" err="1">
              <a:solidFill>
                <a:schemeClr val="bg1"/>
              </a:solidFill>
            </a:endParaRPr>
          </a:p>
        </p:txBody>
      </p:sp>
      <p:sp>
        <p:nvSpPr>
          <p:cNvPr id="6" name="テキスト プレースホルダー 2">
            <a:extLst>
              <a:ext uri="{FF2B5EF4-FFF2-40B4-BE49-F238E27FC236}">
                <a16:creationId xmlns="" xmlns:a16="http://schemas.microsoft.com/office/drawing/2014/main" id="{5C4E0EB8-B1CB-430E-B0BB-A62F89864852}"/>
              </a:ext>
            </a:extLst>
          </p:cNvPr>
          <p:cNvSpPr txBox="1">
            <a:spLocks/>
          </p:cNvSpPr>
          <p:nvPr/>
        </p:nvSpPr>
        <p:spPr>
          <a:xfrm>
            <a:off x="323528" y="972394"/>
            <a:ext cx="8568952" cy="631304"/>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050" u="sng" smtClean="0"/>
              <a:t>支払い方法毎</a:t>
            </a:r>
            <a:r>
              <a:rPr lang="en-US" altLang="ja-JP" sz="1050" u="sng" smtClean="0"/>
              <a:t>(</a:t>
            </a:r>
            <a:r>
              <a:rPr lang="ja-JP" altLang="en-US" sz="1050" u="sng" smtClean="0"/>
              <a:t>クレカ</a:t>
            </a:r>
            <a:r>
              <a:rPr lang="en-US" altLang="ja-JP" sz="1050" u="sng" smtClean="0"/>
              <a:t>/</a:t>
            </a:r>
            <a:r>
              <a:rPr lang="ja-JP" altLang="en-US" sz="1050" u="sng" smtClean="0"/>
              <a:t>自動引落</a:t>
            </a:r>
            <a:r>
              <a:rPr lang="en-US" altLang="ja-JP" sz="1050" u="sng" smtClean="0"/>
              <a:t>/</a:t>
            </a:r>
            <a:r>
              <a:rPr lang="ja-JP" altLang="en-US" sz="1050" u="sng" smtClean="0"/>
              <a:t>コンビニ</a:t>
            </a:r>
            <a:r>
              <a:rPr lang="en-US" altLang="ja-JP" sz="1050" u="sng" smtClean="0"/>
              <a:t>)</a:t>
            </a:r>
            <a:r>
              <a:rPr lang="ja-JP" altLang="en-US" sz="1050" u="sng" smtClean="0"/>
              <a:t>の請求データシーケンス概要は以下である。</a:t>
            </a:r>
            <a:r>
              <a:rPr lang="en-US" altLang="ja-JP" sz="1050" smtClean="0"/>
              <a:t>※</a:t>
            </a:r>
            <a:r>
              <a:rPr lang="ja-JP" altLang="en-US" sz="1050" smtClean="0"/>
              <a:t>詳細は各設計書を参照</a:t>
            </a:r>
            <a:endParaRPr lang="en-US" altLang="ja-JP" sz="1050" dirty="0"/>
          </a:p>
        </p:txBody>
      </p:sp>
      <p:sp>
        <p:nvSpPr>
          <p:cNvPr id="7" name="正方形/長方形 6">
            <a:extLst>
              <a:ext uri="{FF2B5EF4-FFF2-40B4-BE49-F238E27FC236}">
                <a16:creationId xmlns="" xmlns:a16="http://schemas.microsoft.com/office/drawing/2014/main" id="{201E4135-4CAD-40C7-9818-018F426DCBC9}"/>
              </a:ext>
            </a:extLst>
          </p:cNvPr>
          <p:cNvSpPr/>
          <p:nvPr/>
        </p:nvSpPr>
        <p:spPr bwMode="auto">
          <a:xfrm>
            <a:off x="2411760" y="1323149"/>
            <a:ext cx="720080" cy="162586"/>
          </a:xfrm>
          <a:prstGeom prst="rect">
            <a:avLst/>
          </a:prstGeom>
          <a:solidFill>
            <a:schemeClr val="tx1"/>
          </a:solidFill>
          <a:ln>
            <a:noFill/>
          </a:ln>
          <a:effectLst/>
        </p:spPr>
        <p:txBody>
          <a:bodyPr wrap="square" lIns="0" tIns="0" rIns="0" bIns="0" rtlCol="0" anchor="ctr">
            <a:noAutofit/>
          </a:bodyPr>
          <a:lstStyle/>
          <a:p>
            <a:pPr algn="ctr"/>
            <a:r>
              <a:rPr lang="en-US" altLang="ja-JP" sz="1050" dirty="0">
                <a:solidFill>
                  <a:schemeClr val="bg1"/>
                </a:solidFill>
              </a:rPr>
              <a:t>VCP</a:t>
            </a:r>
            <a:endParaRPr kumimoji="1" lang="ja-JP" altLang="en-US" sz="1050" dirty="0" err="1">
              <a:solidFill>
                <a:schemeClr val="bg1"/>
              </a:solidFill>
            </a:endParaRPr>
          </a:p>
        </p:txBody>
      </p:sp>
      <p:sp>
        <p:nvSpPr>
          <p:cNvPr id="8" name="正方形/長方形 7">
            <a:extLst>
              <a:ext uri="{FF2B5EF4-FFF2-40B4-BE49-F238E27FC236}">
                <a16:creationId xmlns="" xmlns:a16="http://schemas.microsoft.com/office/drawing/2014/main" id="{C91196BE-39D3-40FD-B55F-C0FF86CE2C1E}"/>
              </a:ext>
            </a:extLst>
          </p:cNvPr>
          <p:cNvSpPr/>
          <p:nvPr/>
        </p:nvSpPr>
        <p:spPr bwMode="auto">
          <a:xfrm>
            <a:off x="3887924" y="1331533"/>
            <a:ext cx="720080" cy="1625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CCD</a:t>
            </a:r>
            <a:endParaRPr kumimoji="1" lang="ja-JP" altLang="en-US" sz="1050" dirty="0" err="1">
              <a:solidFill>
                <a:schemeClr val="bg1"/>
              </a:solidFill>
            </a:endParaRPr>
          </a:p>
        </p:txBody>
      </p:sp>
      <p:sp>
        <p:nvSpPr>
          <p:cNvPr id="9" name="正方形/長方形 8">
            <a:extLst>
              <a:ext uri="{FF2B5EF4-FFF2-40B4-BE49-F238E27FC236}">
                <a16:creationId xmlns="" xmlns:a16="http://schemas.microsoft.com/office/drawing/2014/main" id="{2AA934C8-CBC9-4D28-BBD5-CA009BE2AD8F}"/>
              </a:ext>
            </a:extLst>
          </p:cNvPr>
          <p:cNvSpPr/>
          <p:nvPr/>
        </p:nvSpPr>
        <p:spPr bwMode="auto">
          <a:xfrm>
            <a:off x="5328084" y="1323149"/>
            <a:ext cx="720080" cy="1625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GMO</a:t>
            </a:r>
            <a:endParaRPr kumimoji="1" lang="ja-JP" altLang="en-US" sz="1050" dirty="0" err="1">
              <a:solidFill>
                <a:schemeClr val="bg1"/>
              </a:solidFill>
            </a:endParaRPr>
          </a:p>
        </p:txBody>
      </p:sp>
      <p:sp>
        <p:nvSpPr>
          <p:cNvPr id="10" name="正方形/長方形 9">
            <a:extLst>
              <a:ext uri="{FF2B5EF4-FFF2-40B4-BE49-F238E27FC236}">
                <a16:creationId xmlns="" xmlns:a16="http://schemas.microsoft.com/office/drawing/2014/main" id="{25959968-66E2-4A8C-885F-E90FA2C5D75E}"/>
              </a:ext>
            </a:extLst>
          </p:cNvPr>
          <p:cNvSpPr/>
          <p:nvPr/>
        </p:nvSpPr>
        <p:spPr bwMode="auto">
          <a:xfrm>
            <a:off x="6712187" y="1331533"/>
            <a:ext cx="720080" cy="1625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AGREX</a:t>
            </a:r>
            <a:endParaRPr kumimoji="1" lang="ja-JP" altLang="en-US" sz="1050" dirty="0" err="1">
              <a:solidFill>
                <a:schemeClr val="bg1"/>
              </a:solidFill>
            </a:endParaRPr>
          </a:p>
        </p:txBody>
      </p:sp>
      <p:cxnSp>
        <p:nvCxnSpPr>
          <p:cNvPr id="11" name="直線コネクタ 10">
            <a:extLst>
              <a:ext uri="{FF2B5EF4-FFF2-40B4-BE49-F238E27FC236}">
                <a16:creationId xmlns="" xmlns:a16="http://schemas.microsoft.com/office/drawing/2014/main" id="{4A9683FE-DE37-446D-B9B6-95D89E0FE83F}"/>
              </a:ext>
            </a:extLst>
          </p:cNvPr>
          <p:cNvCxnSpPr>
            <a:cxnSpLocks/>
            <a:stCxn id="5" idx="2"/>
          </p:cNvCxnSpPr>
          <p:nvPr/>
        </p:nvCxnSpPr>
        <p:spPr>
          <a:xfrm>
            <a:off x="1331640" y="1488593"/>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 xmlns:a16="http://schemas.microsoft.com/office/drawing/2014/main" id="{F395F1A7-3475-490C-850D-46CB8004290F}"/>
              </a:ext>
            </a:extLst>
          </p:cNvPr>
          <p:cNvCxnSpPr>
            <a:cxnSpLocks/>
            <a:stCxn id="7" idx="2"/>
          </p:cNvCxnSpPr>
          <p:nvPr/>
        </p:nvCxnSpPr>
        <p:spPr>
          <a:xfrm>
            <a:off x="2771800" y="1485735"/>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 xmlns:a16="http://schemas.microsoft.com/office/drawing/2014/main" id="{1667D886-4DF6-4B24-91E8-30EED6C6EF09}"/>
              </a:ext>
            </a:extLst>
          </p:cNvPr>
          <p:cNvCxnSpPr>
            <a:cxnSpLocks/>
            <a:stCxn id="8" idx="2"/>
          </p:cNvCxnSpPr>
          <p:nvPr/>
        </p:nvCxnSpPr>
        <p:spPr>
          <a:xfrm>
            <a:off x="4247964" y="1494119"/>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 xmlns:a16="http://schemas.microsoft.com/office/drawing/2014/main" id="{2352C9E5-2C21-4BC7-981C-6A69D7CEB3AD}"/>
              </a:ext>
            </a:extLst>
          </p:cNvPr>
          <p:cNvCxnSpPr>
            <a:cxnSpLocks/>
            <a:stCxn id="9" idx="2"/>
          </p:cNvCxnSpPr>
          <p:nvPr/>
        </p:nvCxnSpPr>
        <p:spPr>
          <a:xfrm>
            <a:off x="5688124" y="1485735"/>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 xmlns:a16="http://schemas.microsoft.com/office/drawing/2014/main" id="{1D1DD589-693C-4DBE-8D11-310B9392A099}"/>
              </a:ext>
            </a:extLst>
          </p:cNvPr>
          <p:cNvCxnSpPr>
            <a:cxnSpLocks/>
            <a:stCxn id="10" idx="2"/>
          </p:cNvCxnSpPr>
          <p:nvPr/>
        </p:nvCxnSpPr>
        <p:spPr>
          <a:xfrm>
            <a:off x="7072227" y="1494119"/>
            <a:ext cx="0" cy="37351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 xmlns:a16="http://schemas.microsoft.com/office/drawing/2014/main" id="{F8B8D726-FD11-4C35-A6F1-A3702A5C9920}"/>
              </a:ext>
            </a:extLst>
          </p:cNvPr>
          <p:cNvCxnSpPr/>
          <p:nvPr/>
        </p:nvCxnSpPr>
        <p:spPr>
          <a:xfrm>
            <a:off x="2771800" y="1908498"/>
            <a:ext cx="14761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 xmlns:a16="http://schemas.microsoft.com/office/drawing/2014/main" id="{B2646978-C9AD-4310-AB00-22CFEAA4FA78}"/>
              </a:ext>
            </a:extLst>
          </p:cNvPr>
          <p:cNvCxnSpPr/>
          <p:nvPr/>
        </p:nvCxnSpPr>
        <p:spPr>
          <a:xfrm>
            <a:off x="4247964" y="1908498"/>
            <a:ext cx="0" cy="115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 xmlns:a16="http://schemas.microsoft.com/office/drawing/2014/main" id="{A995DB27-3BE0-4742-9334-E9BAFFA069C4}"/>
              </a:ext>
            </a:extLst>
          </p:cNvPr>
          <p:cNvCxnSpPr/>
          <p:nvPr/>
        </p:nvCxnSpPr>
        <p:spPr>
          <a:xfrm flipH="1">
            <a:off x="2771800" y="2024468"/>
            <a:ext cx="14761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 xmlns:a16="http://schemas.microsoft.com/office/drawing/2014/main" id="{35C40783-E109-40A3-BC35-428B3229F127}"/>
              </a:ext>
            </a:extLst>
          </p:cNvPr>
          <p:cNvCxnSpPr/>
          <p:nvPr/>
        </p:nvCxnSpPr>
        <p:spPr>
          <a:xfrm flipH="1">
            <a:off x="1331640" y="2165338"/>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 xmlns:a16="http://schemas.microsoft.com/office/drawing/2014/main" id="{63DAC018-8231-46B2-92F1-BDDCE99AE3CA}"/>
              </a:ext>
            </a:extLst>
          </p:cNvPr>
          <p:cNvCxnSpPr/>
          <p:nvPr/>
        </p:nvCxnSpPr>
        <p:spPr>
          <a:xfrm>
            <a:off x="1331640" y="2165338"/>
            <a:ext cx="0" cy="151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 xmlns:a16="http://schemas.microsoft.com/office/drawing/2014/main" id="{2C5CEEA8-5481-4014-8973-B464147AB692}"/>
              </a:ext>
            </a:extLst>
          </p:cNvPr>
          <p:cNvCxnSpPr>
            <a:cxnSpLocks/>
          </p:cNvCxnSpPr>
          <p:nvPr/>
        </p:nvCxnSpPr>
        <p:spPr>
          <a:xfrm>
            <a:off x="1331640" y="2340546"/>
            <a:ext cx="29163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 xmlns:a16="http://schemas.microsoft.com/office/drawing/2014/main" id="{75BFDA06-756C-461E-8BF6-DE57FAE653C0}"/>
              </a:ext>
            </a:extLst>
          </p:cNvPr>
          <p:cNvCxnSpPr>
            <a:cxnSpLocks/>
          </p:cNvCxnSpPr>
          <p:nvPr/>
        </p:nvCxnSpPr>
        <p:spPr>
          <a:xfrm>
            <a:off x="1331640" y="2484562"/>
            <a:ext cx="57405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 xmlns:a16="http://schemas.microsoft.com/office/drawing/2014/main" id="{F2F5E92B-185E-469B-B1A0-87EE7A1C7601}"/>
              </a:ext>
            </a:extLst>
          </p:cNvPr>
          <p:cNvCxnSpPr/>
          <p:nvPr/>
        </p:nvCxnSpPr>
        <p:spPr>
          <a:xfrm>
            <a:off x="1331640" y="2332866"/>
            <a:ext cx="0" cy="151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 xmlns:a16="http://schemas.microsoft.com/office/drawing/2014/main" id="{AB1162D8-7623-4E65-8554-F2C30200E696}"/>
              </a:ext>
            </a:extLst>
          </p:cNvPr>
          <p:cNvSpPr/>
          <p:nvPr/>
        </p:nvSpPr>
        <p:spPr>
          <a:xfrm>
            <a:off x="1331640" y="1692474"/>
            <a:ext cx="2751074" cy="215444"/>
          </a:xfrm>
          <a:prstGeom prst="rect">
            <a:avLst/>
          </a:prstGeom>
        </p:spPr>
        <p:txBody>
          <a:bodyPr wrap="none">
            <a:spAutoFit/>
          </a:bodyPr>
          <a:lstStyle/>
          <a:p>
            <a:pPr fontAlgn="ctr"/>
            <a:r>
              <a:rPr lang="ja-JP" altLang="en-US" sz="800" b="1" dirty="0">
                <a:solidFill>
                  <a:schemeClr val="tx2"/>
                </a:solidFill>
              </a:rPr>
              <a:t>・</a:t>
            </a:r>
            <a:r>
              <a:rPr lang="en-US" altLang="ja-JP" sz="800" b="1" dirty="0">
                <a:solidFill>
                  <a:schemeClr val="tx2"/>
                </a:solidFill>
              </a:rPr>
              <a:t>B01-</a:t>
            </a:r>
            <a:r>
              <a:rPr lang="ja-JP" altLang="en-US" sz="800" b="1" dirty="0">
                <a:solidFill>
                  <a:schemeClr val="tx2"/>
                </a:solidFill>
              </a:rPr>
              <a:t>①：</a:t>
            </a:r>
            <a:r>
              <a:rPr lang="en-US" altLang="ja-JP" sz="800" b="1" dirty="0">
                <a:solidFill>
                  <a:schemeClr val="tx2"/>
                </a:solidFill>
              </a:rPr>
              <a:t>T_ETL_0750</a:t>
            </a:r>
            <a:r>
              <a:rPr lang="ja-JP" altLang="en-US" sz="800" b="1" dirty="0">
                <a:solidFill>
                  <a:schemeClr val="tx2"/>
                </a:solidFill>
                <a:latin typeface="+mn-ea"/>
                <a:cs typeface="Arial" panose="020B0604020202020204" pitchFamily="34" charset="0"/>
              </a:rPr>
              <a:t>：</a:t>
            </a:r>
            <a:r>
              <a:rPr lang="ja-JP" altLang="en-US" sz="800" b="1" dirty="0">
                <a:solidFill>
                  <a:schemeClr val="tx2"/>
                </a:solidFill>
              </a:rPr>
              <a:t>コンビニ振込請求データ連携</a:t>
            </a:r>
            <a:endParaRPr lang="en-US" altLang="ja-JP" sz="800" b="1" dirty="0">
              <a:solidFill>
                <a:schemeClr val="tx2"/>
              </a:solidFill>
              <a:latin typeface="+mn-ea"/>
              <a:cs typeface="Arial" panose="020B0604020202020204" pitchFamily="34" charset="0"/>
            </a:endParaRPr>
          </a:p>
        </p:txBody>
      </p:sp>
      <p:sp>
        <p:nvSpPr>
          <p:cNvPr id="25" name="吹き出し: 四角形 39">
            <a:extLst>
              <a:ext uri="{FF2B5EF4-FFF2-40B4-BE49-F238E27FC236}">
                <a16:creationId xmlns="" xmlns:a16="http://schemas.microsoft.com/office/drawing/2014/main" id="{5C2A166D-A19D-4C1B-97C0-56A11998D5C5}"/>
              </a:ext>
            </a:extLst>
          </p:cNvPr>
          <p:cNvSpPr/>
          <p:nvPr/>
        </p:nvSpPr>
        <p:spPr bwMode="auto">
          <a:xfrm>
            <a:off x="4262983" y="1815002"/>
            <a:ext cx="745015" cy="163699"/>
          </a:xfrm>
          <a:prstGeom prst="wedgeRectCallout">
            <a:avLst>
              <a:gd name="adj1" fmla="val -66959"/>
              <a:gd name="adj2" fmla="val 65910"/>
            </a:avLst>
          </a:prstGeom>
          <a:solidFill>
            <a:schemeClr val="accent2"/>
          </a:solidFill>
          <a:ln>
            <a:noFill/>
          </a:ln>
          <a:effectLst/>
        </p:spPr>
        <p:txBody>
          <a:bodyPr wrap="square" lIns="0" tIns="0" rIns="0" bIns="0" rtlCol="0" anchor="ctr">
            <a:noAutofit/>
          </a:bodyPr>
          <a:lstStyle/>
          <a:p>
            <a:pPr algn="ctr"/>
            <a:r>
              <a:rPr lang="ja-JP" altLang="en-US" sz="700" dirty="0">
                <a:solidFill>
                  <a:schemeClr val="bg1"/>
                </a:solidFill>
              </a:rPr>
              <a:t>決済</a:t>
            </a:r>
            <a:r>
              <a:rPr lang="en-US" altLang="ja-JP" sz="700" dirty="0">
                <a:solidFill>
                  <a:schemeClr val="bg1"/>
                </a:solidFill>
              </a:rPr>
              <a:t>(NG)</a:t>
            </a:r>
            <a:r>
              <a:rPr lang="ja-JP" altLang="en-US" sz="700" dirty="0">
                <a:solidFill>
                  <a:schemeClr val="bg1"/>
                </a:solidFill>
              </a:rPr>
              <a:t>者取得</a:t>
            </a:r>
            <a:endParaRPr kumimoji="1" lang="ja-JP" altLang="en-US" sz="700" dirty="0">
              <a:solidFill>
                <a:schemeClr val="bg1"/>
              </a:solidFill>
            </a:endParaRPr>
          </a:p>
        </p:txBody>
      </p:sp>
      <p:sp>
        <p:nvSpPr>
          <p:cNvPr id="26" name="吹き出し: 四角形 40">
            <a:extLst>
              <a:ext uri="{FF2B5EF4-FFF2-40B4-BE49-F238E27FC236}">
                <a16:creationId xmlns="" xmlns:a16="http://schemas.microsoft.com/office/drawing/2014/main" id="{D5399A69-93C0-414D-8B71-F797FF6099E2}"/>
              </a:ext>
            </a:extLst>
          </p:cNvPr>
          <p:cNvSpPr/>
          <p:nvPr/>
        </p:nvSpPr>
        <p:spPr bwMode="auto">
          <a:xfrm>
            <a:off x="159837" y="2086399"/>
            <a:ext cx="1171803" cy="182139"/>
          </a:xfrm>
          <a:prstGeom prst="wedgeRectCallout">
            <a:avLst>
              <a:gd name="adj1" fmla="val 72480"/>
              <a:gd name="adj2" fmla="val 70477"/>
            </a:avLst>
          </a:prstGeom>
          <a:solidFill>
            <a:schemeClr val="accent2"/>
          </a:solidFill>
          <a:ln>
            <a:noFill/>
          </a:ln>
          <a:effectLst/>
        </p:spPr>
        <p:txBody>
          <a:bodyPr wrap="square" lIns="0" tIns="0" rIns="0" bIns="0" rtlCol="0" anchor="ctr">
            <a:noAutofit/>
          </a:bodyPr>
          <a:lstStyle/>
          <a:p>
            <a:r>
              <a:rPr kumimoji="1" lang="en-US" altLang="ja-JP" sz="600" dirty="0">
                <a:solidFill>
                  <a:schemeClr val="bg1"/>
                </a:solidFill>
              </a:rPr>
              <a:t>MP</a:t>
            </a:r>
            <a:r>
              <a:rPr kumimoji="1" lang="ja-JP" altLang="en-US" sz="600" dirty="0">
                <a:solidFill>
                  <a:schemeClr val="bg1"/>
                </a:solidFill>
              </a:rPr>
              <a:t>のために請求データ送付</a:t>
            </a:r>
          </a:p>
        </p:txBody>
      </p:sp>
      <p:sp>
        <p:nvSpPr>
          <p:cNvPr id="27" name="吹き出し: 四角形 42">
            <a:extLst>
              <a:ext uri="{FF2B5EF4-FFF2-40B4-BE49-F238E27FC236}">
                <a16:creationId xmlns="" xmlns:a16="http://schemas.microsoft.com/office/drawing/2014/main" id="{15845495-2559-4678-AE6E-730249EBA751}"/>
              </a:ext>
            </a:extLst>
          </p:cNvPr>
          <p:cNvSpPr/>
          <p:nvPr/>
        </p:nvSpPr>
        <p:spPr bwMode="auto">
          <a:xfrm>
            <a:off x="4570548" y="2284642"/>
            <a:ext cx="1757063" cy="111808"/>
          </a:xfrm>
          <a:prstGeom prst="wedgeRectCallout">
            <a:avLst>
              <a:gd name="adj1" fmla="val -64428"/>
              <a:gd name="adj2" fmla="val 49745"/>
            </a:avLst>
          </a:prstGeom>
          <a:solidFill>
            <a:schemeClr val="accent2"/>
          </a:solidFill>
          <a:ln>
            <a:noFill/>
          </a:ln>
          <a:effectLst/>
        </p:spPr>
        <p:txBody>
          <a:bodyPr wrap="square" lIns="0" tIns="0" rIns="0" bIns="0" rtlCol="0" anchor="ctr">
            <a:noAutofit/>
          </a:bodyPr>
          <a:lstStyle/>
          <a:p>
            <a:r>
              <a:rPr lang="ja-JP" altLang="en-US" sz="700" dirty="0">
                <a:solidFill>
                  <a:schemeClr val="bg1"/>
                </a:solidFill>
              </a:rPr>
              <a:t>　コンビニ請求データ送付</a:t>
            </a:r>
            <a:endParaRPr kumimoji="1" lang="ja-JP" altLang="en-US" sz="700" dirty="0">
              <a:solidFill>
                <a:schemeClr val="bg1"/>
              </a:solidFill>
            </a:endParaRPr>
          </a:p>
        </p:txBody>
      </p:sp>
      <p:sp>
        <p:nvSpPr>
          <p:cNvPr id="28" name="正方形/長方形 27">
            <a:extLst>
              <a:ext uri="{FF2B5EF4-FFF2-40B4-BE49-F238E27FC236}">
                <a16:creationId xmlns="" xmlns:a16="http://schemas.microsoft.com/office/drawing/2014/main" id="{B3712B3C-AC2D-4DA0-AD65-9DACD3677C64}"/>
              </a:ext>
            </a:extLst>
          </p:cNvPr>
          <p:cNvSpPr/>
          <p:nvPr/>
        </p:nvSpPr>
        <p:spPr>
          <a:xfrm>
            <a:off x="2773442" y="2629158"/>
            <a:ext cx="2579552" cy="215444"/>
          </a:xfrm>
          <a:prstGeom prst="rect">
            <a:avLst/>
          </a:prstGeom>
        </p:spPr>
        <p:txBody>
          <a:bodyPr wrap="none">
            <a:spAutoFit/>
          </a:bodyPr>
          <a:lstStyle/>
          <a:p>
            <a:pPr fontAlgn="ctr"/>
            <a:r>
              <a:rPr lang="ja-JP" altLang="en-US" sz="800" b="1" dirty="0">
                <a:solidFill>
                  <a:schemeClr val="tx2"/>
                </a:solidFill>
              </a:rPr>
              <a:t>・</a:t>
            </a:r>
            <a:r>
              <a:rPr lang="en-US" altLang="ja-JP" sz="800" b="1" dirty="0">
                <a:solidFill>
                  <a:schemeClr val="tx2"/>
                </a:solidFill>
              </a:rPr>
              <a:t>B01-</a:t>
            </a:r>
            <a:r>
              <a:rPr lang="ja-JP" altLang="en-US" sz="800" b="1" dirty="0">
                <a:solidFill>
                  <a:schemeClr val="tx2"/>
                </a:solidFill>
              </a:rPr>
              <a:t>④：</a:t>
            </a:r>
            <a:r>
              <a:rPr lang="en-US" altLang="ja-JP" sz="800" b="1" dirty="0">
                <a:solidFill>
                  <a:schemeClr val="tx2"/>
                </a:solidFill>
              </a:rPr>
              <a:t>T_ETL_0753</a:t>
            </a:r>
            <a:r>
              <a:rPr lang="ja-JP" altLang="en-US" sz="800" b="1" dirty="0">
                <a:solidFill>
                  <a:schemeClr val="tx2"/>
                </a:solidFill>
                <a:latin typeface="+mn-ea"/>
                <a:cs typeface="Arial" panose="020B0604020202020204" pitchFamily="34" charset="0"/>
              </a:rPr>
              <a:t>：</a:t>
            </a:r>
            <a:r>
              <a:rPr lang="ja-JP" altLang="en-US" sz="800" b="1" dirty="0">
                <a:solidFill>
                  <a:schemeClr val="tx2"/>
                </a:solidFill>
              </a:rPr>
              <a:t>コンビニ</a:t>
            </a:r>
            <a:r>
              <a:rPr lang="en-US" altLang="ja-JP" sz="800" b="1" dirty="0">
                <a:solidFill>
                  <a:schemeClr val="tx2"/>
                </a:solidFill>
              </a:rPr>
              <a:t>AG</a:t>
            </a:r>
            <a:r>
              <a:rPr lang="ja-JP" altLang="en-US" sz="800" b="1" dirty="0">
                <a:solidFill>
                  <a:schemeClr val="tx2"/>
                </a:solidFill>
              </a:rPr>
              <a:t>処理結果取得</a:t>
            </a:r>
            <a:endParaRPr lang="en-US" altLang="ja-JP" sz="800" b="1" dirty="0">
              <a:solidFill>
                <a:schemeClr val="tx2"/>
              </a:solidFill>
              <a:latin typeface="+mn-ea"/>
              <a:cs typeface="Arial" panose="020B0604020202020204" pitchFamily="34" charset="0"/>
            </a:endParaRPr>
          </a:p>
        </p:txBody>
      </p:sp>
      <p:cxnSp>
        <p:nvCxnSpPr>
          <p:cNvPr id="29" name="直線コネクタ 28">
            <a:extLst>
              <a:ext uri="{FF2B5EF4-FFF2-40B4-BE49-F238E27FC236}">
                <a16:creationId xmlns="" xmlns:a16="http://schemas.microsoft.com/office/drawing/2014/main" id="{EE7EE408-F632-4AA5-9067-BBE2B230E315}"/>
              </a:ext>
            </a:extLst>
          </p:cNvPr>
          <p:cNvCxnSpPr>
            <a:cxnSpLocks/>
          </p:cNvCxnSpPr>
          <p:nvPr/>
        </p:nvCxnSpPr>
        <p:spPr>
          <a:xfrm flipH="1">
            <a:off x="2771800" y="2844602"/>
            <a:ext cx="43004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 xmlns:a16="http://schemas.microsoft.com/office/drawing/2014/main" id="{B40DCB72-3AE6-4AE1-B8B9-3CB1CE0EB95A}"/>
              </a:ext>
            </a:extLst>
          </p:cNvPr>
          <p:cNvCxnSpPr/>
          <p:nvPr/>
        </p:nvCxnSpPr>
        <p:spPr>
          <a:xfrm>
            <a:off x="7072227" y="2853306"/>
            <a:ext cx="0" cy="125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 xmlns:a16="http://schemas.microsoft.com/office/drawing/2014/main" id="{6B672B15-B1A5-419A-8BC5-E805DF82ECD2}"/>
              </a:ext>
            </a:extLst>
          </p:cNvPr>
          <p:cNvCxnSpPr>
            <a:cxnSpLocks/>
          </p:cNvCxnSpPr>
          <p:nvPr/>
        </p:nvCxnSpPr>
        <p:spPr>
          <a:xfrm flipH="1">
            <a:off x="2771801" y="2988618"/>
            <a:ext cx="43004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吹き出し: 四角形 47">
            <a:extLst>
              <a:ext uri="{FF2B5EF4-FFF2-40B4-BE49-F238E27FC236}">
                <a16:creationId xmlns="" xmlns:a16="http://schemas.microsoft.com/office/drawing/2014/main" id="{ADC96B1C-43A8-4A32-8FCE-5BBB3B5326EB}"/>
              </a:ext>
            </a:extLst>
          </p:cNvPr>
          <p:cNvSpPr/>
          <p:nvPr/>
        </p:nvSpPr>
        <p:spPr bwMode="auto">
          <a:xfrm>
            <a:off x="5436096" y="2628578"/>
            <a:ext cx="1388805" cy="111808"/>
          </a:xfrm>
          <a:prstGeom prst="wedgeRectCallout">
            <a:avLst>
              <a:gd name="adj1" fmla="val -64976"/>
              <a:gd name="adj2" fmla="val 64093"/>
            </a:avLst>
          </a:prstGeom>
          <a:solidFill>
            <a:schemeClr val="accent2"/>
          </a:solidFill>
          <a:ln>
            <a:noFill/>
          </a:ln>
          <a:effectLst/>
        </p:spPr>
        <p:txBody>
          <a:bodyPr wrap="square" lIns="0" tIns="0" rIns="0" bIns="0" rtlCol="0" anchor="ctr">
            <a:noAutofit/>
          </a:bodyPr>
          <a:lstStyle/>
          <a:p>
            <a:pPr algn="ctr"/>
            <a:r>
              <a:rPr kumimoji="1" lang="en-US" altLang="ja-JP" sz="700" dirty="0">
                <a:solidFill>
                  <a:schemeClr val="bg1"/>
                </a:solidFill>
              </a:rPr>
              <a:t>AGREX</a:t>
            </a:r>
            <a:r>
              <a:rPr kumimoji="1" lang="ja-JP" altLang="en-US" sz="700" dirty="0">
                <a:solidFill>
                  <a:schemeClr val="bg1"/>
                </a:solidFill>
              </a:rPr>
              <a:t>内処理結果取得</a:t>
            </a:r>
          </a:p>
        </p:txBody>
      </p:sp>
      <p:sp>
        <p:nvSpPr>
          <p:cNvPr id="33" name="吹き出し: 四角形 48">
            <a:extLst>
              <a:ext uri="{FF2B5EF4-FFF2-40B4-BE49-F238E27FC236}">
                <a16:creationId xmlns="" xmlns:a16="http://schemas.microsoft.com/office/drawing/2014/main" id="{759A8AFF-BE42-4149-9136-A0ED4346DB60}"/>
              </a:ext>
            </a:extLst>
          </p:cNvPr>
          <p:cNvSpPr/>
          <p:nvPr/>
        </p:nvSpPr>
        <p:spPr bwMode="auto">
          <a:xfrm>
            <a:off x="1051340" y="1711548"/>
            <a:ext cx="308573" cy="113095"/>
          </a:xfrm>
          <a:prstGeom prst="wedgeRectCallout">
            <a:avLst>
              <a:gd name="adj1" fmla="val 83646"/>
              <a:gd name="adj2" fmla="val 21986"/>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・継続</a:t>
            </a:r>
            <a:endParaRPr kumimoji="1" lang="ja-JP" altLang="en-US" sz="600" dirty="0">
              <a:solidFill>
                <a:schemeClr val="tx2"/>
              </a:solidFill>
            </a:endParaRPr>
          </a:p>
        </p:txBody>
      </p:sp>
      <p:sp>
        <p:nvSpPr>
          <p:cNvPr id="34" name="吹き出し: 四角形 49">
            <a:extLst>
              <a:ext uri="{FF2B5EF4-FFF2-40B4-BE49-F238E27FC236}">
                <a16:creationId xmlns="" xmlns:a16="http://schemas.microsoft.com/office/drawing/2014/main" id="{150F3E84-D6C5-4472-8E19-4701C319F830}"/>
              </a:ext>
            </a:extLst>
          </p:cNvPr>
          <p:cNvSpPr/>
          <p:nvPr/>
        </p:nvSpPr>
        <p:spPr bwMode="auto">
          <a:xfrm>
            <a:off x="2337213" y="2651508"/>
            <a:ext cx="308573" cy="113095"/>
          </a:xfrm>
          <a:prstGeom prst="wedgeRectCallout">
            <a:avLst>
              <a:gd name="adj1" fmla="val 83646"/>
              <a:gd name="adj2" fmla="val 21986"/>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・継続</a:t>
            </a:r>
            <a:endParaRPr kumimoji="1" lang="ja-JP" altLang="en-US" sz="600" dirty="0">
              <a:solidFill>
                <a:schemeClr val="tx2"/>
              </a:solidFill>
            </a:endParaRPr>
          </a:p>
        </p:txBody>
      </p:sp>
      <p:sp>
        <p:nvSpPr>
          <p:cNvPr id="35" name="フリーフォーム: 図形 23">
            <a:extLst>
              <a:ext uri="{FF2B5EF4-FFF2-40B4-BE49-F238E27FC236}">
                <a16:creationId xmlns="" xmlns:a16="http://schemas.microsoft.com/office/drawing/2014/main" id="{F3B55D55-5620-4626-A600-ECA8C225F030}"/>
              </a:ext>
            </a:extLst>
          </p:cNvPr>
          <p:cNvSpPr/>
          <p:nvPr/>
        </p:nvSpPr>
        <p:spPr bwMode="auto">
          <a:xfrm>
            <a:off x="29767" y="3132634"/>
            <a:ext cx="9078737" cy="148797"/>
          </a:xfrm>
          <a:custGeom>
            <a:avLst/>
            <a:gdLst>
              <a:gd name="connsiteX0" fmla="*/ 0 w 7887186"/>
              <a:gd name="connsiteY0" fmla="*/ 373609 h 513687"/>
              <a:gd name="connsiteX1" fmla="*/ 894945 w 7887186"/>
              <a:gd name="connsiteY1" fmla="*/ 81779 h 513687"/>
              <a:gd name="connsiteX2" fmla="*/ 2315183 w 7887186"/>
              <a:gd name="connsiteY2" fmla="*/ 420301 h 513687"/>
              <a:gd name="connsiteX3" fmla="*/ 3821025 w 7887186"/>
              <a:gd name="connsiteY3" fmla="*/ 58432 h 513687"/>
              <a:gd name="connsiteX4" fmla="*/ 5272391 w 7887186"/>
              <a:gd name="connsiteY4" fmla="*/ 474776 h 513687"/>
              <a:gd name="connsiteX5" fmla="*/ 6622591 w 7887186"/>
              <a:gd name="connsiteY5" fmla="*/ 66 h 513687"/>
              <a:gd name="connsiteX6" fmla="*/ 7887186 w 7887186"/>
              <a:gd name="connsiteY6" fmla="*/ 513687 h 51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7186" h="513687">
                <a:moveTo>
                  <a:pt x="0" y="373609"/>
                </a:moveTo>
                <a:cubicBezTo>
                  <a:pt x="254540" y="223803"/>
                  <a:pt x="509081" y="73997"/>
                  <a:pt x="894945" y="81779"/>
                </a:cubicBezTo>
                <a:cubicBezTo>
                  <a:pt x="1280809" y="89561"/>
                  <a:pt x="1827503" y="424192"/>
                  <a:pt x="2315183" y="420301"/>
                </a:cubicBezTo>
                <a:cubicBezTo>
                  <a:pt x="2802863" y="416410"/>
                  <a:pt x="3328157" y="49353"/>
                  <a:pt x="3821025" y="58432"/>
                </a:cubicBezTo>
                <a:cubicBezTo>
                  <a:pt x="4313893" y="67511"/>
                  <a:pt x="4805463" y="484504"/>
                  <a:pt x="5272391" y="474776"/>
                </a:cubicBezTo>
                <a:cubicBezTo>
                  <a:pt x="5739319" y="465048"/>
                  <a:pt x="6186792" y="-6419"/>
                  <a:pt x="6622591" y="66"/>
                </a:cubicBezTo>
                <a:cubicBezTo>
                  <a:pt x="7058390" y="6551"/>
                  <a:pt x="7472788" y="260119"/>
                  <a:pt x="7887186" y="513687"/>
                </a:cubicBezTo>
              </a:path>
            </a:pathLst>
          </a:custGeom>
          <a:noFill/>
          <a:ln>
            <a:solidFill>
              <a:schemeClr val="tx2"/>
            </a:solidFill>
          </a:ln>
          <a:effectLst/>
        </p:spPr>
        <p:txBody>
          <a:bodyPr rtlCol="0" anchor="ctr"/>
          <a:lstStyle/>
          <a:p>
            <a:pPr algn="ctr"/>
            <a:endParaRPr kumimoji="1" lang="ja-JP" altLang="en-US"/>
          </a:p>
        </p:txBody>
      </p:sp>
      <p:cxnSp>
        <p:nvCxnSpPr>
          <p:cNvPr id="36" name="直線コネクタ 35">
            <a:extLst>
              <a:ext uri="{FF2B5EF4-FFF2-40B4-BE49-F238E27FC236}">
                <a16:creationId xmlns="" xmlns:a16="http://schemas.microsoft.com/office/drawing/2014/main" id="{2488F71E-BF40-4789-A4DC-949F62B19831}"/>
              </a:ext>
            </a:extLst>
          </p:cNvPr>
          <p:cNvCxnSpPr/>
          <p:nvPr/>
        </p:nvCxnSpPr>
        <p:spPr>
          <a:xfrm flipH="1">
            <a:off x="1351693" y="4109554"/>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 xmlns:a16="http://schemas.microsoft.com/office/drawing/2014/main" id="{C0098399-7EAB-485B-B0D5-6EFB3181D7D5}"/>
              </a:ext>
            </a:extLst>
          </p:cNvPr>
          <p:cNvCxnSpPr/>
          <p:nvPr/>
        </p:nvCxnSpPr>
        <p:spPr>
          <a:xfrm>
            <a:off x="1351693" y="4109554"/>
            <a:ext cx="0" cy="151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 xmlns:a16="http://schemas.microsoft.com/office/drawing/2014/main" id="{A11AC7D9-F339-4F0B-A2B1-1DB20E5B6A70}"/>
              </a:ext>
            </a:extLst>
          </p:cNvPr>
          <p:cNvCxnSpPr>
            <a:cxnSpLocks/>
          </p:cNvCxnSpPr>
          <p:nvPr/>
        </p:nvCxnSpPr>
        <p:spPr>
          <a:xfrm>
            <a:off x="1351693" y="4284762"/>
            <a:ext cx="29163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 xmlns:a16="http://schemas.microsoft.com/office/drawing/2014/main" id="{C8B997F5-7ADA-474E-9FD1-3E0340EA12A1}"/>
              </a:ext>
            </a:extLst>
          </p:cNvPr>
          <p:cNvCxnSpPr>
            <a:cxnSpLocks/>
          </p:cNvCxnSpPr>
          <p:nvPr/>
        </p:nvCxnSpPr>
        <p:spPr>
          <a:xfrm>
            <a:off x="1351693" y="4428778"/>
            <a:ext cx="57405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 xmlns:a16="http://schemas.microsoft.com/office/drawing/2014/main" id="{F9AEB819-A2B2-4969-8C09-C1DC46180BBC}"/>
              </a:ext>
            </a:extLst>
          </p:cNvPr>
          <p:cNvCxnSpPr/>
          <p:nvPr/>
        </p:nvCxnSpPr>
        <p:spPr>
          <a:xfrm>
            <a:off x="1351693" y="4277082"/>
            <a:ext cx="0" cy="151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 xmlns:a16="http://schemas.microsoft.com/office/drawing/2014/main" id="{C2A4E173-CB13-409C-88C4-FFF144F416BA}"/>
              </a:ext>
            </a:extLst>
          </p:cNvPr>
          <p:cNvSpPr/>
          <p:nvPr/>
        </p:nvSpPr>
        <p:spPr>
          <a:xfrm>
            <a:off x="1351693" y="3636690"/>
            <a:ext cx="2545890" cy="215444"/>
          </a:xfrm>
          <a:prstGeom prst="rect">
            <a:avLst/>
          </a:prstGeom>
        </p:spPr>
        <p:txBody>
          <a:bodyPr wrap="none">
            <a:spAutoFit/>
          </a:bodyPr>
          <a:lstStyle/>
          <a:p>
            <a:pPr fontAlgn="ctr"/>
            <a:r>
              <a:rPr lang="ja-JP" altLang="en-US" sz="800" b="1" dirty="0">
                <a:solidFill>
                  <a:schemeClr val="tx2"/>
                </a:solidFill>
              </a:rPr>
              <a:t>・</a:t>
            </a:r>
            <a:r>
              <a:rPr lang="en-US" altLang="ja-JP" sz="800" b="1" dirty="0">
                <a:solidFill>
                  <a:schemeClr val="tx2"/>
                </a:solidFill>
              </a:rPr>
              <a:t>B02-</a:t>
            </a:r>
            <a:r>
              <a:rPr lang="ja-JP" altLang="en-US" sz="800" b="1" dirty="0">
                <a:solidFill>
                  <a:schemeClr val="tx2"/>
                </a:solidFill>
              </a:rPr>
              <a:t>①：</a:t>
            </a:r>
            <a:r>
              <a:rPr lang="en-US" altLang="ja-JP" sz="800" b="1" dirty="0">
                <a:solidFill>
                  <a:schemeClr val="tx2"/>
                </a:solidFill>
              </a:rPr>
              <a:t>T_ETL_0755</a:t>
            </a:r>
            <a:r>
              <a:rPr lang="ja-JP" altLang="en-US" sz="800" b="1" dirty="0">
                <a:solidFill>
                  <a:schemeClr val="tx2"/>
                </a:solidFill>
                <a:latin typeface="+mn-ea"/>
                <a:cs typeface="Arial" panose="020B0604020202020204" pitchFamily="34" charset="0"/>
              </a:rPr>
              <a:t>：</a:t>
            </a:r>
            <a:r>
              <a:rPr lang="ja-JP" altLang="en-US" sz="800" b="1" dirty="0">
                <a:solidFill>
                  <a:schemeClr val="tx2"/>
                </a:solidFill>
              </a:rPr>
              <a:t>口座振替請求データ連携</a:t>
            </a:r>
            <a:endParaRPr lang="en-US" altLang="ja-JP" sz="800" b="1" dirty="0">
              <a:solidFill>
                <a:schemeClr val="tx2"/>
              </a:solidFill>
              <a:latin typeface="+mn-ea"/>
              <a:cs typeface="Arial" panose="020B0604020202020204" pitchFamily="34" charset="0"/>
            </a:endParaRPr>
          </a:p>
        </p:txBody>
      </p:sp>
      <p:sp>
        <p:nvSpPr>
          <p:cNvPr id="42" name="吹き出し: 四角形 62">
            <a:extLst>
              <a:ext uri="{FF2B5EF4-FFF2-40B4-BE49-F238E27FC236}">
                <a16:creationId xmlns="" xmlns:a16="http://schemas.microsoft.com/office/drawing/2014/main" id="{36C5BC8A-1838-492D-B4A1-49DA90E56771}"/>
              </a:ext>
            </a:extLst>
          </p:cNvPr>
          <p:cNvSpPr/>
          <p:nvPr/>
        </p:nvSpPr>
        <p:spPr bwMode="auto">
          <a:xfrm>
            <a:off x="179890" y="4030615"/>
            <a:ext cx="1171803" cy="182139"/>
          </a:xfrm>
          <a:prstGeom prst="wedgeRectCallout">
            <a:avLst>
              <a:gd name="adj1" fmla="val 72480"/>
              <a:gd name="adj2" fmla="val 70477"/>
            </a:avLst>
          </a:prstGeom>
          <a:solidFill>
            <a:schemeClr val="accent2"/>
          </a:solidFill>
          <a:ln>
            <a:noFill/>
          </a:ln>
          <a:effectLst/>
        </p:spPr>
        <p:txBody>
          <a:bodyPr wrap="square" lIns="0" tIns="0" rIns="0" bIns="0" rtlCol="0" anchor="ctr">
            <a:noAutofit/>
          </a:bodyPr>
          <a:lstStyle/>
          <a:p>
            <a:r>
              <a:rPr kumimoji="1" lang="en-US" altLang="ja-JP" sz="600" dirty="0">
                <a:solidFill>
                  <a:schemeClr val="bg1"/>
                </a:solidFill>
              </a:rPr>
              <a:t>MP</a:t>
            </a:r>
            <a:r>
              <a:rPr kumimoji="1" lang="ja-JP" altLang="en-US" sz="600" dirty="0">
                <a:solidFill>
                  <a:schemeClr val="bg1"/>
                </a:solidFill>
              </a:rPr>
              <a:t>のために請求データ送付</a:t>
            </a:r>
          </a:p>
        </p:txBody>
      </p:sp>
      <p:sp>
        <p:nvSpPr>
          <p:cNvPr id="43" name="吹き出し: 四角形 63">
            <a:extLst>
              <a:ext uri="{FF2B5EF4-FFF2-40B4-BE49-F238E27FC236}">
                <a16:creationId xmlns="" xmlns:a16="http://schemas.microsoft.com/office/drawing/2014/main" id="{3D203DEB-D091-4EF6-98D1-4CFF612D1846}"/>
              </a:ext>
            </a:extLst>
          </p:cNvPr>
          <p:cNvSpPr/>
          <p:nvPr/>
        </p:nvSpPr>
        <p:spPr bwMode="auto">
          <a:xfrm>
            <a:off x="4590601" y="4228858"/>
            <a:ext cx="1757063" cy="111808"/>
          </a:xfrm>
          <a:prstGeom prst="wedgeRectCallout">
            <a:avLst>
              <a:gd name="adj1" fmla="val -64428"/>
              <a:gd name="adj2" fmla="val 49745"/>
            </a:avLst>
          </a:prstGeom>
          <a:solidFill>
            <a:schemeClr val="accent2"/>
          </a:solidFill>
          <a:ln>
            <a:noFill/>
          </a:ln>
          <a:effectLst/>
        </p:spPr>
        <p:txBody>
          <a:bodyPr wrap="square" lIns="0" tIns="0" rIns="0" bIns="0" rtlCol="0" anchor="ctr">
            <a:noAutofit/>
          </a:bodyPr>
          <a:lstStyle/>
          <a:p>
            <a:r>
              <a:rPr lang="ja-JP" altLang="en-US" sz="700" dirty="0">
                <a:solidFill>
                  <a:schemeClr val="bg1"/>
                </a:solidFill>
              </a:rPr>
              <a:t>自走引落データ送付</a:t>
            </a:r>
            <a:endParaRPr kumimoji="1" lang="ja-JP" altLang="en-US" sz="700" dirty="0">
              <a:solidFill>
                <a:schemeClr val="bg1"/>
              </a:solidFill>
            </a:endParaRPr>
          </a:p>
        </p:txBody>
      </p:sp>
      <p:sp>
        <p:nvSpPr>
          <p:cNvPr id="44" name="正方形/長方形 43">
            <a:extLst>
              <a:ext uri="{FF2B5EF4-FFF2-40B4-BE49-F238E27FC236}">
                <a16:creationId xmlns="" xmlns:a16="http://schemas.microsoft.com/office/drawing/2014/main" id="{C03E214E-7BD0-42D9-BDFD-EA5B04AE19A1}"/>
              </a:ext>
            </a:extLst>
          </p:cNvPr>
          <p:cNvSpPr/>
          <p:nvPr/>
        </p:nvSpPr>
        <p:spPr>
          <a:xfrm>
            <a:off x="2793495" y="4573374"/>
            <a:ext cx="2374368" cy="215444"/>
          </a:xfrm>
          <a:prstGeom prst="rect">
            <a:avLst/>
          </a:prstGeom>
        </p:spPr>
        <p:txBody>
          <a:bodyPr wrap="none">
            <a:spAutoFit/>
          </a:bodyPr>
          <a:lstStyle/>
          <a:p>
            <a:pPr fontAlgn="ctr"/>
            <a:r>
              <a:rPr lang="ja-JP" altLang="en-US" sz="800" b="1" dirty="0">
                <a:solidFill>
                  <a:schemeClr val="tx2"/>
                </a:solidFill>
              </a:rPr>
              <a:t>・</a:t>
            </a:r>
            <a:r>
              <a:rPr lang="en-US" altLang="ja-JP" sz="800" b="1" dirty="0">
                <a:solidFill>
                  <a:schemeClr val="tx2"/>
                </a:solidFill>
              </a:rPr>
              <a:t>B04-</a:t>
            </a:r>
            <a:r>
              <a:rPr lang="ja-JP" altLang="en-US" sz="800" b="1" dirty="0">
                <a:solidFill>
                  <a:schemeClr val="tx2"/>
                </a:solidFill>
              </a:rPr>
              <a:t>④：</a:t>
            </a:r>
            <a:r>
              <a:rPr lang="en-US" altLang="ja-JP" sz="800" b="1" dirty="0">
                <a:solidFill>
                  <a:schemeClr val="tx2"/>
                </a:solidFill>
              </a:rPr>
              <a:t>T_ETL_0758</a:t>
            </a:r>
            <a:r>
              <a:rPr lang="ja-JP" altLang="en-US" sz="800" b="1" dirty="0">
                <a:solidFill>
                  <a:schemeClr val="tx2"/>
                </a:solidFill>
                <a:latin typeface="+mn-ea"/>
                <a:cs typeface="Arial" panose="020B0604020202020204" pitchFamily="34" charset="0"/>
              </a:rPr>
              <a:t>：</a:t>
            </a:r>
            <a:r>
              <a:rPr lang="ja-JP" altLang="en-US" sz="800" b="1" dirty="0">
                <a:solidFill>
                  <a:schemeClr val="tx2"/>
                </a:solidFill>
              </a:rPr>
              <a:t>口座</a:t>
            </a:r>
            <a:r>
              <a:rPr lang="en-US" altLang="ja-JP" sz="800" b="1" dirty="0">
                <a:solidFill>
                  <a:schemeClr val="tx2"/>
                </a:solidFill>
              </a:rPr>
              <a:t>AG</a:t>
            </a:r>
            <a:r>
              <a:rPr lang="ja-JP" altLang="en-US" sz="800" b="1" dirty="0">
                <a:solidFill>
                  <a:schemeClr val="tx2"/>
                </a:solidFill>
              </a:rPr>
              <a:t>処理結果取得</a:t>
            </a:r>
            <a:endParaRPr lang="en-US" altLang="ja-JP" sz="800" b="1" dirty="0">
              <a:solidFill>
                <a:schemeClr val="tx2"/>
              </a:solidFill>
              <a:latin typeface="+mn-ea"/>
              <a:cs typeface="Arial" panose="020B0604020202020204" pitchFamily="34" charset="0"/>
            </a:endParaRPr>
          </a:p>
        </p:txBody>
      </p:sp>
      <p:cxnSp>
        <p:nvCxnSpPr>
          <p:cNvPr id="45" name="直線コネクタ 44">
            <a:extLst>
              <a:ext uri="{FF2B5EF4-FFF2-40B4-BE49-F238E27FC236}">
                <a16:creationId xmlns="" xmlns:a16="http://schemas.microsoft.com/office/drawing/2014/main" id="{51128E8C-297F-46BA-A6EE-D091626749EA}"/>
              </a:ext>
            </a:extLst>
          </p:cNvPr>
          <p:cNvCxnSpPr>
            <a:cxnSpLocks/>
          </p:cNvCxnSpPr>
          <p:nvPr/>
        </p:nvCxnSpPr>
        <p:spPr>
          <a:xfrm flipH="1">
            <a:off x="2791853" y="4788818"/>
            <a:ext cx="43004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 xmlns:a16="http://schemas.microsoft.com/office/drawing/2014/main" id="{E1639E2B-CC4D-407E-B499-66338104E380}"/>
              </a:ext>
            </a:extLst>
          </p:cNvPr>
          <p:cNvCxnSpPr/>
          <p:nvPr/>
        </p:nvCxnSpPr>
        <p:spPr>
          <a:xfrm>
            <a:off x="7092280" y="4797522"/>
            <a:ext cx="0" cy="125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 xmlns:a16="http://schemas.microsoft.com/office/drawing/2014/main" id="{6AD2D2F4-3233-4CF7-AFEE-DE1A12AC74CB}"/>
              </a:ext>
            </a:extLst>
          </p:cNvPr>
          <p:cNvCxnSpPr>
            <a:cxnSpLocks/>
          </p:cNvCxnSpPr>
          <p:nvPr/>
        </p:nvCxnSpPr>
        <p:spPr>
          <a:xfrm flipH="1">
            <a:off x="2791854" y="4932834"/>
            <a:ext cx="43004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吹き出し: 四角形 68">
            <a:extLst>
              <a:ext uri="{FF2B5EF4-FFF2-40B4-BE49-F238E27FC236}">
                <a16:creationId xmlns="" xmlns:a16="http://schemas.microsoft.com/office/drawing/2014/main" id="{434F6BBA-7B83-43DC-AB4F-1AD31F10088B}"/>
              </a:ext>
            </a:extLst>
          </p:cNvPr>
          <p:cNvSpPr/>
          <p:nvPr/>
        </p:nvSpPr>
        <p:spPr bwMode="auto">
          <a:xfrm>
            <a:off x="5456149" y="4572794"/>
            <a:ext cx="1388805" cy="111808"/>
          </a:xfrm>
          <a:prstGeom prst="wedgeRectCallout">
            <a:avLst>
              <a:gd name="adj1" fmla="val -64976"/>
              <a:gd name="adj2" fmla="val 64093"/>
            </a:avLst>
          </a:prstGeom>
          <a:solidFill>
            <a:schemeClr val="accent2"/>
          </a:solidFill>
          <a:ln>
            <a:noFill/>
          </a:ln>
          <a:effectLst/>
        </p:spPr>
        <p:txBody>
          <a:bodyPr wrap="square" lIns="0" tIns="0" rIns="0" bIns="0" rtlCol="0" anchor="ctr">
            <a:noAutofit/>
          </a:bodyPr>
          <a:lstStyle/>
          <a:p>
            <a:pPr algn="ctr"/>
            <a:r>
              <a:rPr kumimoji="1" lang="en-US" altLang="ja-JP" sz="700" dirty="0">
                <a:solidFill>
                  <a:schemeClr val="bg1"/>
                </a:solidFill>
              </a:rPr>
              <a:t>AGREX</a:t>
            </a:r>
            <a:r>
              <a:rPr kumimoji="1" lang="ja-JP" altLang="en-US" sz="700" dirty="0">
                <a:solidFill>
                  <a:schemeClr val="bg1"/>
                </a:solidFill>
              </a:rPr>
              <a:t>内処理結果取得</a:t>
            </a:r>
          </a:p>
        </p:txBody>
      </p:sp>
      <p:sp>
        <p:nvSpPr>
          <p:cNvPr id="49" name="吹き出し: 四角形 69">
            <a:extLst>
              <a:ext uri="{FF2B5EF4-FFF2-40B4-BE49-F238E27FC236}">
                <a16:creationId xmlns="" xmlns:a16="http://schemas.microsoft.com/office/drawing/2014/main" id="{4CA4024E-1B68-44BA-A92B-6F45E6F6BBB4}"/>
              </a:ext>
            </a:extLst>
          </p:cNvPr>
          <p:cNvSpPr/>
          <p:nvPr/>
        </p:nvSpPr>
        <p:spPr bwMode="auto">
          <a:xfrm>
            <a:off x="1071393" y="3655764"/>
            <a:ext cx="308573" cy="113095"/>
          </a:xfrm>
          <a:prstGeom prst="wedgeRectCallout">
            <a:avLst>
              <a:gd name="adj1" fmla="val 83646"/>
              <a:gd name="adj2" fmla="val 21986"/>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・継続</a:t>
            </a:r>
            <a:endParaRPr kumimoji="1" lang="ja-JP" altLang="en-US" sz="600" dirty="0">
              <a:solidFill>
                <a:schemeClr val="tx2"/>
              </a:solidFill>
            </a:endParaRPr>
          </a:p>
        </p:txBody>
      </p:sp>
      <p:sp>
        <p:nvSpPr>
          <p:cNvPr id="50" name="吹き出し: 四角形 70">
            <a:extLst>
              <a:ext uri="{FF2B5EF4-FFF2-40B4-BE49-F238E27FC236}">
                <a16:creationId xmlns="" xmlns:a16="http://schemas.microsoft.com/office/drawing/2014/main" id="{D9F50C00-64E7-4844-B67F-701B05E88B91}"/>
              </a:ext>
            </a:extLst>
          </p:cNvPr>
          <p:cNvSpPr/>
          <p:nvPr/>
        </p:nvSpPr>
        <p:spPr bwMode="auto">
          <a:xfrm>
            <a:off x="2357266" y="4595724"/>
            <a:ext cx="308573" cy="113095"/>
          </a:xfrm>
          <a:prstGeom prst="wedgeRectCallout">
            <a:avLst>
              <a:gd name="adj1" fmla="val 83646"/>
              <a:gd name="adj2" fmla="val 21986"/>
            </a:avLst>
          </a:prstGeom>
          <a:solidFill>
            <a:srgbClr val="FFC000"/>
          </a:solidFill>
          <a:ln>
            <a:solidFill>
              <a:schemeClr val="tx2"/>
            </a:solidFill>
          </a:ln>
          <a:effectLst/>
        </p:spPr>
        <p:txBody>
          <a:bodyPr wrap="square" lIns="0" tIns="0" rIns="0" bIns="0" rtlCol="0" anchor="ctr">
            <a:noAutofit/>
          </a:bodyPr>
          <a:lstStyle/>
          <a:p>
            <a:r>
              <a:rPr lang="ja-JP" altLang="en-US" sz="600" dirty="0">
                <a:solidFill>
                  <a:schemeClr val="tx2"/>
                </a:solidFill>
              </a:rPr>
              <a:t>・継続</a:t>
            </a:r>
            <a:endParaRPr kumimoji="1" lang="ja-JP" altLang="en-US" sz="600" dirty="0">
              <a:solidFill>
                <a:schemeClr val="tx2"/>
              </a:solidFill>
            </a:endParaRPr>
          </a:p>
        </p:txBody>
      </p:sp>
    </p:spTree>
    <p:extLst>
      <p:ext uri="{BB962C8B-B14F-4D97-AF65-F5344CB8AC3E}">
        <p14:creationId xmlns:p14="http://schemas.microsoft.com/office/powerpoint/2010/main" val="32955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14</a:t>
            </a:fld>
            <a:endParaRPr lang="ja-JP" altLang="en-US" dirty="0"/>
          </a:p>
        </p:txBody>
      </p:sp>
      <p:sp>
        <p:nvSpPr>
          <p:cNvPr id="4" name="タイトル 1">
            <a:extLst>
              <a:ext uri="{FF2B5EF4-FFF2-40B4-BE49-F238E27FC236}">
                <a16:creationId xmlns="" xmlns:a16="http://schemas.microsoft.com/office/drawing/2014/main" id="{7FD276F6-B259-4770-9C23-DE0A9C1E95B3}"/>
              </a:ext>
            </a:extLst>
          </p:cNvPr>
          <p:cNvSpPr>
            <a:spLocks noGrp="1"/>
          </p:cNvSpPr>
          <p:nvPr>
            <p:ph type="title"/>
          </p:nvPr>
        </p:nvSpPr>
        <p:spPr>
          <a:xfrm>
            <a:off x="270939" y="101600"/>
            <a:ext cx="7144848" cy="546227"/>
          </a:xfrm>
        </p:spPr>
        <p:txBody>
          <a:bodyPr/>
          <a:lstStyle/>
          <a:p>
            <a:r>
              <a:rPr lang="ja-JP" altLang="en-US" dirty="0">
                <a:solidFill>
                  <a:schemeClr val="tx2"/>
                </a:solidFill>
              </a:rPr>
              <a:t>連携対象</a:t>
            </a:r>
            <a:r>
              <a:rPr kumimoji="1" lang="ja-JP" altLang="en-US" dirty="0" smtClean="0">
                <a:solidFill>
                  <a:schemeClr val="tx2"/>
                </a:solidFill>
              </a:rPr>
              <a:t>①</a:t>
            </a:r>
            <a:r>
              <a:rPr kumimoji="1" lang="ja-JP" altLang="en-US" dirty="0">
                <a:solidFill>
                  <a:schemeClr val="tx2"/>
                </a:solidFill>
              </a:rPr>
              <a:t>：継続</a:t>
            </a:r>
            <a:r>
              <a:rPr kumimoji="1" lang="en-US" altLang="ja-JP" dirty="0">
                <a:solidFill>
                  <a:schemeClr val="tx2"/>
                </a:solidFill>
              </a:rPr>
              <a:t>/</a:t>
            </a:r>
            <a:r>
              <a:rPr kumimoji="1" lang="ja-JP" altLang="en-US" dirty="0">
                <a:solidFill>
                  <a:schemeClr val="tx2"/>
                </a:solidFill>
              </a:rPr>
              <a:t>変更</a:t>
            </a:r>
            <a:r>
              <a:rPr kumimoji="1" lang="en-US" altLang="ja-JP" dirty="0">
                <a:solidFill>
                  <a:schemeClr val="tx2"/>
                </a:solidFill>
              </a:rPr>
              <a:t>/</a:t>
            </a:r>
            <a:r>
              <a:rPr kumimoji="1" lang="ja-JP" altLang="en-US" dirty="0">
                <a:solidFill>
                  <a:schemeClr val="tx2"/>
                </a:solidFill>
              </a:rPr>
              <a:t>新規ジョブ</a:t>
            </a:r>
          </a:p>
        </p:txBody>
      </p:sp>
      <p:sp>
        <p:nvSpPr>
          <p:cNvPr id="5" name="テキスト プレースホルダー 2">
            <a:extLst>
              <a:ext uri="{FF2B5EF4-FFF2-40B4-BE49-F238E27FC236}">
                <a16:creationId xmlns="" xmlns:a16="http://schemas.microsoft.com/office/drawing/2014/main" id="{5B06335C-0E39-47EF-818B-1836DFCCF25E}"/>
              </a:ext>
            </a:extLst>
          </p:cNvPr>
          <p:cNvSpPr txBox="1">
            <a:spLocks/>
          </p:cNvSpPr>
          <p:nvPr/>
        </p:nvSpPr>
        <p:spPr>
          <a:xfrm>
            <a:off x="467544" y="963023"/>
            <a:ext cx="8568952" cy="431502"/>
          </a:xfrm>
          <a:prstGeom prst="rect">
            <a:avLst/>
          </a:prstGeom>
        </p:spPr>
        <p:txBody>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pitchFamily="2" charset="2"/>
              <a:buNone/>
            </a:pPr>
            <a:r>
              <a:rPr lang="ja-JP" altLang="en-US" u="sng" smtClean="0"/>
              <a:t>・以下ジョブについては、月次処理順序</a:t>
            </a:r>
            <a:r>
              <a:rPr lang="en-US" altLang="ja-JP" u="sng" smtClean="0"/>
              <a:t>(</a:t>
            </a:r>
            <a:r>
              <a:rPr lang="ja-JP" altLang="en-US" u="sng" smtClean="0"/>
              <a:t>クレカ→自動引落→コンビニ</a:t>
            </a:r>
            <a:r>
              <a:rPr lang="en-US" altLang="ja-JP" u="sng" smtClean="0"/>
              <a:t>)</a:t>
            </a:r>
            <a:r>
              <a:rPr lang="ja-JP" altLang="en-US" u="sng" smtClean="0"/>
              <a:t>毎に継続</a:t>
            </a:r>
            <a:r>
              <a:rPr lang="en-US" altLang="ja-JP" u="sng" smtClean="0"/>
              <a:t>/</a:t>
            </a:r>
            <a:r>
              <a:rPr lang="ja-JP" altLang="en-US" u="sng" smtClean="0"/>
              <a:t>変更を記載する</a:t>
            </a:r>
            <a:endParaRPr lang="en-US" altLang="ja-JP" u="sng" dirty="0"/>
          </a:p>
        </p:txBody>
      </p:sp>
      <p:graphicFrame>
        <p:nvGraphicFramePr>
          <p:cNvPr id="6" name="表 5">
            <a:extLst>
              <a:ext uri="{FF2B5EF4-FFF2-40B4-BE49-F238E27FC236}">
                <a16:creationId xmlns="" xmlns:a16="http://schemas.microsoft.com/office/drawing/2014/main" id="{54820451-B92C-4C55-8829-E41407A995D5}"/>
              </a:ext>
            </a:extLst>
          </p:cNvPr>
          <p:cNvGraphicFramePr>
            <a:graphicFrameLocks noGrp="1"/>
          </p:cNvGraphicFramePr>
          <p:nvPr>
            <p:extLst>
              <p:ext uri="{D42A27DB-BD31-4B8C-83A1-F6EECF244321}">
                <p14:modId xmlns:p14="http://schemas.microsoft.com/office/powerpoint/2010/main" val="2179916171"/>
              </p:ext>
            </p:extLst>
          </p:nvPr>
        </p:nvGraphicFramePr>
        <p:xfrm>
          <a:off x="683568" y="1348760"/>
          <a:ext cx="7344816" cy="3520440"/>
        </p:xfrm>
        <a:graphic>
          <a:graphicData uri="http://schemas.openxmlformats.org/drawingml/2006/table">
            <a:tbl>
              <a:tblPr>
                <a:tableStyleId>{93296810-A885-4BE3-A3E7-6D5BEEA58F35}</a:tableStyleId>
              </a:tblPr>
              <a:tblGrid>
                <a:gridCol w="583738">
                  <a:extLst>
                    <a:ext uri="{9D8B030D-6E8A-4147-A177-3AD203B41FA5}">
                      <a16:colId xmlns="" xmlns:a16="http://schemas.microsoft.com/office/drawing/2014/main" val="767659550"/>
                    </a:ext>
                  </a:extLst>
                </a:gridCol>
                <a:gridCol w="804400">
                  <a:extLst>
                    <a:ext uri="{9D8B030D-6E8A-4147-A177-3AD203B41FA5}">
                      <a16:colId xmlns="" xmlns:a16="http://schemas.microsoft.com/office/drawing/2014/main" val="2316835118"/>
                    </a:ext>
                  </a:extLst>
                </a:gridCol>
                <a:gridCol w="2204575">
                  <a:extLst>
                    <a:ext uri="{9D8B030D-6E8A-4147-A177-3AD203B41FA5}">
                      <a16:colId xmlns="" xmlns:a16="http://schemas.microsoft.com/office/drawing/2014/main" val="2798717089"/>
                    </a:ext>
                  </a:extLst>
                </a:gridCol>
                <a:gridCol w="382125">
                  <a:extLst>
                    <a:ext uri="{9D8B030D-6E8A-4147-A177-3AD203B41FA5}">
                      <a16:colId xmlns="" xmlns:a16="http://schemas.microsoft.com/office/drawing/2014/main" val="1523047240"/>
                    </a:ext>
                  </a:extLst>
                </a:gridCol>
                <a:gridCol w="3369978">
                  <a:extLst>
                    <a:ext uri="{9D8B030D-6E8A-4147-A177-3AD203B41FA5}">
                      <a16:colId xmlns="" xmlns:a16="http://schemas.microsoft.com/office/drawing/2014/main" val="1440010715"/>
                    </a:ext>
                  </a:extLst>
                </a:gridCol>
              </a:tblGrid>
              <a:tr h="98441">
                <a:tc>
                  <a:txBody>
                    <a:bodyPr/>
                    <a:lstStyle/>
                    <a:p>
                      <a:pPr algn="l" fontAlgn="ctr"/>
                      <a:r>
                        <a:rPr lang="ja-JP" altLang="en-US" sz="800" b="1" u="none" strike="noStrike" dirty="0">
                          <a:solidFill>
                            <a:schemeClr val="tx2"/>
                          </a:solidFill>
                          <a:effectLst/>
                        </a:rPr>
                        <a:t>機能</a:t>
                      </a:r>
                      <a:r>
                        <a:rPr lang="en-US" altLang="ja-JP" sz="800" b="1" u="none" strike="noStrike" dirty="0">
                          <a:solidFill>
                            <a:schemeClr val="tx2"/>
                          </a:solidFill>
                          <a:effectLst/>
                        </a:rPr>
                        <a:t>ID</a:t>
                      </a:r>
                      <a:endParaRPr lang="ja-JP" altLang="en-US" sz="800" b="1" i="0" u="none" strike="noStrike" dirty="0">
                        <a:solidFill>
                          <a:schemeClr val="tx2"/>
                        </a:solidFill>
                        <a:effectLst/>
                        <a:latin typeface="+mn-ea"/>
                        <a:ea typeface="+mn-ea"/>
                      </a:endParaRPr>
                    </a:p>
                  </a:txBody>
                  <a:tcPr marL="72000" marR="72000" marT="9525" marB="0" anchor="ctr">
                    <a:solidFill>
                      <a:srgbClr val="0070C0"/>
                    </a:solidFill>
                  </a:tcPr>
                </a:tc>
                <a:tc>
                  <a:txBody>
                    <a:bodyPr/>
                    <a:lstStyle/>
                    <a:p>
                      <a:pPr algn="l" fontAlgn="ctr"/>
                      <a:r>
                        <a:rPr lang="en-US" altLang="ja-JP" sz="800" b="1" u="none" strike="noStrike" dirty="0">
                          <a:solidFill>
                            <a:schemeClr val="tx2"/>
                          </a:solidFill>
                          <a:effectLst/>
                        </a:rPr>
                        <a:t>TACID</a:t>
                      </a:r>
                      <a:endParaRPr lang="en-US" altLang="ja-JP" sz="800" b="1" i="0" u="none" strike="noStrike" dirty="0">
                        <a:solidFill>
                          <a:schemeClr val="tx2"/>
                        </a:solidFill>
                        <a:effectLst/>
                        <a:latin typeface="+mn-ea"/>
                        <a:ea typeface="+mn-ea"/>
                      </a:endParaRPr>
                    </a:p>
                  </a:txBody>
                  <a:tcPr marL="72000" marR="72000" marT="9525" marB="0" anchor="ctr">
                    <a:solidFill>
                      <a:srgbClr val="0070C0"/>
                    </a:solidFill>
                  </a:tcPr>
                </a:tc>
                <a:tc>
                  <a:txBody>
                    <a:bodyPr/>
                    <a:lstStyle/>
                    <a:p>
                      <a:pPr algn="l" fontAlgn="ctr"/>
                      <a:r>
                        <a:rPr lang="ja-JP" altLang="en-US" sz="800" b="1" u="none" strike="noStrike" dirty="0">
                          <a:solidFill>
                            <a:schemeClr val="tx2"/>
                          </a:solidFill>
                          <a:effectLst/>
                        </a:rPr>
                        <a:t>機能名</a:t>
                      </a:r>
                      <a:endParaRPr lang="en-US" sz="800" b="1" i="0" u="none" strike="noStrike" dirty="0">
                        <a:solidFill>
                          <a:schemeClr val="tx2"/>
                        </a:solidFill>
                        <a:effectLst/>
                        <a:latin typeface="+mn-ea"/>
                        <a:ea typeface="+mn-ea"/>
                      </a:endParaRPr>
                    </a:p>
                  </a:txBody>
                  <a:tcPr marL="72000" marR="72000" marT="9525" marB="0" anchor="ctr">
                    <a:solidFill>
                      <a:srgbClr val="0070C0"/>
                    </a:solidFill>
                  </a:tcPr>
                </a:tc>
                <a:tc>
                  <a:txBody>
                    <a:bodyPr/>
                    <a:lstStyle/>
                    <a:p>
                      <a:pPr algn="l" fontAlgn="ctr"/>
                      <a:r>
                        <a:rPr lang="ja-JP" altLang="en-US" sz="800" b="1" u="none" strike="noStrike" dirty="0">
                          <a:solidFill>
                            <a:schemeClr val="tx2"/>
                          </a:solidFill>
                          <a:effectLst/>
                        </a:rPr>
                        <a:t>対象</a:t>
                      </a:r>
                      <a:endParaRPr lang="en-US" altLang="ja-JP" sz="800" b="1" i="0" u="none" strike="noStrike" dirty="0">
                        <a:solidFill>
                          <a:schemeClr val="tx2"/>
                        </a:solidFill>
                        <a:effectLst/>
                        <a:latin typeface="+mn-ea"/>
                        <a:ea typeface="+mn-ea"/>
                      </a:endParaRPr>
                    </a:p>
                  </a:txBody>
                  <a:tcPr marL="72000" marR="72000" marT="9525" marB="0" anchor="ctr">
                    <a:solidFill>
                      <a:srgbClr val="0070C0"/>
                    </a:solidFill>
                  </a:tcPr>
                </a:tc>
                <a:tc>
                  <a:txBody>
                    <a:bodyPr/>
                    <a:lstStyle/>
                    <a:p>
                      <a:pPr algn="l" fontAlgn="ctr"/>
                      <a:r>
                        <a:rPr lang="ja-JP" altLang="en-US" sz="800" b="1" u="none" strike="noStrike" dirty="0">
                          <a:solidFill>
                            <a:schemeClr val="tx2"/>
                          </a:solidFill>
                          <a:effectLst/>
                        </a:rPr>
                        <a:t>理由</a:t>
                      </a:r>
                      <a:endParaRPr lang="en-US" altLang="ja-JP" sz="800" b="1" i="0" u="none" strike="noStrike" dirty="0">
                        <a:solidFill>
                          <a:schemeClr val="tx2"/>
                        </a:solidFill>
                        <a:effectLst/>
                        <a:latin typeface="+mn-ea"/>
                        <a:ea typeface="+mn-ea"/>
                      </a:endParaRPr>
                    </a:p>
                  </a:txBody>
                  <a:tcPr marL="72000" marR="72000" marT="9525" marB="0" anchor="ctr">
                    <a:solidFill>
                      <a:srgbClr val="0070C0"/>
                    </a:solidFill>
                  </a:tcPr>
                </a:tc>
                <a:extLst>
                  <a:ext uri="{0D108BD9-81ED-4DB2-BD59-A6C34878D82A}">
                    <a16:rowId xmlns="" xmlns:a16="http://schemas.microsoft.com/office/drawing/2014/main" val="2148796927"/>
                  </a:ext>
                </a:extLst>
              </a:tr>
              <a:tr h="98441">
                <a:tc>
                  <a:txBody>
                    <a:bodyPr/>
                    <a:lstStyle/>
                    <a:p>
                      <a:pPr algn="l" fontAlgn="ctr"/>
                      <a:r>
                        <a:rPr lang="en-US" sz="800" b="1" u="none" strike="noStrike" dirty="0">
                          <a:solidFill>
                            <a:schemeClr val="tx2"/>
                          </a:solidFill>
                          <a:effectLst/>
                        </a:rPr>
                        <a:t>B01-</a:t>
                      </a:r>
                      <a:r>
                        <a:rPr lang="ja-JP" altLang="en-US" sz="800" b="1" u="none" strike="noStrike" dirty="0">
                          <a:solidFill>
                            <a:schemeClr val="tx2"/>
                          </a:solidFill>
                          <a:effectLst/>
                        </a:rPr>
                        <a:t>①</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T_ETL_0750</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1" u="none" strike="noStrike" dirty="0">
                          <a:solidFill>
                            <a:schemeClr val="tx2"/>
                          </a:solidFill>
                          <a:effectLst/>
                        </a:rPr>
                        <a:t>コンビニ振込請求データ連携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2"/>
                          </a:solidFill>
                          <a:effectLst/>
                          <a:latin typeface="+mn-ea"/>
                          <a:ea typeface="+mn-ea"/>
                          <a:cs typeface="Arial" panose="020B0604020202020204" pitchFamily="34" charset="0"/>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2062410906"/>
                  </a:ext>
                </a:extLst>
              </a:tr>
              <a:tr h="98441">
                <a:tc>
                  <a:txBody>
                    <a:bodyPr/>
                    <a:lstStyle/>
                    <a:p>
                      <a:pPr algn="l" fontAlgn="ctr"/>
                      <a:r>
                        <a:rPr lang="en-US" sz="800" b="1" u="none" strike="noStrike" dirty="0">
                          <a:solidFill>
                            <a:schemeClr val="bg1">
                              <a:lumMod val="85000"/>
                            </a:schemeClr>
                          </a:solidFill>
                          <a:effectLst/>
                        </a:rPr>
                        <a:t>B01-</a:t>
                      </a:r>
                      <a:r>
                        <a:rPr lang="ja-JP" altLang="en-US" sz="800" b="1" u="none" strike="noStrike" dirty="0">
                          <a:solidFill>
                            <a:schemeClr val="bg1">
                              <a:lumMod val="85000"/>
                            </a:schemeClr>
                          </a:solidFill>
                          <a:effectLst/>
                        </a:rPr>
                        <a:t>②</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T_ETL_0751</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コンビニ収納消込結果データ連携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3111559870"/>
                  </a:ext>
                </a:extLst>
              </a:tr>
              <a:tr h="98441">
                <a:tc>
                  <a:txBody>
                    <a:bodyPr/>
                    <a:lstStyle/>
                    <a:p>
                      <a:pPr algn="l" fontAlgn="ctr"/>
                      <a:r>
                        <a:rPr lang="en-US" sz="800" b="1" u="none" strike="noStrike" dirty="0">
                          <a:solidFill>
                            <a:schemeClr val="bg1">
                              <a:lumMod val="85000"/>
                            </a:schemeClr>
                          </a:solidFill>
                          <a:effectLst/>
                        </a:rPr>
                        <a:t>B01-</a:t>
                      </a:r>
                      <a:r>
                        <a:rPr lang="ja-JP" altLang="en-US" sz="800" b="1" u="none" strike="noStrike" dirty="0">
                          <a:solidFill>
                            <a:schemeClr val="bg1">
                              <a:lumMod val="85000"/>
                            </a:schemeClr>
                          </a:solidFill>
                          <a:effectLst/>
                        </a:rPr>
                        <a:t>③</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T_ETL_0752</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初回納入金コンビニ収納消込結果データ連携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3669656647"/>
                  </a:ext>
                </a:extLst>
              </a:tr>
              <a:tr h="98441">
                <a:tc>
                  <a:txBody>
                    <a:bodyPr/>
                    <a:lstStyle/>
                    <a:p>
                      <a:pPr algn="l" fontAlgn="ctr"/>
                      <a:r>
                        <a:rPr lang="en-US" sz="800" b="1" u="none" strike="noStrike" dirty="0">
                          <a:solidFill>
                            <a:schemeClr val="tx2"/>
                          </a:solidFill>
                          <a:effectLst/>
                        </a:rPr>
                        <a:t>B01-</a:t>
                      </a:r>
                      <a:r>
                        <a:rPr lang="ja-JP" altLang="en-US" sz="800" b="1" u="none" strike="noStrike" dirty="0">
                          <a:solidFill>
                            <a:schemeClr val="tx2"/>
                          </a:solidFill>
                          <a:effectLst/>
                        </a:rPr>
                        <a:t>④</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T_ETL_0753</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1" u="none" strike="noStrike" dirty="0">
                          <a:solidFill>
                            <a:schemeClr val="tx2"/>
                          </a:solidFill>
                          <a:effectLst/>
                        </a:rPr>
                        <a:t>コンビニ</a:t>
                      </a:r>
                      <a:r>
                        <a:rPr lang="en-US" altLang="ja-JP" sz="800" b="1" u="none" strike="noStrike" dirty="0">
                          <a:solidFill>
                            <a:schemeClr val="tx2"/>
                          </a:solidFill>
                          <a:effectLst/>
                        </a:rPr>
                        <a:t>AG</a:t>
                      </a:r>
                      <a:r>
                        <a:rPr lang="ja-JP" altLang="en-US" sz="800" b="1" u="none" strike="noStrike" dirty="0">
                          <a:solidFill>
                            <a:schemeClr val="tx2"/>
                          </a:solidFill>
                          <a:effectLst/>
                        </a:rPr>
                        <a:t>処理結果取得</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2"/>
                          </a:solidFill>
                          <a:effectLst/>
                          <a:latin typeface="+mn-ea"/>
                          <a:ea typeface="+mn-ea"/>
                          <a:cs typeface="Arial" panose="020B0604020202020204" pitchFamily="34" charset="0"/>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2970800796"/>
                  </a:ext>
                </a:extLst>
              </a:tr>
              <a:tr h="98441">
                <a:tc>
                  <a:txBody>
                    <a:bodyPr/>
                    <a:lstStyle/>
                    <a:p>
                      <a:pPr algn="l" fontAlgn="ctr"/>
                      <a:r>
                        <a:rPr lang="en-US" sz="800" b="1" u="none" strike="noStrike" dirty="0">
                          <a:solidFill>
                            <a:schemeClr val="tx2"/>
                          </a:solidFill>
                          <a:effectLst/>
                        </a:rPr>
                        <a:t>B02-</a:t>
                      </a:r>
                      <a:r>
                        <a:rPr lang="ja-JP" altLang="en-US" sz="800" b="1" u="none" strike="noStrike" dirty="0">
                          <a:solidFill>
                            <a:schemeClr val="tx2"/>
                          </a:solidFill>
                          <a:effectLst/>
                        </a:rPr>
                        <a:t>①</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T_ETL_0755</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1" u="none" strike="noStrike" dirty="0">
                          <a:solidFill>
                            <a:schemeClr val="tx2"/>
                          </a:solidFill>
                          <a:effectLst/>
                        </a:rPr>
                        <a:t>口座振替請求データ連携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2"/>
                          </a:solidFill>
                          <a:effectLst/>
                          <a:latin typeface="+mn-ea"/>
                          <a:ea typeface="+mn-ea"/>
                          <a:cs typeface="Arial" panose="020B0604020202020204" pitchFamily="34" charset="0"/>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895300577"/>
                  </a:ext>
                </a:extLst>
              </a:tr>
              <a:tr h="98441">
                <a:tc>
                  <a:txBody>
                    <a:bodyPr/>
                    <a:lstStyle/>
                    <a:p>
                      <a:pPr algn="l" fontAlgn="ctr"/>
                      <a:r>
                        <a:rPr lang="en-US" sz="800" b="1" u="none" strike="noStrike" dirty="0">
                          <a:solidFill>
                            <a:schemeClr val="bg1">
                              <a:lumMod val="85000"/>
                            </a:schemeClr>
                          </a:solidFill>
                          <a:effectLst/>
                        </a:rPr>
                        <a:t>B02-</a:t>
                      </a:r>
                      <a:r>
                        <a:rPr lang="ja-JP" altLang="en-US" sz="800" b="1" u="none" strike="noStrike" dirty="0">
                          <a:solidFill>
                            <a:schemeClr val="bg1">
                              <a:lumMod val="85000"/>
                            </a:schemeClr>
                          </a:solidFill>
                          <a:effectLst/>
                        </a:rPr>
                        <a:t>②</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T_ETL_0756</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口座振替収納結果データ連携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zh-TW"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714138272"/>
                  </a:ext>
                </a:extLst>
              </a:tr>
              <a:tr h="98441">
                <a:tc>
                  <a:txBody>
                    <a:bodyPr/>
                    <a:lstStyle/>
                    <a:p>
                      <a:pPr algn="l" fontAlgn="ctr"/>
                      <a:r>
                        <a:rPr lang="en-US" sz="800" b="1" u="none" strike="noStrike" dirty="0">
                          <a:solidFill>
                            <a:schemeClr val="bg1">
                              <a:lumMod val="85000"/>
                            </a:schemeClr>
                          </a:solidFill>
                          <a:effectLst/>
                        </a:rPr>
                        <a:t>B02-</a:t>
                      </a:r>
                      <a:r>
                        <a:rPr lang="ja-JP" altLang="en-US" sz="800" b="1" u="none" strike="noStrike" dirty="0">
                          <a:solidFill>
                            <a:schemeClr val="bg1">
                              <a:lumMod val="85000"/>
                            </a:schemeClr>
                          </a:solidFill>
                          <a:effectLst/>
                        </a:rPr>
                        <a:t>③</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T_ETL_0757</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口座振替申込結果データ連携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zh-TW"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3283785144"/>
                  </a:ext>
                </a:extLst>
              </a:tr>
              <a:tr h="98441">
                <a:tc>
                  <a:txBody>
                    <a:bodyPr/>
                    <a:lstStyle/>
                    <a:p>
                      <a:pPr algn="l" fontAlgn="ctr"/>
                      <a:r>
                        <a:rPr lang="en-US" sz="800" b="1" u="none" strike="noStrike" dirty="0">
                          <a:solidFill>
                            <a:schemeClr val="tx2"/>
                          </a:solidFill>
                          <a:effectLst/>
                        </a:rPr>
                        <a:t>B02-</a:t>
                      </a:r>
                      <a:r>
                        <a:rPr lang="ja-JP" altLang="en-US" sz="800" b="1" u="none" strike="noStrike" dirty="0">
                          <a:solidFill>
                            <a:schemeClr val="tx2"/>
                          </a:solidFill>
                          <a:effectLst/>
                        </a:rPr>
                        <a:t>④</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T_ETL_0758</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1" u="none" strike="noStrike" dirty="0">
                          <a:solidFill>
                            <a:schemeClr val="tx2"/>
                          </a:solidFill>
                          <a:effectLst/>
                        </a:rPr>
                        <a:t>口座</a:t>
                      </a:r>
                      <a:r>
                        <a:rPr lang="en-US" altLang="ja-JP" sz="800" b="1" u="none" strike="noStrike" dirty="0">
                          <a:solidFill>
                            <a:schemeClr val="tx2"/>
                          </a:solidFill>
                          <a:effectLst/>
                        </a:rPr>
                        <a:t>AG</a:t>
                      </a:r>
                      <a:r>
                        <a:rPr lang="ja-JP" altLang="en-US" sz="800" b="1" u="none" strike="noStrike" dirty="0">
                          <a:solidFill>
                            <a:schemeClr val="tx2"/>
                          </a:solidFill>
                          <a:effectLst/>
                        </a:rPr>
                        <a:t>処理結果取得</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2"/>
                          </a:solidFill>
                          <a:effectLst/>
                          <a:latin typeface="+mn-ea"/>
                          <a:ea typeface="+mn-ea"/>
                          <a:cs typeface="Arial" panose="020B0604020202020204" pitchFamily="34" charset="0"/>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3657386319"/>
                  </a:ext>
                </a:extLst>
              </a:tr>
              <a:tr h="98441">
                <a:tc>
                  <a:txBody>
                    <a:bodyPr/>
                    <a:lstStyle/>
                    <a:p>
                      <a:pPr algn="l" fontAlgn="ctr"/>
                      <a:r>
                        <a:rPr lang="en-US" sz="800" b="1" u="none" strike="noStrike" dirty="0">
                          <a:solidFill>
                            <a:schemeClr val="bg1">
                              <a:lumMod val="85000"/>
                            </a:schemeClr>
                          </a:solidFill>
                          <a:effectLst/>
                        </a:rPr>
                        <a:t>B03-</a:t>
                      </a:r>
                      <a:r>
                        <a:rPr lang="ja-JP" altLang="en-US" sz="800" b="1" u="none" strike="noStrike" dirty="0">
                          <a:solidFill>
                            <a:schemeClr val="bg1">
                              <a:lumMod val="85000"/>
                            </a:schemeClr>
                          </a:solidFill>
                          <a:effectLst/>
                        </a:rPr>
                        <a:t>①</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T_ETL_0760</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口座振込請求データ出力</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zh-TW"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2546825087"/>
                  </a:ext>
                </a:extLst>
              </a:tr>
              <a:tr h="98441">
                <a:tc>
                  <a:txBody>
                    <a:bodyPr/>
                    <a:lstStyle/>
                    <a:p>
                      <a:pPr algn="l" fontAlgn="ctr"/>
                      <a:r>
                        <a:rPr lang="en-US" sz="800" b="1" u="none" strike="noStrike" dirty="0">
                          <a:solidFill>
                            <a:schemeClr val="bg1">
                              <a:lumMod val="85000"/>
                            </a:schemeClr>
                          </a:solidFill>
                          <a:effectLst/>
                        </a:rPr>
                        <a:t>B03-</a:t>
                      </a:r>
                      <a:r>
                        <a:rPr lang="ja-JP" altLang="en-US" sz="800" b="1" u="none" strike="noStrike" dirty="0">
                          <a:solidFill>
                            <a:schemeClr val="bg1">
                              <a:lumMod val="85000"/>
                            </a:schemeClr>
                          </a:solidFill>
                          <a:effectLst/>
                        </a:rPr>
                        <a:t>②</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T_ETL_0761</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口座振込収納結果データ連携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bg1">
                              <a:lumMod val="85000"/>
                            </a:schemeClr>
                          </a:solidFill>
                          <a:effectLst/>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bg1">
                              <a:lumMod val="85000"/>
                            </a:schemeClr>
                          </a:solidFill>
                          <a:effectLst/>
                        </a:rPr>
                        <a:t>・</a:t>
                      </a:r>
                      <a:r>
                        <a:rPr lang="en-US" altLang="ja-JP" sz="800" b="1" u="none" strike="noStrike" dirty="0">
                          <a:solidFill>
                            <a:schemeClr val="bg1">
                              <a:lumMod val="85000"/>
                            </a:schemeClr>
                          </a:solidFill>
                          <a:effectLst/>
                        </a:rPr>
                        <a:t>RE</a:t>
                      </a:r>
                      <a:r>
                        <a:rPr lang="ja-JP" altLang="en-US" sz="800" b="1" u="none" strike="noStrike" dirty="0">
                          <a:solidFill>
                            <a:schemeClr val="bg1">
                              <a:lumMod val="85000"/>
                            </a:schemeClr>
                          </a:solidFill>
                          <a:effectLst/>
                        </a:rPr>
                        <a:t>が直接</a:t>
                      </a:r>
                      <a:r>
                        <a:rPr lang="en-US" altLang="ja-JP" sz="800" b="1" u="none" strike="noStrike" dirty="0">
                          <a:solidFill>
                            <a:schemeClr val="bg1">
                              <a:lumMod val="85000"/>
                            </a:schemeClr>
                          </a:solidFill>
                          <a:effectLst/>
                        </a:rPr>
                        <a:t>AGREX</a:t>
                      </a:r>
                      <a:r>
                        <a:rPr lang="ja-JP" altLang="en-US" sz="800" b="1" u="none" strike="noStrike" dirty="0">
                          <a:solidFill>
                            <a:schemeClr val="bg1">
                              <a:lumMod val="85000"/>
                            </a:schemeClr>
                          </a:solidFill>
                          <a:effectLst/>
                        </a:rPr>
                        <a:t>から取得するため停止する</a:t>
                      </a:r>
                      <a:endParaRPr lang="zh-TW"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solidFill>
                      <a:schemeClr val="bg1">
                        <a:lumMod val="75000"/>
                      </a:schemeClr>
                    </a:solidFill>
                  </a:tcPr>
                </a:tc>
                <a:extLst>
                  <a:ext uri="{0D108BD9-81ED-4DB2-BD59-A6C34878D82A}">
                    <a16:rowId xmlns="" xmlns:a16="http://schemas.microsoft.com/office/drawing/2014/main" val="1713743736"/>
                  </a:ext>
                </a:extLst>
              </a:tr>
              <a:tr h="98441">
                <a:tc>
                  <a:txBody>
                    <a:bodyPr/>
                    <a:lstStyle/>
                    <a:p>
                      <a:pPr algn="l" fontAlgn="ctr"/>
                      <a:r>
                        <a:rPr lang="en-US" sz="800" b="1" u="none" strike="noStrike" dirty="0">
                          <a:solidFill>
                            <a:schemeClr val="tx2"/>
                          </a:solidFill>
                          <a:effectLst/>
                        </a:rPr>
                        <a:t>B04-</a:t>
                      </a:r>
                      <a:r>
                        <a:rPr lang="ja-JP" altLang="en-US" sz="800" b="1" u="none" strike="noStrike" dirty="0">
                          <a:solidFill>
                            <a:schemeClr val="tx2"/>
                          </a:solidFill>
                          <a:effectLst/>
                        </a:rPr>
                        <a:t>①</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T_ETL_0870</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1" u="none" strike="noStrike" dirty="0">
                          <a:solidFill>
                            <a:schemeClr val="tx2"/>
                          </a:solidFill>
                          <a:effectLst/>
                        </a:rPr>
                        <a:t>クレカ請求データ連携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2"/>
                          </a:solidFill>
                          <a:effectLst/>
                          <a:latin typeface="+mn-ea"/>
                          <a:ea typeface="+mn-ea"/>
                          <a:cs typeface="Arial" panose="020B0604020202020204" pitchFamily="34" charset="0"/>
                        </a:rPr>
                        <a:t>修正</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43909344"/>
                  </a:ext>
                </a:extLst>
              </a:tr>
              <a:tr h="98441">
                <a:tc>
                  <a:txBody>
                    <a:bodyPr/>
                    <a:lstStyle/>
                    <a:p>
                      <a:pPr algn="l" fontAlgn="ctr"/>
                      <a:r>
                        <a:rPr lang="en-US" sz="800" b="1" u="none" strike="noStrike" dirty="0">
                          <a:solidFill>
                            <a:schemeClr val="tx2"/>
                          </a:solidFill>
                          <a:effectLst/>
                        </a:rPr>
                        <a:t>B04-</a:t>
                      </a:r>
                      <a:r>
                        <a:rPr lang="ja-JP" altLang="en-US" sz="800" b="1" u="none" strike="noStrike" dirty="0">
                          <a:solidFill>
                            <a:schemeClr val="tx2"/>
                          </a:solidFill>
                          <a:effectLst/>
                        </a:rPr>
                        <a:t>②</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T_ETL_0873</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1" u="none" strike="noStrike" dirty="0">
                          <a:solidFill>
                            <a:schemeClr val="tx2"/>
                          </a:solidFill>
                          <a:effectLst/>
                        </a:rPr>
                        <a:t>クレカ</a:t>
                      </a:r>
                      <a:r>
                        <a:rPr lang="en-US" altLang="ja-JP" sz="800" b="1" u="none" strike="noStrike" dirty="0">
                          <a:solidFill>
                            <a:schemeClr val="tx2"/>
                          </a:solidFill>
                          <a:effectLst/>
                        </a:rPr>
                        <a:t>AG</a:t>
                      </a:r>
                      <a:r>
                        <a:rPr lang="ja-JP" altLang="en-US" sz="800" b="1" u="none" strike="noStrike" dirty="0">
                          <a:solidFill>
                            <a:schemeClr val="tx2"/>
                          </a:solidFill>
                          <a:effectLst/>
                        </a:rPr>
                        <a:t>処理結果取得</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2"/>
                          </a:solidFill>
                          <a:effectLst/>
                          <a:latin typeface="+mn-ea"/>
                          <a:ea typeface="+mn-ea"/>
                          <a:cs typeface="Arial" panose="020B0604020202020204" pitchFamily="34" charset="0"/>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757373256"/>
                  </a:ext>
                </a:extLst>
              </a:tr>
              <a:tr h="98441">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0" u="none" strike="noStrike" dirty="0">
                          <a:solidFill>
                            <a:schemeClr val="bg1">
                              <a:lumMod val="85000"/>
                            </a:schemeClr>
                          </a:solidFill>
                          <a:effectLst/>
                        </a:rPr>
                        <a:t>B05-</a:t>
                      </a:r>
                      <a:r>
                        <a:rPr lang="ja-JP" altLang="en-US" sz="800" b="0" u="none" strike="noStrike" dirty="0">
                          <a:solidFill>
                            <a:schemeClr val="bg1">
                              <a:lumMod val="85000"/>
                            </a:schemeClr>
                          </a:solidFill>
                          <a:effectLst/>
                        </a:rPr>
                        <a:t>①</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M_ETL_0772</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講師情報出力</a:t>
                      </a:r>
                      <a:r>
                        <a:rPr lang="en-US" altLang="ja-JP" sz="800" b="0" u="none" strike="noStrike" dirty="0">
                          <a:solidFill>
                            <a:schemeClr val="bg1">
                              <a:lumMod val="85000"/>
                            </a:schemeClr>
                          </a:solidFill>
                          <a:effectLst/>
                        </a:rPr>
                        <a:t>#MONEY</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継続</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u="none" strike="noStrike" dirty="0">
                          <a:solidFill>
                            <a:schemeClr val="bg1">
                              <a:lumMod val="85000"/>
                            </a:schemeClr>
                          </a:solidFill>
                          <a:effectLst/>
                        </a:rPr>
                        <a:t>・</a:t>
                      </a:r>
                      <a:r>
                        <a:rPr lang="en-US" altLang="ja-JP" sz="800" b="0" u="none" strike="noStrike" dirty="0">
                          <a:solidFill>
                            <a:schemeClr val="bg1">
                              <a:lumMod val="85000"/>
                            </a:schemeClr>
                          </a:solidFill>
                          <a:effectLst/>
                        </a:rPr>
                        <a:t>RE</a:t>
                      </a:r>
                      <a:r>
                        <a:rPr lang="ja-JP" altLang="en-US" sz="800" b="0" u="none" strike="noStrike" dirty="0">
                          <a:solidFill>
                            <a:schemeClr val="bg1">
                              <a:lumMod val="85000"/>
                            </a:schemeClr>
                          </a:solidFill>
                          <a:effectLst/>
                        </a:rPr>
                        <a:t>とは無関係のため継続</a:t>
                      </a:r>
                      <a:endParaRPr lang="en-US" altLang="zh-TW"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1929960931"/>
                  </a:ext>
                </a:extLst>
              </a:tr>
              <a:tr h="98441">
                <a:tc>
                  <a:txBody>
                    <a:bodyPr/>
                    <a:lstStyle/>
                    <a:p>
                      <a:pPr algn="l" fontAlgn="ctr"/>
                      <a:r>
                        <a:rPr lang="en-US" altLang="ja-JP" sz="800" b="0" u="none" strike="noStrike" dirty="0">
                          <a:solidFill>
                            <a:schemeClr val="bg1">
                              <a:lumMod val="85000"/>
                            </a:schemeClr>
                          </a:solidFill>
                          <a:effectLst/>
                        </a:rPr>
                        <a:t>B05-</a:t>
                      </a:r>
                      <a:r>
                        <a:rPr lang="ja-JP" altLang="en-US" sz="800" b="0" u="none" strike="noStrike" dirty="0">
                          <a:solidFill>
                            <a:schemeClr val="bg1">
                              <a:lumMod val="85000"/>
                            </a:schemeClr>
                          </a:solidFill>
                          <a:effectLst/>
                        </a:rPr>
                        <a:t>②</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M_ETL_0773</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講師情報分割</a:t>
                      </a:r>
                      <a:r>
                        <a:rPr lang="en-US" altLang="ja-JP" sz="800" b="0" u="none" strike="noStrike" dirty="0">
                          <a:solidFill>
                            <a:schemeClr val="bg1">
                              <a:lumMod val="85000"/>
                            </a:schemeClr>
                          </a:solidFill>
                          <a:effectLst/>
                        </a:rPr>
                        <a:t>#MONEY</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継続</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u="none" strike="noStrike" dirty="0">
                          <a:solidFill>
                            <a:schemeClr val="bg1">
                              <a:lumMod val="85000"/>
                            </a:schemeClr>
                          </a:solidFill>
                          <a:effectLst/>
                        </a:rPr>
                        <a:t>・</a:t>
                      </a:r>
                      <a:r>
                        <a:rPr lang="en-US" altLang="ja-JP" sz="800" b="0" u="none" strike="noStrike" dirty="0">
                          <a:solidFill>
                            <a:schemeClr val="bg1">
                              <a:lumMod val="85000"/>
                            </a:schemeClr>
                          </a:solidFill>
                          <a:effectLst/>
                        </a:rPr>
                        <a:t>RE</a:t>
                      </a:r>
                      <a:r>
                        <a:rPr lang="ja-JP" altLang="en-US" sz="800" b="0" u="none" strike="noStrike" dirty="0">
                          <a:solidFill>
                            <a:schemeClr val="bg1">
                              <a:lumMod val="85000"/>
                            </a:schemeClr>
                          </a:solidFill>
                          <a:effectLst/>
                        </a:rPr>
                        <a:t>とは無関係のため継続</a:t>
                      </a:r>
                      <a:endParaRPr lang="en-US" altLang="zh-TW"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1753598778"/>
                  </a:ext>
                </a:extLst>
              </a:tr>
              <a:tr h="98441">
                <a:tc>
                  <a:txBody>
                    <a:bodyPr/>
                    <a:lstStyle/>
                    <a:p>
                      <a:pPr algn="l" fontAlgn="ctr"/>
                      <a:r>
                        <a:rPr lang="en-US" altLang="ja-JP" sz="800" b="0" u="none" strike="noStrike" dirty="0">
                          <a:solidFill>
                            <a:schemeClr val="bg1">
                              <a:lumMod val="85000"/>
                            </a:schemeClr>
                          </a:solidFill>
                          <a:effectLst/>
                        </a:rPr>
                        <a:t>B05-</a:t>
                      </a:r>
                      <a:r>
                        <a:rPr lang="ja-JP" altLang="en-US" sz="800" b="0" u="none" strike="noStrike" dirty="0">
                          <a:solidFill>
                            <a:schemeClr val="bg1">
                              <a:lumMod val="85000"/>
                            </a:schemeClr>
                          </a:solidFill>
                          <a:effectLst/>
                        </a:rPr>
                        <a:t>③</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M_ETL_0774</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講師給与出力</a:t>
                      </a:r>
                      <a:r>
                        <a:rPr lang="en-US" altLang="ja-JP" sz="800" b="0" u="none" strike="noStrike" dirty="0">
                          <a:solidFill>
                            <a:schemeClr val="bg1">
                              <a:lumMod val="85000"/>
                            </a:schemeClr>
                          </a:solidFill>
                          <a:effectLst/>
                        </a:rPr>
                        <a:t>#MONEY</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継続</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u="none" strike="noStrike" dirty="0">
                          <a:solidFill>
                            <a:schemeClr val="bg1">
                              <a:lumMod val="85000"/>
                            </a:schemeClr>
                          </a:solidFill>
                          <a:effectLst/>
                        </a:rPr>
                        <a:t>・</a:t>
                      </a:r>
                      <a:r>
                        <a:rPr lang="en-US" altLang="ja-JP" sz="800" b="0" u="none" strike="noStrike" dirty="0">
                          <a:solidFill>
                            <a:schemeClr val="bg1">
                              <a:lumMod val="85000"/>
                            </a:schemeClr>
                          </a:solidFill>
                          <a:effectLst/>
                        </a:rPr>
                        <a:t>RE</a:t>
                      </a:r>
                      <a:r>
                        <a:rPr lang="ja-JP" altLang="en-US" sz="800" b="0" u="none" strike="noStrike" dirty="0">
                          <a:solidFill>
                            <a:schemeClr val="bg1">
                              <a:lumMod val="85000"/>
                            </a:schemeClr>
                          </a:solidFill>
                          <a:effectLst/>
                        </a:rPr>
                        <a:t>とは無関係のため継続</a:t>
                      </a:r>
                      <a:endParaRPr lang="en-US" altLang="zh-TW"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2728266350"/>
                  </a:ext>
                </a:extLst>
              </a:tr>
              <a:tr h="98441">
                <a:tc>
                  <a:txBody>
                    <a:bodyPr/>
                    <a:lstStyle/>
                    <a:p>
                      <a:pPr algn="l" fontAlgn="ctr"/>
                      <a:r>
                        <a:rPr lang="en-US" sz="800" b="0" u="none" strike="noStrike" dirty="0">
                          <a:solidFill>
                            <a:schemeClr val="bg1">
                              <a:lumMod val="85000"/>
                            </a:schemeClr>
                          </a:solidFill>
                          <a:effectLst/>
                        </a:rPr>
                        <a:t>B07</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M_ETL_0784</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Shark-MSSS</a:t>
                      </a:r>
                      <a:r>
                        <a:rPr lang="ja-JP" altLang="en-US" sz="800" b="1" u="none" strike="noStrike" dirty="0">
                          <a:solidFill>
                            <a:schemeClr val="bg1">
                              <a:lumMod val="85000"/>
                            </a:schemeClr>
                          </a:solidFill>
                          <a:effectLst/>
                        </a:rPr>
                        <a:t>教材売上データ連携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i="0" u="none" strike="noStrike" dirty="0">
                          <a:solidFill>
                            <a:schemeClr val="bg1">
                              <a:lumMod val="85000"/>
                            </a:schemeClr>
                          </a:solidFill>
                          <a:effectLst/>
                          <a:latin typeface="+mn-ea"/>
                          <a:ea typeface="+mn-ea"/>
                          <a:cs typeface="Arial" panose="020B0604020202020204" pitchFamily="34" charset="0"/>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a:t>
                      </a:r>
                      <a:r>
                        <a:rPr lang="en-US" altLang="ja-JP"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RE</a:t>
                      </a:r>
                      <a:r>
                        <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が直接データを取り込むため停止する</a:t>
                      </a:r>
                    </a:p>
                  </a:txBody>
                  <a:tcPr marL="0" marR="0" marT="0" marB="0" anchor="ctr">
                    <a:solidFill>
                      <a:schemeClr val="bg1">
                        <a:lumMod val="75000"/>
                      </a:schemeClr>
                    </a:solidFill>
                  </a:tcPr>
                </a:tc>
                <a:extLst>
                  <a:ext uri="{0D108BD9-81ED-4DB2-BD59-A6C34878D82A}">
                    <a16:rowId xmlns="" xmlns:a16="http://schemas.microsoft.com/office/drawing/2014/main" val="1287507442"/>
                  </a:ext>
                </a:extLst>
              </a:tr>
              <a:tr h="98441">
                <a:tc>
                  <a:txBody>
                    <a:bodyPr/>
                    <a:lstStyle/>
                    <a:p>
                      <a:pPr algn="l" fontAlgn="ctr"/>
                      <a:r>
                        <a:rPr lang="en-US" sz="800" b="0" u="none" strike="noStrike" dirty="0">
                          <a:solidFill>
                            <a:schemeClr val="bg1">
                              <a:lumMod val="85000"/>
                            </a:schemeClr>
                          </a:solidFill>
                          <a:effectLst/>
                        </a:rPr>
                        <a:t>B08</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M_ETL_0785</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bg1">
                              <a:lumMod val="85000"/>
                            </a:schemeClr>
                          </a:solidFill>
                          <a:effectLst/>
                        </a:rPr>
                        <a:t>Agave</a:t>
                      </a:r>
                      <a:r>
                        <a:rPr lang="ja-JP" altLang="en-US" sz="800" b="1" u="none" strike="noStrike" dirty="0">
                          <a:solidFill>
                            <a:schemeClr val="bg1">
                              <a:lumMod val="85000"/>
                            </a:schemeClr>
                          </a:solidFill>
                          <a:effectLst/>
                        </a:rPr>
                        <a:t>教材売上データ連携</a:t>
                      </a:r>
                      <a:endParaRPr lang="en-US"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i="0" u="none" strike="noStrike" dirty="0">
                          <a:solidFill>
                            <a:schemeClr val="bg1">
                              <a:lumMod val="85000"/>
                            </a:schemeClr>
                          </a:solidFill>
                          <a:effectLst/>
                          <a:latin typeface="+mn-ea"/>
                          <a:ea typeface="+mn-ea"/>
                          <a:cs typeface="Arial" panose="020B0604020202020204" pitchFamily="34" charset="0"/>
                        </a:rPr>
                        <a:t>停止</a:t>
                      </a:r>
                      <a:endParaRPr lang="en-US" altLang="ja-JP" sz="800" b="1"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a:t>
                      </a:r>
                      <a:r>
                        <a:rPr lang="en-US" altLang="ja-JP"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RE</a:t>
                      </a:r>
                      <a:r>
                        <a:rPr lang="ja-JP" altLang="en-US" sz="800" b="1" i="0" u="none" strike="noStrike" dirty="0">
                          <a:solidFill>
                            <a:schemeClr val="bg1">
                              <a:lumMod val="85000"/>
                            </a:schemeClr>
                          </a:solidFill>
                          <a:effectLst/>
                          <a:latin typeface="メイリオ" panose="020B0604030504040204" pitchFamily="50" charset="-128"/>
                          <a:ea typeface="メイリオ" panose="020B0604030504040204" pitchFamily="50" charset="-128"/>
                        </a:rPr>
                        <a:t>が直接データを取り込むため停止する</a:t>
                      </a:r>
                    </a:p>
                  </a:txBody>
                  <a:tcPr marL="0" marR="0" marT="0" marB="0" anchor="ctr">
                    <a:solidFill>
                      <a:schemeClr val="bg1">
                        <a:lumMod val="75000"/>
                      </a:schemeClr>
                    </a:solidFill>
                  </a:tcPr>
                </a:tc>
                <a:extLst>
                  <a:ext uri="{0D108BD9-81ED-4DB2-BD59-A6C34878D82A}">
                    <a16:rowId xmlns="" xmlns:a16="http://schemas.microsoft.com/office/drawing/2014/main" val="2194889357"/>
                  </a:ext>
                </a:extLst>
              </a:tr>
              <a:tr h="98441">
                <a:tc>
                  <a:txBody>
                    <a:bodyPr/>
                    <a:lstStyle/>
                    <a:p>
                      <a:pPr algn="l" fontAlgn="ctr"/>
                      <a:r>
                        <a:rPr lang="en-US" sz="800" b="0" u="none" strike="noStrike" dirty="0">
                          <a:solidFill>
                            <a:schemeClr val="bg1">
                              <a:lumMod val="85000"/>
                            </a:schemeClr>
                          </a:solidFill>
                          <a:effectLst/>
                        </a:rPr>
                        <a:t>B10-</a:t>
                      </a:r>
                      <a:r>
                        <a:rPr lang="ja-JP" altLang="en-US" sz="800" b="0" u="none" strike="noStrike" dirty="0">
                          <a:solidFill>
                            <a:schemeClr val="bg1">
                              <a:lumMod val="85000"/>
                            </a:schemeClr>
                          </a:solidFill>
                          <a:effectLst/>
                        </a:rPr>
                        <a:t>①</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T_ETL_0801</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CCD</a:t>
                      </a:r>
                      <a:r>
                        <a:rPr lang="ja-JP" altLang="en-US" sz="800" b="0" u="none" strike="noStrike" dirty="0">
                          <a:solidFill>
                            <a:schemeClr val="bg1">
                              <a:lumMod val="85000"/>
                            </a:schemeClr>
                          </a:solidFill>
                          <a:effectLst/>
                        </a:rPr>
                        <a:t>問合せデータ連携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継続</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u="none" strike="noStrike" dirty="0">
                          <a:solidFill>
                            <a:schemeClr val="bg1">
                              <a:lumMod val="85000"/>
                            </a:schemeClr>
                          </a:solidFill>
                          <a:effectLst/>
                        </a:rPr>
                        <a:t>・</a:t>
                      </a:r>
                      <a:r>
                        <a:rPr lang="en-US" altLang="ja-JP" sz="800" b="0" u="none" strike="noStrike" dirty="0">
                          <a:solidFill>
                            <a:schemeClr val="bg1">
                              <a:lumMod val="85000"/>
                            </a:schemeClr>
                          </a:solidFill>
                          <a:effectLst/>
                        </a:rPr>
                        <a:t>RE</a:t>
                      </a:r>
                      <a:r>
                        <a:rPr lang="ja-JP" altLang="en-US" sz="800" b="0" u="none" strike="noStrike" dirty="0">
                          <a:solidFill>
                            <a:schemeClr val="bg1">
                              <a:lumMod val="85000"/>
                            </a:schemeClr>
                          </a:solidFill>
                          <a:effectLst/>
                        </a:rPr>
                        <a:t>とは無関係のため継続</a:t>
                      </a:r>
                      <a:endParaRPr lang="en-US" altLang="zh-TW"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297576106"/>
                  </a:ext>
                </a:extLst>
              </a:tr>
              <a:tr h="98441">
                <a:tc>
                  <a:txBody>
                    <a:bodyPr/>
                    <a:lstStyle/>
                    <a:p>
                      <a:pPr algn="l" fontAlgn="ctr"/>
                      <a:r>
                        <a:rPr lang="en-US" sz="800" b="0" u="none" strike="noStrike" dirty="0">
                          <a:solidFill>
                            <a:schemeClr val="bg1">
                              <a:lumMod val="85000"/>
                            </a:schemeClr>
                          </a:solidFill>
                          <a:effectLst/>
                        </a:rPr>
                        <a:t>B10-</a:t>
                      </a:r>
                      <a:r>
                        <a:rPr lang="ja-JP" altLang="en-US" sz="800" b="0" u="none" strike="noStrike" dirty="0">
                          <a:solidFill>
                            <a:schemeClr val="bg1">
                              <a:lumMod val="85000"/>
                            </a:schemeClr>
                          </a:solidFill>
                          <a:effectLst/>
                        </a:rPr>
                        <a:t>②</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T_ETL_0802</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CCD</a:t>
                      </a:r>
                      <a:r>
                        <a:rPr lang="ja-JP" altLang="en-US" sz="800" b="0" u="none" strike="noStrike" dirty="0">
                          <a:solidFill>
                            <a:schemeClr val="bg1">
                              <a:lumMod val="85000"/>
                            </a:schemeClr>
                          </a:solidFill>
                          <a:effectLst/>
                        </a:rPr>
                        <a:t>講師情報データ連携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継続</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u="none" strike="noStrike" dirty="0">
                          <a:solidFill>
                            <a:schemeClr val="bg1">
                              <a:lumMod val="85000"/>
                            </a:schemeClr>
                          </a:solidFill>
                          <a:effectLst/>
                        </a:rPr>
                        <a:t>・</a:t>
                      </a:r>
                      <a:r>
                        <a:rPr lang="en-US" altLang="ja-JP" sz="800" b="0" u="none" strike="noStrike" dirty="0">
                          <a:solidFill>
                            <a:schemeClr val="bg1">
                              <a:lumMod val="85000"/>
                            </a:schemeClr>
                          </a:solidFill>
                          <a:effectLst/>
                        </a:rPr>
                        <a:t>RE</a:t>
                      </a:r>
                      <a:r>
                        <a:rPr lang="ja-JP" altLang="en-US" sz="800" b="0" u="none" strike="noStrike" dirty="0">
                          <a:solidFill>
                            <a:schemeClr val="bg1">
                              <a:lumMod val="85000"/>
                            </a:schemeClr>
                          </a:solidFill>
                          <a:effectLst/>
                        </a:rPr>
                        <a:t>とは無関係のため継続</a:t>
                      </a:r>
                      <a:endParaRPr lang="en-US" altLang="zh-TW"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1889217804"/>
                  </a:ext>
                </a:extLst>
              </a:tr>
              <a:tr h="98441">
                <a:tc>
                  <a:txBody>
                    <a:bodyPr/>
                    <a:lstStyle/>
                    <a:p>
                      <a:pPr algn="l" fontAlgn="ctr"/>
                      <a:r>
                        <a:rPr lang="en-US" sz="800" b="0" u="none" strike="noStrike" dirty="0">
                          <a:solidFill>
                            <a:schemeClr val="bg1">
                              <a:lumMod val="85000"/>
                            </a:schemeClr>
                          </a:solidFill>
                          <a:effectLst/>
                        </a:rPr>
                        <a:t>B10-</a:t>
                      </a:r>
                      <a:r>
                        <a:rPr lang="ja-JP" altLang="en-US" sz="800" b="0" u="none" strike="noStrike" dirty="0">
                          <a:solidFill>
                            <a:schemeClr val="bg1">
                              <a:lumMod val="85000"/>
                            </a:schemeClr>
                          </a:solidFill>
                          <a:effectLst/>
                        </a:rPr>
                        <a:t>③</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M_ETL_0774</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CCD</a:t>
                      </a:r>
                      <a:r>
                        <a:rPr lang="ja-JP" altLang="en-US" sz="800" b="0" u="none" strike="noStrike" dirty="0">
                          <a:solidFill>
                            <a:schemeClr val="bg1">
                              <a:lumMod val="85000"/>
                            </a:schemeClr>
                          </a:solidFill>
                          <a:effectLst/>
                        </a:rPr>
                        <a:t>講師給与連携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継続</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u="none" strike="noStrike" dirty="0">
                          <a:solidFill>
                            <a:schemeClr val="bg1">
                              <a:lumMod val="85000"/>
                            </a:schemeClr>
                          </a:solidFill>
                          <a:effectLst/>
                        </a:rPr>
                        <a:t>・</a:t>
                      </a:r>
                      <a:r>
                        <a:rPr lang="en-US" altLang="ja-JP" sz="800" b="0" u="none" strike="noStrike" dirty="0">
                          <a:solidFill>
                            <a:schemeClr val="bg1">
                              <a:lumMod val="85000"/>
                            </a:schemeClr>
                          </a:solidFill>
                          <a:effectLst/>
                        </a:rPr>
                        <a:t>RE</a:t>
                      </a:r>
                      <a:r>
                        <a:rPr lang="ja-JP" altLang="en-US" sz="800" b="0" u="none" strike="noStrike" dirty="0">
                          <a:solidFill>
                            <a:schemeClr val="bg1">
                              <a:lumMod val="85000"/>
                            </a:schemeClr>
                          </a:solidFill>
                          <a:effectLst/>
                        </a:rPr>
                        <a:t>とは無関係のため継続</a:t>
                      </a:r>
                      <a:endParaRPr lang="en-US" altLang="zh-TW"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83250209"/>
                  </a:ext>
                </a:extLst>
              </a:tr>
              <a:tr h="98441">
                <a:tc>
                  <a:txBody>
                    <a:bodyPr/>
                    <a:lstStyle/>
                    <a:p>
                      <a:pPr algn="l" fontAlgn="ctr"/>
                      <a:r>
                        <a:rPr lang="en-US" sz="800" b="1" u="none" strike="noStrike" dirty="0">
                          <a:solidFill>
                            <a:schemeClr val="tx2"/>
                          </a:solidFill>
                          <a:effectLst/>
                        </a:rPr>
                        <a:t>B10-</a:t>
                      </a:r>
                      <a:r>
                        <a:rPr lang="ja-JP" altLang="en-US" sz="800" b="1" u="none" strike="noStrike" dirty="0">
                          <a:solidFill>
                            <a:schemeClr val="tx2"/>
                          </a:solidFill>
                          <a:effectLst/>
                        </a:rPr>
                        <a:t>⑦</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T_ETL_0807</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1" u="none" strike="noStrike" dirty="0">
                          <a:solidFill>
                            <a:schemeClr val="tx2"/>
                          </a:solidFill>
                          <a:effectLst/>
                        </a:rPr>
                        <a:t>CCD</a:t>
                      </a:r>
                      <a:r>
                        <a:rPr lang="ja-JP" altLang="en-US" sz="800" b="1" u="none" strike="noStrike" dirty="0">
                          <a:solidFill>
                            <a:schemeClr val="tx2"/>
                          </a:solidFill>
                          <a:effectLst/>
                        </a:rPr>
                        <a:t>クレカ請求データ連携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2"/>
                          </a:solidFill>
                          <a:effectLst/>
                          <a:latin typeface="+mn-ea"/>
                          <a:ea typeface="+mn-ea"/>
                          <a:cs typeface="Arial" panose="020B0604020202020204" pitchFamily="34" charset="0"/>
                        </a:rPr>
                        <a:t>継続</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1" i="0" u="none" strike="noStrike" dirty="0">
                        <a:solidFill>
                          <a:schemeClr val="tx2"/>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3538753964"/>
                  </a:ext>
                </a:extLst>
              </a:tr>
              <a:tr h="98441">
                <a:tc>
                  <a:txBody>
                    <a:bodyPr/>
                    <a:lstStyle/>
                    <a:p>
                      <a:pPr algn="l" fontAlgn="ctr"/>
                      <a:r>
                        <a:rPr lang="en-US" sz="800" b="0" u="none" strike="noStrike" dirty="0">
                          <a:solidFill>
                            <a:schemeClr val="bg1">
                              <a:lumMod val="85000"/>
                            </a:schemeClr>
                          </a:solidFill>
                          <a:effectLst/>
                        </a:rPr>
                        <a:t>B12</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u="none" strike="noStrike" dirty="0">
                          <a:solidFill>
                            <a:schemeClr val="bg1">
                              <a:lumMod val="85000"/>
                            </a:schemeClr>
                          </a:solidFill>
                          <a:effectLst/>
                        </a:rPr>
                        <a:t>M</a:t>
                      </a:r>
                      <a:r>
                        <a:rPr lang="en-US" sz="800" b="0" u="none" strike="noStrike" dirty="0">
                          <a:solidFill>
                            <a:schemeClr val="bg1">
                              <a:lumMod val="85000"/>
                            </a:schemeClr>
                          </a:solidFill>
                          <a:effectLst/>
                        </a:rPr>
                        <a:t>_ETL_1201</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rPr>
                        <a:t>EV5</a:t>
                      </a:r>
                      <a:r>
                        <a:rPr lang="ja-JP" altLang="en-US" sz="800" b="0" u="none" strike="noStrike" dirty="0">
                          <a:solidFill>
                            <a:schemeClr val="bg1">
                              <a:lumMod val="85000"/>
                            </a:schemeClr>
                          </a:solidFill>
                          <a:effectLst/>
                        </a:rPr>
                        <a:t>電子帳票管理システムデータ連携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継続</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u="none" strike="noStrike" dirty="0">
                          <a:solidFill>
                            <a:schemeClr val="bg1">
                              <a:lumMod val="85000"/>
                            </a:schemeClr>
                          </a:solidFill>
                          <a:effectLst/>
                        </a:rPr>
                        <a:t>・</a:t>
                      </a:r>
                      <a:r>
                        <a:rPr lang="en-US" altLang="ja-JP" sz="800" b="0" u="none" strike="noStrike" dirty="0">
                          <a:solidFill>
                            <a:schemeClr val="bg1">
                              <a:lumMod val="85000"/>
                            </a:schemeClr>
                          </a:solidFill>
                          <a:effectLst/>
                        </a:rPr>
                        <a:t>RE</a:t>
                      </a:r>
                      <a:r>
                        <a:rPr lang="ja-JP" altLang="en-US" sz="800" b="0" u="none" strike="noStrike" dirty="0">
                          <a:solidFill>
                            <a:schemeClr val="bg1">
                              <a:lumMod val="85000"/>
                            </a:schemeClr>
                          </a:solidFill>
                          <a:effectLst/>
                        </a:rPr>
                        <a:t>とは無関係のため継続</a:t>
                      </a:r>
                      <a:endParaRPr lang="en-US" altLang="zh-TW"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3820554289"/>
                  </a:ext>
                </a:extLst>
              </a:tr>
              <a:tr h="98441">
                <a:tc>
                  <a:txBody>
                    <a:bodyPr/>
                    <a:lstStyle/>
                    <a:p>
                      <a:pPr algn="l" fontAlgn="ctr"/>
                      <a:r>
                        <a:rPr lang="en-US" sz="800" b="0" u="none" strike="noStrike" dirty="0">
                          <a:solidFill>
                            <a:schemeClr val="bg1">
                              <a:lumMod val="85000"/>
                            </a:schemeClr>
                          </a:solidFill>
                          <a:effectLst/>
                        </a:rPr>
                        <a:t>B13</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kumimoji="1" lang="en-US" altLang="ja-JP" sz="800" b="0" kern="1200" dirty="0">
                          <a:solidFill>
                            <a:schemeClr val="bg1">
                              <a:lumMod val="85000"/>
                            </a:schemeClr>
                          </a:solidFill>
                          <a:effectLst/>
                        </a:rPr>
                        <a:t>T_ETL_1301</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rPr>
                        <a:t>生徒締め</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rPr>
                        <a:t>継続</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u="none" strike="noStrike" dirty="0">
                          <a:solidFill>
                            <a:schemeClr val="bg1">
                              <a:lumMod val="85000"/>
                            </a:schemeClr>
                          </a:solidFill>
                          <a:effectLst/>
                        </a:rPr>
                        <a:t>・</a:t>
                      </a:r>
                      <a:r>
                        <a:rPr lang="en-US" altLang="ja-JP" sz="800" b="0" u="none" strike="noStrike" dirty="0">
                          <a:solidFill>
                            <a:schemeClr val="bg1">
                              <a:lumMod val="85000"/>
                            </a:schemeClr>
                          </a:solidFill>
                          <a:effectLst/>
                        </a:rPr>
                        <a:t>RE</a:t>
                      </a:r>
                      <a:r>
                        <a:rPr lang="ja-JP" altLang="en-US" sz="800" b="0" u="none" strike="noStrike" dirty="0">
                          <a:solidFill>
                            <a:schemeClr val="bg1">
                              <a:lumMod val="85000"/>
                            </a:schemeClr>
                          </a:solidFill>
                          <a:effectLst/>
                        </a:rPr>
                        <a:t>とは無関係のため継続</a:t>
                      </a:r>
                      <a:endParaRPr lang="en-US" altLang="zh-TW" sz="800" b="0" i="0" u="none" strike="noStrike" dirty="0">
                        <a:solidFill>
                          <a:schemeClr val="bg1">
                            <a:lumMod val="85000"/>
                          </a:schemeClr>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4168971925"/>
                  </a:ext>
                </a:extLst>
              </a:tr>
              <a:tr h="98441">
                <a:tc>
                  <a:txBody>
                    <a:bodyPr/>
                    <a:lstStyle/>
                    <a:p>
                      <a:pPr algn="l" fontAlgn="ctr"/>
                      <a:r>
                        <a:rPr lang="ja-JP" altLang="en-US" sz="800" b="0" i="0" u="none" strike="noStrike" dirty="0" err="1">
                          <a:solidFill>
                            <a:srgbClr val="FF0000"/>
                          </a:solidFill>
                          <a:effectLst/>
                          <a:latin typeface="+mn-ea"/>
                          <a:ea typeface="+mn-ea"/>
                          <a:cs typeface="Arial" panose="020B0604020202020204" pitchFamily="34" charset="0"/>
                        </a:rPr>
                        <a:t>ー</a:t>
                      </a:r>
                      <a:endParaRPr lang="en-US" sz="800" b="0" i="0" u="none" strike="noStrike" dirty="0">
                        <a:solidFill>
                          <a:srgbClr val="FF0000"/>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err="1">
                          <a:solidFill>
                            <a:srgbClr val="FF0000"/>
                          </a:solidFill>
                          <a:effectLst/>
                          <a:latin typeface="+mn-ea"/>
                          <a:ea typeface="+mn-ea"/>
                          <a:cs typeface="Arial" panose="020B0604020202020204" pitchFamily="34" charset="0"/>
                        </a:rPr>
                        <a:t>ー</a:t>
                      </a:r>
                      <a:endParaRPr lang="en-US" sz="800" b="0" i="0" u="none" strike="noStrike" dirty="0">
                        <a:solidFill>
                          <a:srgbClr val="FF0000"/>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rgbClr val="FF0000"/>
                          </a:solidFill>
                          <a:effectLst/>
                          <a:latin typeface="+mn-ea"/>
                          <a:ea typeface="+mn-ea"/>
                          <a:cs typeface="Arial" panose="020B0604020202020204" pitchFamily="34" charset="0"/>
                        </a:rPr>
                        <a:t>RE</a:t>
                      </a:r>
                      <a:r>
                        <a:rPr lang="ja-JP" altLang="en-US" sz="800" b="0" i="0" u="none" strike="noStrike" dirty="0">
                          <a:solidFill>
                            <a:srgbClr val="FF0000"/>
                          </a:solidFill>
                          <a:effectLst/>
                          <a:latin typeface="+mn-ea"/>
                          <a:ea typeface="+mn-ea"/>
                          <a:cs typeface="Arial" panose="020B0604020202020204" pitchFamily="34" charset="0"/>
                        </a:rPr>
                        <a:t>クレカ</a:t>
                      </a:r>
                      <a:r>
                        <a:rPr lang="en-US" altLang="ja-JP" sz="800" b="0" i="0" u="none" strike="noStrike" dirty="0">
                          <a:solidFill>
                            <a:srgbClr val="FF0000"/>
                          </a:solidFill>
                          <a:effectLst/>
                          <a:latin typeface="+mn-ea"/>
                          <a:ea typeface="+mn-ea"/>
                          <a:cs typeface="Arial" panose="020B0604020202020204" pitchFamily="34" charset="0"/>
                        </a:rPr>
                        <a:t>OK</a:t>
                      </a:r>
                      <a:r>
                        <a:rPr lang="ja-JP" altLang="en-US" sz="800" b="0" i="0" u="none" strike="noStrike" dirty="0">
                          <a:solidFill>
                            <a:srgbClr val="FF0000"/>
                          </a:solidFill>
                          <a:effectLst/>
                          <a:latin typeface="+mn-ea"/>
                          <a:ea typeface="+mn-ea"/>
                          <a:cs typeface="Arial" panose="020B0604020202020204" pitchFamily="34" charset="0"/>
                        </a:rPr>
                        <a:t>請求データ連携</a:t>
                      </a:r>
                      <a:endParaRPr lang="en-US" sz="800" b="0" i="0" u="none" strike="noStrike" dirty="0">
                        <a:solidFill>
                          <a:srgbClr val="FF0000"/>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FF0000"/>
                          </a:solidFill>
                          <a:effectLst/>
                          <a:latin typeface="+mn-ea"/>
                          <a:ea typeface="+mn-ea"/>
                          <a:cs typeface="Arial" panose="020B0604020202020204" pitchFamily="34" charset="0"/>
                        </a:rPr>
                        <a:t>新規</a:t>
                      </a:r>
                      <a:endParaRPr lang="en-US" altLang="ja-JP" sz="800" b="0" i="0" u="none" strike="noStrike" dirty="0">
                        <a:solidFill>
                          <a:srgbClr val="FF0000"/>
                        </a:solidFill>
                        <a:effectLst/>
                        <a:latin typeface="+mn-ea"/>
                        <a:ea typeface="+mn-ea"/>
                        <a:cs typeface="Arial" panose="020B0604020202020204" pitchFamily="34" charset="0"/>
                      </a:endParaRPr>
                    </a:p>
                  </a:txBody>
                  <a:tcPr marL="72000" marR="72000" marT="9525" marB="0" anchor="ctr"/>
                </a:tc>
                <a:tc>
                  <a:txBody>
                    <a:bodyPr/>
                    <a:lstStyle/>
                    <a:p>
                      <a:pPr algn="l" rtl="0" fontAlgn="ctr"/>
                      <a:r>
                        <a:rPr lang="en-US" altLang="ja-JP" sz="800" b="0" i="0" u="none" strike="noStrike" dirty="0" smtClean="0">
                          <a:solidFill>
                            <a:srgbClr val="FF0000"/>
                          </a:solidFill>
                          <a:effectLst/>
                          <a:latin typeface="メイリオ" panose="020B0604030504040204" pitchFamily="50" charset="-128"/>
                          <a:ea typeface="メイリオ" panose="020B0604030504040204" pitchFamily="50" charset="-128"/>
                        </a:rPr>
                        <a:t>EVW(MP)</a:t>
                      </a:r>
                      <a:r>
                        <a:rPr lang="ja-JP" altLang="en-US" sz="800" b="0" i="0" u="none" strike="noStrike" dirty="0" smtClean="0">
                          <a:solidFill>
                            <a:srgbClr val="FF0000"/>
                          </a:solidFill>
                          <a:effectLst/>
                          <a:latin typeface="メイリオ" panose="020B0604030504040204" pitchFamily="50" charset="-128"/>
                          <a:ea typeface="メイリオ" panose="020B0604030504040204" pitchFamily="50" charset="-128"/>
                        </a:rPr>
                        <a:t>から出力されたクレカ</a:t>
                      </a:r>
                      <a:r>
                        <a:rPr lang="en-US" altLang="ja-JP" sz="800" b="0" i="0" u="none" strike="noStrike" dirty="0" smtClean="0">
                          <a:solidFill>
                            <a:srgbClr val="FF0000"/>
                          </a:solidFill>
                          <a:effectLst/>
                          <a:latin typeface="メイリオ" panose="020B0604030504040204" pitchFamily="50" charset="-128"/>
                          <a:ea typeface="メイリオ" panose="020B0604030504040204" pitchFamily="50" charset="-128"/>
                        </a:rPr>
                        <a:t>OK</a:t>
                      </a:r>
                      <a:r>
                        <a:rPr lang="ja-JP" altLang="en-US" sz="800" b="0" i="0" u="none" strike="noStrike" dirty="0" smtClean="0">
                          <a:solidFill>
                            <a:srgbClr val="FF0000"/>
                          </a:solidFill>
                          <a:effectLst/>
                          <a:latin typeface="メイリオ" panose="020B0604030504040204" pitchFamily="50" charset="-128"/>
                          <a:ea typeface="メイリオ" panose="020B0604030504040204" pitchFamily="50" charset="-128"/>
                        </a:rPr>
                        <a:t>データの</a:t>
                      </a:r>
                      <a:r>
                        <a:rPr lang="en-US" altLang="ja-JP" sz="800" b="0" i="0" u="none" strike="noStrike" dirty="0" smtClean="0">
                          <a:solidFill>
                            <a:srgbClr val="FF0000"/>
                          </a:solidFill>
                          <a:effectLst/>
                          <a:latin typeface="メイリオ" panose="020B0604030504040204" pitchFamily="50" charset="-128"/>
                          <a:ea typeface="メイリオ" panose="020B0604030504040204" pitchFamily="50" charset="-128"/>
                        </a:rPr>
                        <a:t>CSV</a:t>
                      </a:r>
                      <a:r>
                        <a:rPr lang="ja-JP" altLang="en-US" sz="800" b="0" i="0" u="none" strike="noStrike" dirty="0" smtClean="0">
                          <a:solidFill>
                            <a:srgbClr val="FF0000"/>
                          </a:solidFill>
                          <a:effectLst/>
                          <a:latin typeface="メイリオ" panose="020B0604030504040204" pitchFamily="50" charset="-128"/>
                          <a:ea typeface="メイリオ" panose="020B0604030504040204" pitchFamily="50" charset="-128"/>
                        </a:rPr>
                        <a:t>を、</a:t>
                      </a:r>
                      <a:r>
                        <a:rPr lang="en-US" altLang="ja-JP" sz="800" b="0" i="0" u="none" strike="noStrike" dirty="0" smtClean="0">
                          <a:solidFill>
                            <a:srgbClr val="FF0000"/>
                          </a:solidFill>
                          <a:effectLst/>
                          <a:latin typeface="メイリオ" panose="020B0604030504040204" pitchFamily="50" charset="-128"/>
                          <a:ea typeface="メイリオ" panose="020B0604030504040204" pitchFamily="50" charset="-128"/>
                        </a:rPr>
                        <a:t>RE</a:t>
                      </a:r>
                      <a:r>
                        <a:rPr lang="ja-JP" altLang="en-US" sz="800" b="0" i="0" u="none" strike="noStrike" dirty="0" smtClean="0">
                          <a:solidFill>
                            <a:srgbClr val="FF0000"/>
                          </a:solidFill>
                          <a:effectLst/>
                          <a:latin typeface="メイリオ" panose="020B0604030504040204" pitchFamily="50" charset="-128"/>
                          <a:ea typeface="メイリオ" panose="020B0604030504040204" pitchFamily="50" charset="-128"/>
                        </a:rPr>
                        <a:t>が取得し消し込む。</a:t>
                      </a:r>
                    </a:p>
                    <a:p>
                      <a:pPr algn="l" rtl="0" fontAlgn="ctr"/>
                      <a:r>
                        <a:rPr lang="ja-JP" altLang="en-US" sz="800" b="0" i="0" u="none" strike="noStrike" dirty="0" smtClean="0">
                          <a:solidFill>
                            <a:srgbClr val="FF0000"/>
                          </a:solidFill>
                          <a:effectLst/>
                          <a:latin typeface="メイリオ" panose="020B0604030504040204" pitchFamily="50" charset="-128"/>
                          <a:ea typeface="メイリオ" panose="020B0604030504040204" pitchFamily="50" charset="-128"/>
                        </a:rPr>
                        <a:t>項目：「ブランド」「請求番号」「会員番号」「金額」「入金日」</a:t>
                      </a:r>
                      <a:endParaRPr lang="en-US" altLang="zh-TW" sz="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0" marR="0" marT="0" marB="0" anchor="ctr"/>
                </a:tc>
                <a:extLst>
                  <a:ext uri="{0D108BD9-81ED-4DB2-BD59-A6C34878D82A}">
                    <a16:rowId xmlns="" xmlns:a16="http://schemas.microsoft.com/office/drawing/2014/main" val="1885380902"/>
                  </a:ext>
                </a:extLst>
              </a:tr>
            </a:tbl>
          </a:graphicData>
        </a:graphic>
      </p:graphicFrame>
    </p:spTree>
    <p:extLst>
      <p:ext uri="{BB962C8B-B14F-4D97-AF65-F5344CB8AC3E}">
        <p14:creationId xmlns:p14="http://schemas.microsoft.com/office/powerpoint/2010/main" val="391972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15</a:t>
            </a:fld>
            <a:endParaRPr lang="ja-JP" altLang="en-US" dirty="0"/>
          </a:p>
        </p:txBody>
      </p:sp>
      <p:sp>
        <p:nvSpPr>
          <p:cNvPr id="4" name="テキスト プレースホルダー 2">
            <a:extLst>
              <a:ext uri="{FF2B5EF4-FFF2-40B4-BE49-F238E27FC236}">
                <a16:creationId xmlns="" xmlns:a16="http://schemas.microsoft.com/office/drawing/2014/main" id="{EF7CB339-050E-4227-9BC8-24C757FB280D}"/>
              </a:ext>
            </a:extLst>
          </p:cNvPr>
          <p:cNvSpPr txBox="1">
            <a:spLocks/>
          </p:cNvSpPr>
          <p:nvPr/>
        </p:nvSpPr>
        <p:spPr>
          <a:xfrm>
            <a:off x="467544" y="700088"/>
            <a:ext cx="8568952" cy="4103910"/>
          </a:xfrm>
          <a:prstGeom prst="rect">
            <a:avLst/>
          </a:prstGeom>
        </p:spPr>
        <p:txBody>
          <a:bodyPr anchor="ctr" anchorCtr="0">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Wingdings" pitchFamily="2" charset="2"/>
              <a:buNone/>
            </a:pPr>
            <a:r>
              <a:rPr lang="ja-JP" altLang="en-US" sz="4400" b="1" dirty="0"/>
              <a:t>連携対象</a:t>
            </a:r>
            <a:r>
              <a:rPr lang="ja-JP" altLang="en-US" sz="4400" b="1" dirty="0" smtClean="0"/>
              <a:t>②</a:t>
            </a:r>
            <a:endParaRPr lang="en-US" altLang="ja-JP" sz="4400" b="1" dirty="0" smtClean="0"/>
          </a:p>
          <a:p>
            <a:pPr marL="0" indent="0" algn="ctr">
              <a:buFont typeface="Wingdings" pitchFamily="2" charset="2"/>
              <a:buNone/>
            </a:pPr>
            <a:r>
              <a:rPr lang="en-US" altLang="ja-JP" sz="4400" b="1" dirty="0" smtClean="0"/>
              <a:t>EV4</a:t>
            </a:r>
            <a:endParaRPr lang="en-US" altLang="ja-JP" sz="4400" b="1" dirty="0"/>
          </a:p>
        </p:txBody>
      </p:sp>
    </p:spTree>
    <p:extLst>
      <p:ext uri="{BB962C8B-B14F-4D97-AF65-F5344CB8AC3E}">
        <p14:creationId xmlns:p14="http://schemas.microsoft.com/office/powerpoint/2010/main" val="2837882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cs typeface="Meiryo UI" panose="020B0604030504040204" pitchFamily="50" charset="-128"/>
              </a:rPr>
              <a:pPr>
                <a:defRPr/>
              </a:pPr>
              <a:t>16</a:t>
            </a:fld>
            <a:endParaRPr lang="ja-JP" altLang="en-US" dirty="0">
              <a:cs typeface="Meiryo UI" panose="020B0604030504040204" pitchFamily="50" charset="-128"/>
            </a:endParaRPr>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tx2"/>
                </a:solidFill>
                <a:cs typeface="Meiryo UI" panose="020B0604030504040204" pitchFamily="50" charset="-128"/>
              </a:rPr>
              <a:t>1.EV4</a:t>
            </a:r>
            <a:r>
              <a:rPr lang="ja-JP" altLang="en-US" dirty="0" smtClean="0">
                <a:solidFill>
                  <a:schemeClr val="tx2"/>
                </a:solidFill>
                <a:cs typeface="Meiryo UI" panose="020B0604030504040204" pitchFamily="50" charset="-128"/>
              </a:rPr>
              <a:t>→</a:t>
            </a:r>
            <a:r>
              <a:rPr lang="en-US" altLang="ja-JP" dirty="0">
                <a:solidFill>
                  <a:schemeClr val="tx2"/>
                </a:solidFill>
                <a:cs typeface="Meiryo UI" panose="020B0604030504040204" pitchFamily="50" charset="-128"/>
              </a:rPr>
              <a:t>RE</a:t>
            </a:r>
            <a:r>
              <a:rPr lang="ja-JP" altLang="en-US" dirty="0" smtClean="0">
                <a:solidFill>
                  <a:schemeClr val="tx2"/>
                </a:solidFill>
                <a:cs typeface="Meiryo UI" panose="020B0604030504040204" pitchFamily="50" charset="-128"/>
              </a:rPr>
              <a:t>と</a:t>
            </a:r>
            <a:r>
              <a:rPr lang="ja-JP" altLang="en-US" dirty="0">
                <a:solidFill>
                  <a:schemeClr val="tx2"/>
                </a:solidFill>
                <a:cs typeface="Meiryo UI" panose="020B0604030504040204" pitchFamily="50" charset="-128"/>
              </a:rPr>
              <a:t>の認証について</a:t>
            </a:r>
            <a:endParaRPr kumimoji="1" lang="ja-JP" altLang="en-US" dirty="0">
              <a:solidFill>
                <a:schemeClr val="tx2"/>
              </a:solidFill>
              <a:cs typeface="Meiryo UI" panose="020B0604030504040204" pitchFamily="50" charset="-128"/>
            </a:endParaRPr>
          </a:p>
        </p:txBody>
      </p:sp>
      <p:sp>
        <p:nvSpPr>
          <p:cNvPr id="5" name="タイトル 5"/>
          <p:cNvSpPr txBox="1">
            <a:spLocks/>
          </p:cNvSpPr>
          <p:nvPr/>
        </p:nvSpPr>
        <p:spPr>
          <a:xfrm>
            <a:off x="461040" y="1055090"/>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EV4</a:t>
            </a:r>
            <a:r>
              <a:rPr lang="ja-JP" altLang="en-US"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RE</a:t>
            </a:r>
            <a:r>
              <a:rPr lang="ja-JP" altLang="en-US"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の認証概要</a:t>
            </a:r>
          </a:p>
        </p:txBody>
      </p:sp>
      <p:sp>
        <p:nvSpPr>
          <p:cNvPr id="6" name="Rectangle 11" descr="50%"/>
          <p:cNvSpPr>
            <a:spLocks noChangeArrowheads="1"/>
          </p:cNvSpPr>
          <p:nvPr/>
        </p:nvSpPr>
        <p:spPr bwMode="auto">
          <a:xfrm rot="16200000">
            <a:off x="203230" y="1316923"/>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7" name="タイトル 5"/>
          <p:cNvSpPr txBox="1">
            <a:spLocks/>
          </p:cNvSpPr>
          <p:nvPr/>
        </p:nvSpPr>
        <p:spPr>
          <a:xfrm>
            <a:off x="380395" y="1539807"/>
            <a:ext cx="8262470" cy="954615"/>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Arial" charset="0"/>
              <a:buChar char="•"/>
            </a:pP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EV4</a:t>
            </a:r>
            <a:r>
              <a:rPr lang="ja-JP" altLang="en-US"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RE</a:t>
            </a:r>
            <a:r>
              <a:rPr lang="ja-JP" altLang="en-US"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の認証は、</a:t>
            </a: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OAuth</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プロトコルとアクセストークンを使用して</a:t>
            </a:r>
            <a:r>
              <a:rPr lang="ja-JP" altLang="en-US"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実現する。</a:t>
            </a:r>
            <a:endPar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charset="0"/>
              <a:buChar char="•"/>
            </a:pP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OAuth</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エンドポイントについては、下記の通りである</a:t>
            </a:r>
            <a:r>
              <a:rPr lang="ja-JP" altLang="en-US"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charset="0"/>
              <a:buChar char="•"/>
            </a:pPr>
            <a:r>
              <a:rPr lang="en-US" altLang="ja-JP"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EV4</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RE</a:t>
            </a:r>
            <a:r>
              <a:rPr lang="ja-JP" altLang="en-US"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認証</a:t>
            </a:r>
            <a:r>
              <a:rPr lang="ja-JP" altLang="en-US"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→応答トークンを要求する。</a:t>
            </a:r>
            <a:endPar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charset="0"/>
              <a:buChar char="•"/>
            </a:pP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IF</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REST(JSON)</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を使用して</a:t>
            </a:r>
            <a:r>
              <a:rPr lang="ja-JP" altLang="en-US"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RE</a:t>
            </a:r>
            <a:r>
              <a:rPr lang="ja-JP" altLang="en-US"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は以下のようなエンドポイントを設け、上記認証動作が実施できること。</a:t>
            </a:r>
          </a:p>
        </p:txBody>
      </p:sp>
      <p:sp>
        <p:nvSpPr>
          <p:cNvPr id="8" name="タイトル 5"/>
          <p:cNvSpPr txBox="1">
            <a:spLocks/>
          </p:cNvSpPr>
          <p:nvPr/>
        </p:nvSpPr>
        <p:spPr>
          <a:xfrm>
            <a:off x="380395" y="2553688"/>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OAuth</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エンドポイント一覧</a:t>
            </a:r>
            <a:endPar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89189693"/>
              </p:ext>
            </p:extLst>
          </p:nvPr>
        </p:nvGraphicFramePr>
        <p:xfrm>
          <a:off x="380394" y="2881770"/>
          <a:ext cx="8343116" cy="1483360"/>
        </p:xfrm>
        <a:graphic>
          <a:graphicData uri="http://schemas.openxmlformats.org/drawingml/2006/table">
            <a:tbl>
              <a:tblPr firstRow="1" bandRow="1">
                <a:tableStyleId>{5C22544A-7EE6-4342-B048-85BDC9FD1C3A}</a:tableStyleId>
              </a:tblPr>
              <a:tblGrid>
                <a:gridCol w="3023207">
                  <a:extLst>
                    <a:ext uri="{9D8B030D-6E8A-4147-A177-3AD203B41FA5}">
                      <a16:colId xmlns="" xmlns:a16="http://schemas.microsoft.com/office/drawing/2014/main" val="20000"/>
                    </a:ext>
                  </a:extLst>
                </a:gridCol>
                <a:gridCol w="5319909">
                  <a:extLst>
                    <a:ext uri="{9D8B030D-6E8A-4147-A177-3AD203B41FA5}">
                      <a16:colId xmlns="" xmlns:a16="http://schemas.microsoft.com/office/drawing/2014/main" val="20001"/>
                    </a:ext>
                  </a:extLst>
                </a:gridCol>
              </a:tblGrid>
              <a:tr h="370840">
                <a:tc>
                  <a:txBody>
                    <a:bodyPr/>
                    <a:lstStyle/>
                    <a:p>
                      <a:pPr algn="ctr"/>
                      <a:r>
                        <a:rPr kumimoji="1" lang="ja-JP" altLang="en-US" dirty="0"/>
                        <a:t>機能</a:t>
                      </a:r>
                    </a:p>
                  </a:txBody>
                  <a:tcPr/>
                </a:tc>
                <a:tc>
                  <a:txBody>
                    <a:bodyPr/>
                    <a:lstStyle/>
                    <a:p>
                      <a:pPr algn="ctr"/>
                      <a:r>
                        <a:rPr kumimoji="1" lang="ja-JP" altLang="en-US" dirty="0"/>
                        <a:t>エンドポイント</a:t>
                      </a:r>
                    </a:p>
                  </a:txBody>
                  <a:tcPr/>
                </a:tc>
                <a:extLst>
                  <a:ext uri="{0D108BD9-81ED-4DB2-BD59-A6C34878D82A}">
                    <a16:rowId xmlns="" xmlns:a16="http://schemas.microsoft.com/office/drawing/2014/main" val="10000"/>
                  </a:ext>
                </a:extLst>
              </a:tr>
              <a:tr h="370840">
                <a:tc>
                  <a:txBody>
                    <a:bodyPr/>
                    <a:lstStyle/>
                    <a:p>
                      <a:r>
                        <a:rPr kumimoji="1" lang="ja-JP" altLang="en-US" sz="1400" dirty="0"/>
                        <a:t>認証</a:t>
                      </a:r>
                    </a:p>
                  </a:txBody>
                  <a:tcPr/>
                </a:tc>
                <a:tc>
                  <a:txBody>
                    <a:bodyPr/>
                    <a:lstStyle/>
                    <a:p>
                      <a:r>
                        <a:rPr kumimoji="1" lang="en-US" altLang="ja-JP" sz="1400" b="0" i="0" kern="1200" dirty="0">
                          <a:solidFill>
                            <a:schemeClr val="dk1"/>
                          </a:solidFill>
                          <a:effectLst/>
                          <a:latin typeface="+mn-lt"/>
                          <a:ea typeface="+mn-ea"/>
                          <a:cs typeface="+mn-cs"/>
                        </a:rPr>
                        <a:t>https://</a:t>
                      </a:r>
                      <a:r>
                        <a:rPr kumimoji="1" lang="en-US" altLang="ja-JP" sz="1400" b="0" i="0" kern="1200" dirty="0" err="1">
                          <a:solidFill>
                            <a:schemeClr val="dk1"/>
                          </a:solidFill>
                          <a:effectLst/>
                          <a:latin typeface="+mn-lt"/>
                          <a:ea typeface="+mn-ea"/>
                          <a:cs typeface="+mn-cs"/>
                        </a:rPr>
                        <a:t>login.salesforce.com</a:t>
                      </a:r>
                      <a:r>
                        <a:rPr kumimoji="1" lang="en-US" altLang="ja-JP" sz="1400" b="0" i="0" kern="1200" dirty="0">
                          <a:solidFill>
                            <a:schemeClr val="dk1"/>
                          </a:solidFill>
                          <a:effectLst/>
                          <a:latin typeface="+mn-lt"/>
                          <a:ea typeface="+mn-ea"/>
                          <a:cs typeface="+mn-cs"/>
                        </a:rPr>
                        <a:t>/services/oauth2/authorize</a:t>
                      </a:r>
                      <a:endParaRPr kumimoji="1" lang="ja-JP" altLang="en-US" sz="1400" dirty="0"/>
                    </a:p>
                  </a:txBody>
                  <a:tcPr/>
                </a:tc>
                <a:extLst>
                  <a:ext uri="{0D108BD9-81ED-4DB2-BD59-A6C34878D82A}">
                    <a16:rowId xmlns="" xmlns:a16="http://schemas.microsoft.com/office/drawing/2014/main" val="10001"/>
                  </a:ext>
                </a:extLst>
              </a:tr>
              <a:tr h="370840">
                <a:tc>
                  <a:txBody>
                    <a:bodyPr/>
                    <a:lstStyle/>
                    <a:p>
                      <a:r>
                        <a:rPr kumimoji="1" lang="ja-JP" altLang="en-US" sz="1400" dirty="0"/>
                        <a:t>トークン要求</a:t>
                      </a:r>
                    </a:p>
                  </a:txBody>
                  <a:tcPr/>
                </a:tc>
                <a:tc>
                  <a:txBody>
                    <a:bodyPr/>
                    <a:lstStyle/>
                    <a:p>
                      <a:r>
                        <a:rPr kumimoji="1" lang="en-US" altLang="ja-JP" sz="1400" b="0" i="0" kern="1200" dirty="0">
                          <a:solidFill>
                            <a:schemeClr val="dk1"/>
                          </a:solidFill>
                          <a:effectLst/>
                          <a:latin typeface="+mn-lt"/>
                          <a:ea typeface="+mn-ea"/>
                          <a:cs typeface="+mn-cs"/>
                        </a:rPr>
                        <a:t>https://</a:t>
                      </a:r>
                      <a:r>
                        <a:rPr kumimoji="1" lang="en-US" altLang="ja-JP" sz="1400" b="0" i="0" kern="1200" dirty="0" err="1">
                          <a:solidFill>
                            <a:schemeClr val="dk1"/>
                          </a:solidFill>
                          <a:effectLst/>
                          <a:latin typeface="+mn-lt"/>
                          <a:ea typeface="+mn-ea"/>
                          <a:cs typeface="+mn-cs"/>
                        </a:rPr>
                        <a:t>login.salesforce.com</a:t>
                      </a:r>
                      <a:r>
                        <a:rPr kumimoji="1" lang="en-US" altLang="ja-JP" sz="1400" b="0" i="0" kern="1200" dirty="0">
                          <a:solidFill>
                            <a:schemeClr val="dk1"/>
                          </a:solidFill>
                          <a:effectLst/>
                          <a:latin typeface="+mn-lt"/>
                          <a:ea typeface="+mn-ea"/>
                          <a:cs typeface="+mn-cs"/>
                        </a:rPr>
                        <a:t>/services/oauth2/token</a:t>
                      </a:r>
                      <a:endParaRPr kumimoji="1" lang="ja-JP" altLang="en-US" sz="1400" dirty="0"/>
                    </a:p>
                  </a:txBody>
                  <a:tcPr/>
                </a:tc>
                <a:extLst>
                  <a:ext uri="{0D108BD9-81ED-4DB2-BD59-A6C34878D82A}">
                    <a16:rowId xmlns="" xmlns:a16="http://schemas.microsoft.com/office/drawing/2014/main" val="10002"/>
                  </a:ext>
                </a:extLst>
              </a:tr>
              <a:tr h="370840">
                <a:tc>
                  <a:txBody>
                    <a:bodyPr/>
                    <a:lstStyle/>
                    <a:p>
                      <a:r>
                        <a:rPr kumimoji="1" lang="en-US" altLang="ja-JP" sz="1400" b="0" i="0" kern="1200" dirty="0">
                          <a:solidFill>
                            <a:schemeClr val="dk1"/>
                          </a:solidFill>
                          <a:effectLst/>
                          <a:latin typeface="+mn-lt"/>
                          <a:ea typeface="+mn-ea"/>
                          <a:cs typeface="+mn-cs"/>
                        </a:rPr>
                        <a:t>OAuth </a:t>
                      </a:r>
                      <a:r>
                        <a:rPr kumimoji="1" lang="ja-JP" altLang="en-US" sz="1400" b="0" i="0" kern="1200" dirty="0">
                          <a:solidFill>
                            <a:schemeClr val="dk1"/>
                          </a:solidFill>
                          <a:effectLst/>
                          <a:latin typeface="+mn-lt"/>
                          <a:ea typeface="+mn-ea"/>
                          <a:cs typeface="+mn-cs"/>
                        </a:rPr>
                        <a:t>トークンの取り消し</a:t>
                      </a:r>
                      <a:endParaRPr kumimoji="1" lang="ja-JP" altLang="en-US" sz="1400" dirty="0"/>
                    </a:p>
                  </a:txBody>
                  <a:tcPr/>
                </a:tc>
                <a:tc>
                  <a:txBody>
                    <a:bodyPr/>
                    <a:lstStyle/>
                    <a:p>
                      <a:r>
                        <a:rPr kumimoji="1" lang="en-US" altLang="ja-JP" sz="1400" b="0" i="0" kern="1200" dirty="0">
                          <a:solidFill>
                            <a:schemeClr val="dk1"/>
                          </a:solidFill>
                          <a:effectLst/>
                          <a:latin typeface="+mn-lt"/>
                          <a:ea typeface="+mn-ea"/>
                          <a:cs typeface="+mn-cs"/>
                        </a:rPr>
                        <a:t>https://</a:t>
                      </a:r>
                      <a:r>
                        <a:rPr kumimoji="1" lang="en-US" altLang="ja-JP" sz="1400" b="0" i="0" kern="1200" dirty="0" err="1">
                          <a:solidFill>
                            <a:schemeClr val="dk1"/>
                          </a:solidFill>
                          <a:effectLst/>
                          <a:latin typeface="+mn-lt"/>
                          <a:ea typeface="+mn-ea"/>
                          <a:cs typeface="+mn-cs"/>
                        </a:rPr>
                        <a:t>login.salesforce.com</a:t>
                      </a:r>
                      <a:r>
                        <a:rPr kumimoji="1" lang="en-US" altLang="ja-JP" sz="1400" b="0" i="0" kern="1200" dirty="0">
                          <a:solidFill>
                            <a:schemeClr val="dk1"/>
                          </a:solidFill>
                          <a:effectLst/>
                          <a:latin typeface="+mn-lt"/>
                          <a:ea typeface="+mn-ea"/>
                          <a:cs typeface="+mn-cs"/>
                        </a:rPr>
                        <a:t>/services/oauth2/revoke</a:t>
                      </a:r>
                      <a:endParaRPr kumimoji="1" lang="ja-JP" altLang="en-US" sz="1400" dirty="0"/>
                    </a:p>
                  </a:txBody>
                  <a:tcPr/>
                </a:tc>
                <a:extLst>
                  <a:ext uri="{0D108BD9-81ED-4DB2-BD59-A6C34878D82A}">
                    <a16:rowId xmlns="" xmlns:a16="http://schemas.microsoft.com/office/drawing/2014/main" val="10003"/>
                  </a:ext>
                </a:extLst>
              </a:tr>
            </a:tbl>
          </a:graphicData>
        </a:graphic>
      </p:graphicFrame>
      <p:sp>
        <p:nvSpPr>
          <p:cNvPr id="10" name="タイトル 5"/>
          <p:cNvSpPr txBox="1">
            <a:spLocks/>
          </p:cNvSpPr>
          <p:nvPr/>
        </p:nvSpPr>
        <p:spPr>
          <a:xfrm>
            <a:off x="5335691" y="2553688"/>
            <a:ext cx="3384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200" b="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】EV1</a:t>
            </a:r>
            <a:r>
              <a:rPr lang="ja-JP" altLang="en-US" sz="1200" b="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基盤である</a:t>
            </a: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Salesforce</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の標準機能</a:t>
            </a:r>
            <a:endPar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87503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17</a:t>
            </a:fld>
            <a:endParaRPr lang="ja-JP" altLang="en-US" dirty="0"/>
          </a:p>
        </p:txBody>
      </p:sp>
      <p:sp>
        <p:nvSpPr>
          <p:cNvPr id="4" name="タイトル 1">
            <a:extLst>
              <a:ext uri="{FF2B5EF4-FFF2-40B4-BE49-F238E27FC236}">
                <a16:creationId xmlns="" xmlns:a16="http://schemas.microsoft.com/office/drawing/2014/main" id="{BDD4D296-1D83-43A0-932E-0A340CAC8891}"/>
              </a:ext>
            </a:extLst>
          </p:cNvPr>
          <p:cNvSpPr>
            <a:spLocks noGrp="1"/>
          </p:cNvSpPr>
          <p:nvPr>
            <p:ph type="title"/>
          </p:nvPr>
        </p:nvSpPr>
        <p:spPr>
          <a:xfrm>
            <a:off x="270939" y="28863"/>
            <a:ext cx="5885281" cy="663030"/>
          </a:xfrm>
        </p:spPr>
        <p:txBody>
          <a:bodyPr>
            <a:normAutofit fontScale="90000"/>
          </a:bodyPr>
          <a:lstStyle/>
          <a:p>
            <a:r>
              <a:rPr lang="ja-JP" altLang="en-US" dirty="0">
                <a:solidFill>
                  <a:schemeClr val="accent1"/>
                </a:solidFill>
              </a:rPr>
              <a:t>参考</a:t>
            </a:r>
            <a:r>
              <a:rPr lang="ja-JP" altLang="en-US" dirty="0" smtClean="0">
                <a:solidFill>
                  <a:schemeClr val="accent1"/>
                </a:solidFill>
              </a:rPr>
              <a:t>：</a:t>
            </a:r>
            <a:r>
              <a:rPr lang="en-US" altLang="ja-JP" dirty="0" smtClean="0">
                <a:solidFill>
                  <a:schemeClr val="accent1"/>
                </a:solidFill>
              </a:rPr>
              <a:t>	EV4</a:t>
            </a:r>
            <a:r>
              <a:rPr lang="ja-JP" altLang="en-US" dirty="0" smtClean="0">
                <a:solidFill>
                  <a:schemeClr val="accent1"/>
                </a:solidFill>
              </a:rPr>
              <a:t>→</a:t>
            </a:r>
            <a:r>
              <a:rPr lang="en-US" altLang="ja-JP" dirty="0">
                <a:solidFill>
                  <a:schemeClr val="accent1"/>
                </a:solidFill>
              </a:rPr>
              <a:t>RE</a:t>
            </a:r>
            <a:r>
              <a:rPr lang="ja-JP" altLang="en-US" dirty="0" smtClean="0">
                <a:solidFill>
                  <a:schemeClr val="accent1"/>
                </a:solidFill>
              </a:rPr>
              <a:t>と</a:t>
            </a:r>
            <a:r>
              <a:rPr lang="ja-JP" altLang="en-US" dirty="0">
                <a:solidFill>
                  <a:schemeClr val="accent1"/>
                </a:solidFill>
              </a:rPr>
              <a:t>の認証に</a:t>
            </a:r>
            <a:r>
              <a:rPr lang="ja-JP" altLang="en-US" dirty="0" smtClean="0">
                <a:solidFill>
                  <a:schemeClr val="accent1"/>
                </a:solidFill>
              </a:rPr>
              <a:t>ついて</a:t>
            </a:r>
            <a:r>
              <a:rPr lang="en-US" altLang="ja-JP" dirty="0" smtClean="0">
                <a:solidFill>
                  <a:schemeClr val="accent1"/>
                </a:solidFill>
              </a:rPr>
              <a:t/>
            </a:r>
            <a:br>
              <a:rPr lang="en-US" altLang="ja-JP" dirty="0" smtClean="0">
                <a:solidFill>
                  <a:schemeClr val="accent1"/>
                </a:solidFill>
              </a:rPr>
            </a:br>
            <a:r>
              <a:rPr lang="en-US" altLang="ja-JP" dirty="0">
                <a:solidFill>
                  <a:schemeClr val="accent1"/>
                </a:solidFill>
              </a:rPr>
              <a:t>	</a:t>
            </a:r>
            <a:r>
              <a:rPr lang="en-US" altLang="ja-JP" dirty="0" smtClean="0">
                <a:solidFill>
                  <a:schemeClr val="accent1"/>
                </a:solidFill>
              </a:rPr>
              <a:t>(</a:t>
            </a:r>
            <a:r>
              <a:rPr lang="en-US" altLang="ja-JP" smtClean="0">
                <a:solidFill>
                  <a:schemeClr val="accent1"/>
                </a:solidFill>
              </a:rPr>
              <a:t>EV4</a:t>
            </a:r>
            <a:r>
              <a:rPr lang="ja-JP" altLang="en-US" smtClean="0">
                <a:solidFill>
                  <a:schemeClr val="accent1"/>
                </a:solidFill>
              </a:rPr>
              <a:t>→</a:t>
            </a:r>
            <a:r>
              <a:rPr lang="en-US" altLang="ja-JP" smtClean="0">
                <a:solidFill>
                  <a:schemeClr val="accent1"/>
                </a:solidFill>
              </a:rPr>
              <a:t>EV1</a:t>
            </a:r>
            <a:r>
              <a:rPr lang="ja-JP" altLang="en-US" smtClean="0">
                <a:solidFill>
                  <a:schemeClr val="accent1"/>
                </a:solidFill>
              </a:rPr>
              <a:t>リクエスト</a:t>
            </a:r>
            <a:r>
              <a:rPr lang="en-US" altLang="ja-JP" dirty="0">
                <a:solidFill>
                  <a:schemeClr val="accent1"/>
                </a:solidFill>
              </a:rPr>
              <a:t>/</a:t>
            </a:r>
            <a:r>
              <a:rPr lang="ja-JP" altLang="en-US" dirty="0">
                <a:solidFill>
                  <a:schemeClr val="accent1"/>
                </a:solidFill>
              </a:rPr>
              <a:t>レスポンス例</a:t>
            </a:r>
            <a:r>
              <a:rPr lang="en-US" altLang="ja-JP" dirty="0">
                <a:solidFill>
                  <a:schemeClr val="accent1"/>
                </a:solidFill>
              </a:rPr>
              <a:t>)</a:t>
            </a:r>
            <a:endParaRPr kumimoji="1" lang="ja-JP" altLang="en-US" dirty="0">
              <a:solidFill>
                <a:schemeClr val="accent1"/>
              </a:solidFill>
            </a:endParaRPr>
          </a:p>
        </p:txBody>
      </p:sp>
      <p:sp>
        <p:nvSpPr>
          <p:cNvPr id="5" name="コンテンツ プレースホルダー 2">
            <a:extLst>
              <a:ext uri="{FF2B5EF4-FFF2-40B4-BE49-F238E27FC236}">
                <a16:creationId xmlns="" xmlns:a16="http://schemas.microsoft.com/office/drawing/2014/main" id="{33093A5C-D314-443C-B4F6-83DEA6DCC51D}"/>
              </a:ext>
            </a:extLst>
          </p:cNvPr>
          <p:cNvSpPr txBox="1">
            <a:spLocks/>
          </p:cNvSpPr>
          <p:nvPr/>
        </p:nvSpPr>
        <p:spPr>
          <a:xfrm>
            <a:off x="457201" y="1018729"/>
            <a:ext cx="8327336" cy="4055532"/>
          </a:xfrm>
          <a:prstGeom prst="rect">
            <a:avLst/>
          </a:prstGeom>
        </p:spPr>
        <p:txBody>
          <a:bodyPr>
            <a:normAutofit fontScale="70000" lnSpcReduction="20000"/>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solidFill>
                  <a:schemeClr val="accent1"/>
                </a:solidFill>
              </a:rPr>
              <a:t>認証</a:t>
            </a:r>
            <a:endParaRPr lang="en-US" altLang="ja-JP" dirty="0" smtClean="0">
              <a:solidFill>
                <a:schemeClr val="accent1"/>
              </a:solidFill>
            </a:endParaRPr>
          </a:p>
          <a:p>
            <a:pPr lvl="2"/>
            <a:r>
              <a:rPr lang="ja-JP" altLang="en-US" dirty="0" smtClean="0">
                <a:solidFill>
                  <a:schemeClr val="accent1"/>
                </a:solidFill>
              </a:rPr>
              <a:t>リクエスト例</a:t>
            </a:r>
            <a:endParaRPr lang="en-US" altLang="ja-JP" dirty="0" smtClean="0">
              <a:solidFill>
                <a:schemeClr val="accent1"/>
              </a:solidFill>
            </a:endParaRPr>
          </a:p>
          <a:p>
            <a:pPr lvl="2">
              <a:buFont typeface="Lucida Sans Unicode" pitchFamily="34" charset="0"/>
              <a:buNone/>
            </a:pPr>
            <a:r>
              <a:rPr lang="en-US" altLang="ja-JP" sz="1100" dirty="0" smtClean="0">
                <a:solidFill>
                  <a:schemeClr val="accent1"/>
                </a:solidFill>
              </a:rPr>
              <a:t>https://login.salesforce.com/services/oauth2/authorize?response_type=code</a:t>
            </a:r>
          </a:p>
          <a:p>
            <a:pPr lvl="2">
              <a:buFont typeface="Lucida Sans Unicode" pitchFamily="34" charset="0"/>
              <a:buNone/>
            </a:pPr>
            <a:r>
              <a:rPr lang="en-US" altLang="ja-JP" sz="1100" dirty="0" smtClean="0">
                <a:solidFill>
                  <a:schemeClr val="accent1"/>
                </a:solidFill>
              </a:rPr>
              <a:t>&amp;</a:t>
            </a:r>
            <a:r>
              <a:rPr lang="en-US" altLang="ja-JP" sz="1100" dirty="0" err="1" smtClean="0">
                <a:solidFill>
                  <a:schemeClr val="accent1"/>
                </a:solidFill>
              </a:rPr>
              <a:t>client_id</a:t>
            </a:r>
            <a:r>
              <a:rPr lang="en-US" altLang="ja-JP" sz="1100" dirty="0" smtClean="0">
                <a:solidFill>
                  <a:schemeClr val="accent1"/>
                </a:solidFill>
              </a:rPr>
              <a:t>=3MVG9lKcPoNINVBIPJjdw1J9LLM82HnFVVX19KY1uA5mu0QqEWhqKpoW3svG3X</a:t>
            </a:r>
          </a:p>
          <a:p>
            <a:pPr lvl="2">
              <a:buFont typeface="Lucida Sans Unicode" pitchFamily="34" charset="0"/>
              <a:buNone/>
            </a:pPr>
            <a:r>
              <a:rPr lang="en-US" altLang="ja-JP" sz="1100" dirty="0" smtClean="0">
                <a:solidFill>
                  <a:schemeClr val="accent1"/>
                </a:solidFill>
              </a:rPr>
              <a:t>HrXDiCQjK1mdgAvhCscA9GE&amp;redirect_uri=https%3A%2F%2Fwww.mysite.com%2F</a:t>
            </a:r>
          </a:p>
          <a:p>
            <a:pPr lvl="2">
              <a:buFont typeface="Lucida Sans Unicode" pitchFamily="34" charset="0"/>
              <a:buNone/>
            </a:pPr>
            <a:r>
              <a:rPr lang="en-US" altLang="ja-JP" sz="1100" dirty="0" err="1" smtClean="0">
                <a:solidFill>
                  <a:schemeClr val="accent1"/>
                </a:solidFill>
              </a:rPr>
              <a:t>code_callback.jsp&amp;state</a:t>
            </a:r>
            <a:r>
              <a:rPr lang="en-US" altLang="ja-JP" sz="1100" dirty="0" smtClean="0">
                <a:solidFill>
                  <a:schemeClr val="accent1"/>
                </a:solidFill>
              </a:rPr>
              <a:t>=</a:t>
            </a:r>
            <a:r>
              <a:rPr lang="en-US" altLang="ja-JP" sz="1100" dirty="0" err="1" smtClean="0">
                <a:solidFill>
                  <a:schemeClr val="accent1"/>
                </a:solidFill>
              </a:rPr>
              <a:t>mystate</a:t>
            </a:r>
            <a:endParaRPr lang="en-US" altLang="ja-JP" sz="1100" dirty="0" smtClean="0">
              <a:solidFill>
                <a:schemeClr val="accent1"/>
              </a:solidFill>
            </a:endParaRPr>
          </a:p>
          <a:p>
            <a:pPr lvl="2">
              <a:buFont typeface="Lucida Sans Unicode" pitchFamily="34" charset="0"/>
              <a:buNone/>
            </a:pPr>
            <a:endParaRPr lang="en-US" altLang="ja-JP" sz="1000" dirty="0" smtClean="0">
              <a:solidFill>
                <a:schemeClr val="accent1"/>
              </a:solidFill>
            </a:endParaRPr>
          </a:p>
          <a:p>
            <a:pPr lvl="2"/>
            <a:r>
              <a:rPr lang="ja-JP" altLang="en-US" dirty="0" smtClean="0">
                <a:solidFill>
                  <a:schemeClr val="accent1"/>
                </a:solidFill>
              </a:rPr>
              <a:t>レスポンス例</a:t>
            </a:r>
            <a:endParaRPr lang="en-US" altLang="ja-JP" dirty="0" smtClean="0">
              <a:solidFill>
                <a:schemeClr val="accent1"/>
              </a:solidFill>
            </a:endParaRPr>
          </a:p>
          <a:p>
            <a:pPr lvl="2">
              <a:buFont typeface="Lucida Sans Unicode" pitchFamily="34" charset="0"/>
              <a:buNone/>
            </a:pPr>
            <a:r>
              <a:rPr lang="en-US" altLang="ja-JP" sz="1100" dirty="0" smtClean="0">
                <a:solidFill>
                  <a:schemeClr val="accent1"/>
                </a:solidFill>
              </a:rPr>
              <a:t>https://www.mysite.com/authcode_callback?code=aWekysIEeqM9PiT</a:t>
            </a:r>
          </a:p>
          <a:p>
            <a:pPr lvl="2">
              <a:buFont typeface="Lucida Sans Unicode" pitchFamily="34" charset="0"/>
              <a:buNone/>
            </a:pPr>
            <a:r>
              <a:rPr lang="en-US" altLang="ja-JP" sz="1100" dirty="0" smtClean="0">
                <a:solidFill>
                  <a:schemeClr val="accent1"/>
                </a:solidFill>
              </a:rPr>
              <a:t>hEfm0Cnr6MoLIfwWyRJcqOqHdF8f9INokharAS09ia7UNP6RiVScerfhc4w%3D%3D</a:t>
            </a:r>
          </a:p>
          <a:p>
            <a:pPr lvl="1">
              <a:buFont typeface="Wingdings" pitchFamily="2" charset="2"/>
              <a:buNone/>
            </a:pPr>
            <a:endParaRPr lang="en-US" altLang="ja-JP" sz="1000" dirty="0" smtClean="0">
              <a:solidFill>
                <a:schemeClr val="accent1"/>
              </a:solidFill>
            </a:endParaRPr>
          </a:p>
          <a:p>
            <a:r>
              <a:rPr lang="ja-JP" altLang="en-US" dirty="0" smtClean="0">
                <a:solidFill>
                  <a:schemeClr val="accent1"/>
                </a:solidFill>
              </a:rPr>
              <a:t>トークン要求</a:t>
            </a:r>
            <a:endParaRPr lang="en-US" altLang="ja-JP" dirty="0" smtClean="0">
              <a:solidFill>
                <a:schemeClr val="accent1"/>
              </a:solidFill>
            </a:endParaRPr>
          </a:p>
          <a:p>
            <a:pPr lvl="2"/>
            <a:r>
              <a:rPr lang="ja-JP" altLang="en-US" dirty="0" smtClean="0">
                <a:solidFill>
                  <a:schemeClr val="accent1"/>
                </a:solidFill>
              </a:rPr>
              <a:t>リクエスト例</a:t>
            </a:r>
            <a:endParaRPr lang="en-US" altLang="ja-JP" dirty="0" smtClean="0">
              <a:solidFill>
                <a:schemeClr val="accent1"/>
              </a:solidFill>
            </a:endParaRPr>
          </a:p>
          <a:p>
            <a:pPr lvl="2">
              <a:buFont typeface="Lucida Sans Unicode" pitchFamily="34" charset="0"/>
              <a:buNone/>
            </a:pPr>
            <a:r>
              <a:rPr lang="en-US" altLang="ja-JP" sz="1100" dirty="0" smtClean="0">
                <a:solidFill>
                  <a:schemeClr val="accent1"/>
                </a:solidFill>
              </a:rPr>
              <a:t>POST /services/oauth2/token HTTP/1.1</a:t>
            </a:r>
          </a:p>
          <a:p>
            <a:pPr lvl="2">
              <a:buFont typeface="Lucida Sans Unicode" pitchFamily="34" charset="0"/>
              <a:buNone/>
            </a:pPr>
            <a:r>
              <a:rPr lang="en-US" altLang="ja-JP" sz="1100" dirty="0" smtClean="0">
                <a:solidFill>
                  <a:schemeClr val="accent1"/>
                </a:solidFill>
              </a:rPr>
              <a:t>Host: login.salesforce.com </a:t>
            </a:r>
          </a:p>
          <a:p>
            <a:pPr lvl="2">
              <a:buFont typeface="Lucida Sans Unicode" pitchFamily="34" charset="0"/>
              <a:buNone/>
            </a:pPr>
            <a:r>
              <a:rPr lang="en-US" altLang="ja-JP" sz="1100" dirty="0" err="1" smtClean="0">
                <a:solidFill>
                  <a:schemeClr val="accent1"/>
                </a:solidFill>
              </a:rPr>
              <a:t>grant_type</a:t>
            </a:r>
            <a:r>
              <a:rPr lang="en-US" altLang="ja-JP" sz="1100" dirty="0" smtClean="0">
                <a:solidFill>
                  <a:schemeClr val="accent1"/>
                </a:solidFill>
              </a:rPr>
              <a:t>=</a:t>
            </a:r>
            <a:r>
              <a:rPr lang="en-US" altLang="ja-JP" sz="1100" dirty="0" err="1" smtClean="0">
                <a:solidFill>
                  <a:schemeClr val="accent1"/>
                </a:solidFill>
              </a:rPr>
              <a:t>authorization_code&amp;code</a:t>
            </a:r>
            <a:r>
              <a:rPr lang="en-US" altLang="ja-JP" sz="1100" dirty="0" smtClean="0">
                <a:solidFill>
                  <a:schemeClr val="accent1"/>
                </a:solidFill>
              </a:rPr>
              <a:t>=aPrxsmIEeqM9PiQroGEWx1UiMQd95_5JUZ</a:t>
            </a:r>
          </a:p>
          <a:p>
            <a:pPr lvl="2">
              <a:buFont typeface="Lucida Sans Unicode" pitchFamily="34" charset="0"/>
              <a:buNone/>
            </a:pPr>
            <a:r>
              <a:rPr lang="en-US" altLang="ja-JP" sz="1100" dirty="0" smtClean="0">
                <a:solidFill>
                  <a:schemeClr val="accent1"/>
                </a:solidFill>
              </a:rPr>
              <a:t>VEhsOFhS8EVvbfYBBJli2W5fn3zbo.8hojaNW_1g%3D%3D&amp;client_id=3MVG9lKcPoNI</a:t>
            </a:r>
          </a:p>
          <a:p>
            <a:pPr lvl="2">
              <a:buFont typeface="Lucida Sans Unicode" pitchFamily="34" charset="0"/>
              <a:buNone/>
            </a:pPr>
            <a:r>
              <a:rPr lang="en-US" altLang="ja-JP" sz="1100" dirty="0" smtClean="0">
                <a:solidFill>
                  <a:schemeClr val="accent1"/>
                </a:solidFill>
              </a:rPr>
              <a:t>NVBIPJjdw1J9LLM82HnFVVX19KY1uA5mu0QqEWhqKpoW3svG3XHrXDiCQjK1mdgAvhCs</a:t>
            </a:r>
          </a:p>
          <a:p>
            <a:pPr lvl="2">
              <a:buFont typeface="Lucida Sans Unicode" pitchFamily="34" charset="0"/>
              <a:buNone/>
            </a:pPr>
            <a:r>
              <a:rPr lang="en-US" altLang="ja-JP" sz="1100" dirty="0" smtClean="0">
                <a:solidFill>
                  <a:schemeClr val="accent1"/>
                </a:solidFill>
              </a:rPr>
              <a:t>cA9GE&amp;client_secret=1955279925675241571&amp;</a:t>
            </a:r>
          </a:p>
          <a:p>
            <a:pPr lvl="2">
              <a:buFont typeface="Lucida Sans Unicode" pitchFamily="34" charset="0"/>
              <a:buNone/>
            </a:pPr>
            <a:r>
              <a:rPr lang="en-US" altLang="ja-JP" sz="1100" dirty="0" err="1" smtClean="0">
                <a:solidFill>
                  <a:schemeClr val="accent1"/>
                </a:solidFill>
              </a:rPr>
              <a:t>redirect_uri</a:t>
            </a:r>
            <a:r>
              <a:rPr lang="en-US" altLang="ja-JP" sz="1100" dirty="0" smtClean="0">
                <a:solidFill>
                  <a:schemeClr val="accent1"/>
                </a:solidFill>
              </a:rPr>
              <a:t>=https%3A%2F%2Fwww.mysite.com%2Fcode_callback.jsp</a:t>
            </a:r>
          </a:p>
          <a:p>
            <a:pPr lvl="2">
              <a:buFont typeface="Lucida Sans Unicode" pitchFamily="34" charset="0"/>
              <a:buNone/>
            </a:pPr>
            <a:endParaRPr lang="en-US" altLang="ja-JP" sz="1000" dirty="0" smtClean="0">
              <a:solidFill>
                <a:schemeClr val="accent1"/>
              </a:solidFill>
            </a:endParaRPr>
          </a:p>
          <a:p>
            <a:pPr lvl="2"/>
            <a:r>
              <a:rPr lang="ja-JP" altLang="en-US" dirty="0" smtClean="0">
                <a:solidFill>
                  <a:schemeClr val="accent1"/>
                </a:solidFill>
              </a:rPr>
              <a:t>レスポンス例</a:t>
            </a:r>
            <a:endParaRPr lang="en-US" altLang="ja-JP" dirty="0" smtClean="0">
              <a:solidFill>
                <a:schemeClr val="accent1"/>
              </a:solidFill>
            </a:endParaRPr>
          </a:p>
          <a:p>
            <a:pPr lvl="2">
              <a:buFont typeface="Lucida Sans Unicode" pitchFamily="34" charset="0"/>
              <a:buNone/>
            </a:pPr>
            <a:r>
              <a:rPr lang="en-US" altLang="ja-JP" sz="1100" dirty="0" smtClean="0">
                <a:solidFill>
                  <a:schemeClr val="accent1"/>
                </a:solidFill>
              </a:rPr>
              <a:t>{"</a:t>
            </a:r>
            <a:r>
              <a:rPr lang="en-US" altLang="ja-JP" sz="1100" dirty="0" err="1" smtClean="0">
                <a:solidFill>
                  <a:schemeClr val="accent1"/>
                </a:solidFill>
              </a:rPr>
              <a:t>id":"https</a:t>
            </a:r>
            <a:r>
              <a:rPr lang="en-US" altLang="ja-JP" sz="1100" dirty="0" smtClean="0">
                <a:solidFill>
                  <a:schemeClr val="accent1"/>
                </a:solidFill>
              </a:rPr>
              <a:t>://login.salesforce.com/id/00Dx0000000BV7z/005x00000012Q9P",</a:t>
            </a:r>
          </a:p>
          <a:p>
            <a:pPr lvl="2">
              <a:buFont typeface="Lucida Sans Unicode" pitchFamily="34" charset="0"/>
              <a:buNone/>
            </a:pPr>
            <a:r>
              <a:rPr lang="en-US" altLang="ja-JP" sz="1100" dirty="0" smtClean="0">
                <a:solidFill>
                  <a:schemeClr val="accent1"/>
                </a:solidFill>
              </a:rPr>
              <a:t>"issued_at":"1278448101416",</a:t>
            </a:r>
          </a:p>
          <a:p>
            <a:pPr lvl="2">
              <a:buFont typeface="Lucida Sans Unicode" pitchFamily="34" charset="0"/>
              <a:buNone/>
            </a:pPr>
            <a:r>
              <a:rPr lang="en-US" altLang="ja-JP" sz="1100" dirty="0" smtClean="0">
                <a:solidFill>
                  <a:schemeClr val="accent1"/>
                </a:solidFill>
              </a:rPr>
              <a:t>"refresh_token":"5Aep8614iLM.Dq661ePDmPEgaAW9Oh_L3JKkDpB4xReb54_</a:t>
            </a:r>
          </a:p>
          <a:p>
            <a:pPr lvl="2">
              <a:buFont typeface="Lucida Sans Unicode" pitchFamily="34" charset="0"/>
              <a:buNone/>
            </a:pPr>
            <a:r>
              <a:rPr lang="en-US" altLang="ja-JP" sz="1100" dirty="0" smtClean="0">
                <a:solidFill>
                  <a:schemeClr val="accent1"/>
                </a:solidFill>
              </a:rPr>
              <a:t>pZebnUG0h6Sb4KUVDpNtWEofWM39yg==",</a:t>
            </a:r>
          </a:p>
          <a:p>
            <a:pPr lvl="2">
              <a:buFont typeface="Lucida Sans Unicode" pitchFamily="34" charset="0"/>
              <a:buNone/>
            </a:pPr>
            <a:r>
              <a:rPr lang="en-US" altLang="ja-JP" sz="1100" dirty="0" smtClean="0">
                <a:solidFill>
                  <a:schemeClr val="accent1"/>
                </a:solidFill>
              </a:rPr>
              <a:t>"instance_</a:t>
            </a:r>
            <a:r>
              <a:rPr lang="en-US" altLang="ja-JP" sz="1100" dirty="0" err="1" smtClean="0">
                <a:solidFill>
                  <a:schemeClr val="accent1"/>
                </a:solidFill>
              </a:rPr>
              <a:t>url</a:t>
            </a:r>
            <a:r>
              <a:rPr lang="en-US" altLang="ja-JP" sz="1100" dirty="0" smtClean="0">
                <a:solidFill>
                  <a:schemeClr val="accent1"/>
                </a:solidFill>
              </a:rPr>
              <a:t>":"https://***</a:t>
            </a:r>
            <a:r>
              <a:rPr lang="en-US" altLang="ja-JP" sz="1100" dirty="0" err="1" smtClean="0">
                <a:solidFill>
                  <a:schemeClr val="accent1"/>
                </a:solidFill>
              </a:rPr>
              <a:t>yourInstance</a:t>
            </a:r>
            <a:r>
              <a:rPr lang="en-US" altLang="ja-JP" sz="1100" dirty="0" smtClean="0">
                <a:solidFill>
                  <a:schemeClr val="accent1"/>
                </a:solidFill>
              </a:rPr>
              <a:t>***.salesforce.com/",</a:t>
            </a:r>
          </a:p>
          <a:p>
            <a:pPr lvl="2">
              <a:buFont typeface="Lucida Sans Unicode" pitchFamily="34" charset="0"/>
              <a:buNone/>
            </a:pPr>
            <a:r>
              <a:rPr lang="en-US" altLang="ja-JP" sz="1100" dirty="0" smtClean="0">
                <a:solidFill>
                  <a:schemeClr val="accent1"/>
                </a:solidFill>
              </a:rPr>
              <a:t>"signature":"CMJ4l+CCaPQiKjoOEwEig9H4wqhpuLSk4J2urAe+fVg=",</a:t>
            </a:r>
          </a:p>
          <a:p>
            <a:pPr lvl="2">
              <a:buFont typeface="Lucida Sans Unicode" pitchFamily="34" charset="0"/>
              <a:buNone/>
            </a:pPr>
            <a:r>
              <a:rPr lang="en-US" altLang="ja-JP" sz="1100" dirty="0" smtClean="0">
                <a:solidFill>
                  <a:schemeClr val="accent1"/>
                </a:solidFill>
              </a:rPr>
              <a:t>"access_token":"00Dx0000000BV7z!AR8AQP0jITN80ESEsj5EbaZTFG0R</a:t>
            </a:r>
          </a:p>
          <a:p>
            <a:pPr lvl="2">
              <a:buFont typeface="Lucida Sans Unicode" pitchFamily="34" charset="0"/>
              <a:buNone/>
            </a:pPr>
            <a:r>
              <a:rPr lang="en-US" altLang="ja-JP" sz="1100" dirty="0" smtClean="0">
                <a:solidFill>
                  <a:schemeClr val="accent1"/>
                </a:solidFill>
              </a:rPr>
              <a:t>NBaT1cyWk7TrqoDjoNIWQ2ME_sTZzBjfmOE6zMHq6y8PIW4eWze9JksNEkWUl.Cju7m4"}</a:t>
            </a:r>
          </a:p>
          <a:p>
            <a:pPr lvl="2">
              <a:buFont typeface="Lucida Sans Unicode" pitchFamily="34" charset="0"/>
              <a:buNone/>
            </a:pPr>
            <a:endParaRPr lang="en-US" altLang="ja-JP" sz="800" dirty="0">
              <a:solidFill>
                <a:schemeClr val="accent1"/>
              </a:solidFill>
            </a:endParaRPr>
          </a:p>
        </p:txBody>
      </p:sp>
    </p:spTree>
    <p:extLst>
      <p:ext uri="{BB962C8B-B14F-4D97-AF65-F5344CB8AC3E}">
        <p14:creationId xmlns:p14="http://schemas.microsoft.com/office/powerpoint/2010/main" val="1352545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18</a:t>
            </a:fld>
            <a:endParaRPr lang="ja-JP" altLang="en-US" dirty="0"/>
          </a:p>
        </p:txBody>
      </p:sp>
      <p:sp>
        <p:nvSpPr>
          <p:cNvPr id="4" name="タイトル 1">
            <a:extLst>
              <a:ext uri="{FF2B5EF4-FFF2-40B4-BE49-F238E27FC236}">
                <a16:creationId xmlns="" xmlns:a16="http://schemas.microsoft.com/office/drawing/2014/main" id="{BDD4D296-1D83-43A0-932E-0A340CAC8891}"/>
              </a:ext>
            </a:extLst>
          </p:cNvPr>
          <p:cNvSpPr>
            <a:spLocks noGrp="1"/>
          </p:cNvSpPr>
          <p:nvPr>
            <p:ph type="title"/>
          </p:nvPr>
        </p:nvSpPr>
        <p:spPr>
          <a:xfrm>
            <a:off x="270939" y="31173"/>
            <a:ext cx="5885281" cy="647827"/>
          </a:xfrm>
        </p:spPr>
        <p:txBody>
          <a:bodyPr>
            <a:normAutofit fontScale="90000"/>
          </a:bodyPr>
          <a:lstStyle/>
          <a:p>
            <a:r>
              <a:rPr lang="ja-JP" altLang="en-US" dirty="0">
                <a:solidFill>
                  <a:schemeClr val="accent1"/>
                </a:solidFill>
              </a:rPr>
              <a:t>参考</a:t>
            </a:r>
            <a:r>
              <a:rPr lang="ja-JP" altLang="en-US" dirty="0" smtClean="0">
                <a:solidFill>
                  <a:schemeClr val="accent1"/>
                </a:solidFill>
              </a:rPr>
              <a:t>：</a:t>
            </a:r>
            <a:r>
              <a:rPr lang="en-US" altLang="ja-JP" dirty="0" smtClean="0">
                <a:solidFill>
                  <a:schemeClr val="accent1"/>
                </a:solidFill>
              </a:rPr>
              <a:t>	EV4</a:t>
            </a:r>
            <a:r>
              <a:rPr lang="ja-JP" altLang="en-US" dirty="0" smtClean="0">
                <a:solidFill>
                  <a:schemeClr val="accent1"/>
                </a:solidFill>
              </a:rPr>
              <a:t>→</a:t>
            </a:r>
            <a:r>
              <a:rPr lang="en-US" altLang="ja-JP" dirty="0">
                <a:solidFill>
                  <a:schemeClr val="accent1"/>
                </a:solidFill>
              </a:rPr>
              <a:t>RE</a:t>
            </a:r>
            <a:r>
              <a:rPr lang="ja-JP" altLang="en-US" dirty="0" smtClean="0">
                <a:solidFill>
                  <a:schemeClr val="accent1"/>
                </a:solidFill>
              </a:rPr>
              <a:t>と</a:t>
            </a:r>
            <a:r>
              <a:rPr lang="ja-JP" altLang="en-US" dirty="0">
                <a:solidFill>
                  <a:schemeClr val="accent1"/>
                </a:solidFill>
              </a:rPr>
              <a:t>の認証に</a:t>
            </a:r>
            <a:r>
              <a:rPr lang="ja-JP" altLang="en-US" dirty="0" smtClean="0">
                <a:solidFill>
                  <a:schemeClr val="accent1"/>
                </a:solidFill>
              </a:rPr>
              <a:t>ついて</a:t>
            </a:r>
            <a:r>
              <a:rPr lang="en-US" altLang="ja-JP" dirty="0" smtClean="0">
                <a:solidFill>
                  <a:schemeClr val="accent1"/>
                </a:solidFill>
              </a:rPr>
              <a:t/>
            </a:r>
            <a:br>
              <a:rPr lang="en-US" altLang="ja-JP" dirty="0" smtClean="0">
                <a:solidFill>
                  <a:schemeClr val="accent1"/>
                </a:solidFill>
              </a:rPr>
            </a:br>
            <a:r>
              <a:rPr lang="en-US" altLang="ja-JP" dirty="0">
                <a:solidFill>
                  <a:schemeClr val="accent1"/>
                </a:solidFill>
              </a:rPr>
              <a:t>	</a:t>
            </a:r>
            <a:r>
              <a:rPr lang="en-US" altLang="ja-JP" dirty="0" smtClean="0">
                <a:solidFill>
                  <a:schemeClr val="accent1"/>
                </a:solidFill>
              </a:rPr>
              <a:t>(</a:t>
            </a:r>
            <a:r>
              <a:rPr lang="en-US" altLang="ja-JP" smtClean="0">
                <a:solidFill>
                  <a:schemeClr val="accent1"/>
                </a:solidFill>
              </a:rPr>
              <a:t>EV4</a:t>
            </a:r>
            <a:r>
              <a:rPr lang="ja-JP" altLang="en-US" smtClean="0">
                <a:solidFill>
                  <a:schemeClr val="accent1"/>
                </a:solidFill>
              </a:rPr>
              <a:t>→</a:t>
            </a:r>
            <a:r>
              <a:rPr lang="en-US" altLang="ja-JP" smtClean="0">
                <a:solidFill>
                  <a:schemeClr val="accent1"/>
                </a:solidFill>
              </a:rPr>
              <a:t>EV1</a:t>
            </a:r>
            <a:r>
              <a:rPr lang="ja-JP" altLang="en-US" smtClean="0">
                <a:solidFill>
                  <a:schemeClr val="accent1"/>
                </a:solidFill>
              </a:rPr>
              <a:t>リクエスト</a:t>
            </a:r>
            <a:r>
              <a:rPr lang="en-US" altLang="ja-JP" dirty="0">
                <a:solidFill>
                  <a:schemeClr val="accent1"/>
                </a:solidFill>
              </a:rPr>
              <a:t>/</a:t>
            </a:r>
            <a:r>
              <a:rPr lang="ja-JP" altLang="en-US" dirty="0">
                <a:solidFill>
                  <a:schemeClr val="accent1"/>
                </a:solidFill>
              </a:rPr>
              <a:t>レスポンス例</a:t>
            </a:r>
            <a:r>
              <a:rPr lang="en-US" altLang="ja-JP" dirty="0">
                <a:solidFill>
                  <a:schemeClr val="accent1"/>
                </a:solidFill>
              </a:rPr>
              <a:t>)</a:t>
            </a:r>
            <a:endParaRPr kumimoji="1" lang="ja-JP" altLang="en-US" dirty="0">
              <a:solidFill>
                <a:schemeClr val="accent1"/>
              </a:solidFill>
            </a:endParaRPr>
          </a:p>
        </p:txBody>
      </p:sp>
      <p:sp>
        <p:nvSpPr>
          <p:cNvPr id="5" name="コンテンツ プレースホルダー 2">
            <a:extLst>
              <a:ext uri="{FF2B5EF4-FFF2-40B4-BE49-F238E27FC236}">
                <a16:creationId xmlns="" xmlns:a16="http://schemas.microsoft.com/office/drawing/2014/main" id="{33093A5C-D314-443C-B4F6-83DEA6DCC51D}"/>
              </a:ext>
            </a:extLst>
          </p:cNvPr>
          <p:cNvSpPr txBox="1">
            <a:spLocks/>
          </p:cNvSpPr>
          <p:nvPr/>
        </p:nvSpPr>
        <p:spPr>
          <a:xfrm>
            <a:off x="457201" y="1018729"/>
            <a:ext cx="8327336" cy="4055532"/>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solidFill>
                  <a:schemeClr val="accent1"/>
                </a:solidFill>
              </a:rPr>
              <a:t>更新トークン要求</a:t>
            </a:r>
            <a:endParaRPr lang="en-US" altLang="ja-JP" smtClean="0">
              <a:solidFill>
                <a:schemeClr val="accent1"/>
              </a:solidFill>
            </a:endParaRPr>
          </a:p>
          <a:p>
            <a:pPr lvl="2"/>
            <a:r>
              <a:rPr lang="ja-JP" altLang="en-US" smtClean="0">
                <a:solidFill>
                  <a:schemeClr val="accent1"/>
                </a:solidFill>
              </a:rPr>
              <a:t>要求例</a:t>
            </a:r>
            <a:endParaRPr lang="en-US" altLang="ja-JP" smtClean="0">
              <a:solidFill>
                <a:schemeClr val="accent1"/>
              </a:solidFill>
            </a:endParaRPr>
          </a:p>
          <a:p>
            <a:pPr lvl="2">
              <a:buFont typeface="Lucida Sans Unicode" pitchFamily="34" charset="0"/>
              <a:buNone/>
            </a:pPr>
            <a:r>
              <a:rPr lang="en-US" altLang="ja-JP" sz="1000" smtClean="0">
                <a:solidFill>
                  <a:schemeClr val="accent1"/>
                </a:solidFill>
              </a:rPr>
              <a:t>POST /services/oauth2/token HTTP/1.1</a:t>
            </a:r>
          </a:p>
          <a:p>
            <a:pPr lvl="2">
              <a:buFont typeface="Lucida Sans Unicode" pitchFamily="34" charset="0"/>
              <a:buNone/>
            </a:pPr>
            <a:r>
              <a:rPr lang="en-US" altLang="ja-JP" sz="1000" smtClean="0">
                <a:solidFill>
                  <a:schemeClr val="accent1"/>
                </a:solidFill>
              </a:rPr>
              <a:t>Host: https://login.salesforce.com/ </a:t>
            </a:r>
          </a:p>
          <a:p>
            <a:pPr lvl="2">
              <a:buFont typeface="Lucida Sans Unicode" pitchFamily="34" charset="0"/>
              <a:buNone/>
            </a:pPr>
            <a:r>
              <a:rPr lang="en-US" altLang="ja-JP" sz="1000" smtClean="0">
                <a:solidFill>
                  <a:schemeClr val="accent1"/>
                </a:solidFill>
              </a:rPr>
              <a:t>grant_type=refresh_token&amp;client_id=3MVG9lKcPoNINVBIPJjdw1J9LLM82HnFVVX19KY1uA5mu0</a:t>
            </a:r>
          </a:p>
          <a:p>
            <a:pPr lvl="2">
              <a:buFont typeface="Lucida Sans Unicode" pitchFamily="34" charset="0"/>
              <a:buNone/>
            </a:pPr>
            <a:r>
              <a:rPr lang="en-US" altLang="ja-JP" sz="1000" smtClean="0">
                <a:solidFill>
                  <a:schemeClr val="accent1"/>
                </a:solidFill>
              </a:rPr>
              <a:t>QqEWhqKpoW3svG3XHrXDiCQjK1mdgAvhCscA9GE&amp;client_secret=1955279925675241571</a:t>
            </a:r>
          </a:p>
          <a:p>
            <a:pPr lvl="2">
              <a:buFont typeface="Lucida Sans Unicode" pitchFamily="34" charset="0"/>
              <a:buNone/>
            </a:pPr>
            <a:r>
              <a:rPr lang="en-US" altLang="ja-JP" sz="1000" smtClean="0">
                <a:solidFill>
                  <a:schemeClr val="accent1"/>
                </a:solidFill>
              </a:rPr>
              <a:t>&amp;refresh_token=***your token here***</a:t>
            </a:r>
          </a:p>
          <a:p>
            <a:pPr lvl="2">
              <a:buFont typeface="Lucida Sans Unicode" pitchFamily="34" charset="0"/>
              <a:buNone/>
            </a:pPr>
            <a:endParaRPr lang="en-US" altLang="ja-JP" sz="1000" smtClean="0">
              <a:solidFill>
                <a:schemeClr val="accent1"/>
              </a:solidFill>
            </a:endParaRPr>
          </a:p>
          <a:p>
            <a:pPr lvl="2"/>
            <a:r>
              <a:rPr lang="ja-JP" altLang="en-US" smtClean="0">
                <a:solidFill>
                  <a:schemeClr val="accent1"/>
                </a:solidFill>
              </a:rPr>
              <a:t>レスポンス例</a:t>
            </a:r>
            <a:endParaRPr lang="en-US" altLang="ja-JP" smtClean="0">
              <a:solidFill>
                <a:schemeClr val="accent1"/>
              </a:solidFill>
            </a:endParaRPr>
          </a:p>
          <a:p>
            <a:pPr lvl="2">
              <a:buFont typeface="Lucida Sans Unicode" pitchFamily="34" charset="0"/>
              <a:buNone/>
            </a:pPr>
            <a:r>
              <a:rPr lang="en-US" altLang="ja-JP" sz="1000" smtClean="0">
                <a:solidFill>
                  <a:schemeClr val="accent1"/>
                </a:solidFill>
              </a:rPr>
              <a:t>{ "id":"https://login.salesforce.com/id/00Dx0000000BV7z/005x00000012Q9P",</a:t>
            </a:r>
          </a:p>
          <a:p>
            <a:pPr lvl="2">
              <a:buFont typeface="Lucida Sans Unicode" pitchFamily="34" charset="0"/>
              <a:buNone/>
            </a:pPr>
            <a:r>
              <a:rPr lang="en-US" altLang="ja-JP" sz="1000" smtClean="0">
                <a:solidFill>
                  <a:schemeClr val="accent1"/>
                </a:solidFill>
              </a:rPr>
              <a:t>"issued_at":"1278448384422","instance_url":"https://***yourInstance***.salesforce.com/",</a:t>
            </a:r>
          </a:p>
          <a:p>
            <a:pPr lvl="2">
              <a:buFont typeface="Lucida Sans Unicode" pitchFamily="34" charset="0"/>
              <a:buNone/>
            </a:pPr>
            <a:r>
              <a:rPr lang="en-US" altLang="ja-JP" sz="1000" smtClean="0">
                <a:solidFill>
                  <a:schemeClr val="accent1"/>
                </a:solidFill>
              </a:rPr>
              <a:t>"signature":"SSSbLO/gBhmmyNUvN18ODBDFYHzakxOMgqYtu+hDPsc=",</a:t>
            </a:r>
          </a:p>
          <a:p>
            <a:pPr lvl="2">
              <a:buFont typeface="Lucida Sans Unicode" pitchFamily="34" charset="0"/>
              <a:buNone/>
            </a:pPr>
            <a:r>
              <a:rPr lang="en-US" altLang="ja-JP" sz="1000" smtClean="0">
                <a:solidFill>
                  <a:schemeClr val="accent1"/>
                </a:solidFill>
              </a:rPr>
              <a:t>"access_token":"00Dx0000000BV7z!AR8AQP0jITN80ESEsj5EbaZTFG0RNBaT1cyWk7T</a:t>
            </a:r>
          </a:p>
          <a:p>
            <a:pPr lvl="2">
              <a:buFont typeface="Lucida Sans Unicode" pitchFamily="34" charset="0"/>
              <a:buNone/>
            </a:pPr>
            <a:r>
              <a:rPr lang="en-US" altLang="ja-JP" sz="1000" smtClean="0">
                <a:solidFill>
                  <a:schemeClr val="accent1"/>
                </a:solidFill>
              </a:rPr>
              <a:t>rqoDjoNIWQ2ME_sTZzBjfmOE6zMHq6y8PIW4eWze9JksNEkWUl.Cju7m4"}</a:t>
            </a:r>
            <a:endParaRPr lang="en-US" altLang="ja-JP" sz="800" dirty="0">
              <a:solidFill>
                <a:schemeClr val="accent1"/>
              </a:solidFill>
            </a:endParaRPr>
          </a:p>
        </p:txBody>
      </p:sp>
    </p:spTree>
    <p:extLst>
      <p:ext uri="{BB962C8B-B14F-4D97-AF65-F5344CB8AC3E}">
        <p14:creationId xmlns:p14="http://schemas.microsoft.com/office/powerpoint/2010/main" val="3000760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a:t>
            </a:fld>
            <a:endParaRPr lang="ja-JP" altLang="en-US" dirty="0"/>
          </a:p>
        </p:txBody>
      </p:sp>
      <p:sp>
        <p:nvSpPr>
          <p:cNvPr id="4" name="タイトル 3"/>
          <p:cNvSpPr>
            <a:spLocks noGrp="1"/>
          </p:cNvSpPr>
          <p:nvPr>
            <p:ph type="title"/>
          </p:nvPr>
        </p:nvSpPr>
        <p:spPr/>
        <p:txBody>
          <a:bodyPr/>
          <a:lstStyle/>
          <a:p>
            <a:pPr>
              <a:defRPr/>
            </a:pPr>
            <a:r>
              <a:rPr lang="ja-JP" altLang="en-US" sz="2800" dirty="0" smtClean="0"/>
              <a:t>更新履歴</a:t>
            </a:r>
            <a:endParaRPr lang="ja-JP" altLang="en-US" sz="2800" dirty="0"/>
          </a:p>
        </p:txBody>
      </p:sp>
      <p:graphicFrame>
        <p:nvGraphicFramePr>
          <p:cNvPr id="5" name="表 4"/>
          <p:cNvGraphicFramePr>
            <a:graphicFrameLocks noGrp="1"/>
          </p:cNvGraphicFramePr>
          <p:nvPr>
            <p:extLst>
              <p:ext uri="{D42A27DB-BD31-4B8C-83A1-F6EECF244321}">
                <p14:modId xmlns:p14="http://schemas.microsoft.com/office/powerpoint/2010/main" val="961249866"/>
              </p:ext>
            </p:extLst>
          </p:nvPr>
        </p:nvGraphicFramePr>
        <p:xfrm>
          <a:off x="1524000" y="1397000"/>
          <a:ext cx="6096000" cy="296672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r>
                        <a:rPr kumimoji="1" lang="en-US" altLang="ja-JP" dirty="0" smtClean="0"/>
                        <a:t>day</a:t>
                      </a:r>
                      <a:endParaRPr kumimoji="1" lang="ja-JP" altLang="en-US" dirty="0"/>
                    </a:p>
                  </a:txBody>
                  <a:tcPr/>
                </a:tc>
                <a:tc>
                  <a:txBody>
                    <a:bodyPr/>
                    <a:lstStyle/>
                    <a:p>
                      <a:r>
                        <a:rPr kumimoji="1" lang="ja-JP" altLang="en-US" dirty="0" smtClean="0"/>
                        <a:t>版数</a:t>
                      </a:r>
                      <a:endParaRPr kumimoji="1" lang="ja-JP" altLang="en-US" dirty="0"/>
                    </a:p>
                  </a:txBody>
                  <a:tcPr/>
                </a:tc>
                <a:tc>
                  <a:txBody>
                    <a:bodyPr/>
                    <a:lstStyle/>
                    <a:p>
                      <a:r>
                        <a:rPr kumimoji="1" lang="ja-JP" altLang="en-US" dirty="0" smtClean="0"/>
                        <a:t>更新者</a:t>
                      </a:r>
                      <a:endParaRPr kumimoji="1" lang="ja-JP" altLang="en-US" dirty="0"/>
                    </a:p>
                  </a:txBody>
                  <a:tcPr/>
                </a:tc>
              </a:tr>
              <a:tr h="370840">
                <a:tc>
                  <a:txBody>
                    <a:bodyPr/>
                    <a:lstStyle/>
                    <a:p>
                      <a:r>
                        <a:rPr kumimoji="1" lang="en-US" altLang="ja-JP" dirty="0" smtClean="0"/>
                        <a:t>2017/11/14</a:t>
                      </a:r>
                      <a:endParaRPr kumimoji="1" lang="ja-JP" altLang="en-US" dirty="0"/>
                    </a:p>
                  </a:txBody>
                  <a:tcPr/>
                </a:tc>
                <a:tc>
                  <a:txBody>
                    <a:bodyPr/>
                    <a:lstStyle/>
                    <a:p>
                      <a:r>
                        <a:rPr kumimoji="1" lang="en-US" altLang="ja-JP" dirty="0" smtClean="0"/>
                        <a:t>Ver1.0</a:t>
                      </a:r>
                      <a:endParaRPr kumimoji="1" lang="ja-JP" altLang="en-US" dirty="0"/>
                    </a:p>
                  </a:txBody>
                  <a:tcPr/>
                </a:tc>
                <a:tc>
                  <a:txBody>
                    <a:bodyPr/>
                    <a:lstStyle/>
                    <a:p>
                      <a:r>
                        <a:rPr kumimoji="1" lang="en-US" altLang="ja-JP" dirty="0" smtClean="0"/>
                        <a:t>TKG</a:t>
                      </a:r>
                      <a:r>
                        <a:rPr kumimoji="1" lang="ja-JP" altLang="en-US" dirty="0" smtClean="0"/>
                        <a:t>緑川</a:t>
                      </a:r>
                      <a:endParaRPr kumimoji="1" lang="ja-JP" altLang="en-US" dirty="0"/>
                    </a:p>
                  </a:txBody>
                  <a:tcPr/>
                </a:tc>
              </a:tr>
              <a:tr h="370840">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r>
              <a:tr h="370840">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19</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ja-JP" altLang="en-US" dirty="0">
                <a:solidFill>
                  <a:schemeClr val="tx2"/>
                </a:solidFill>
              </a:rPr>
              <a:t>２</a:t>
            </a:r>
            <a:r>
              <a:rPr lang="en-US" altLang="ja-JP" dirty="0" smtClean="0">
                <a:solidFill>
                  <a:schemeClr val="tx2"/>
                </a:solidFill>
              </a:rPr>
              <a:t>.RE</a:t>
            </a:r>
            <a:r>
              <a:rPr lang="ja-JP" altLang="en-US" dirty="0" smtClean="0">
                <a:solidFill>
                  <a:schemeClr val="tx2"/>
                </a:solidFill>
              </a:rPr>
              <a:t>連携</a:t>
            </a:r>
            <a:r>
              <a:rPr lang="ja-JP" altLang="en-US" dirty="0">
                <a:solidFill>
                  <a:schemeClr val="tx2"/>
                </a:solidFill>
              </a:rPr>
              <a:t>機能一覧</a:t>
            </a:r>
            <a:endParaRPr kumimoji="1" lang="ja-JP" altLang="en-US" dirty="0">
              <a:solidFill>
                <a:schemeClr val="tx2"/>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033902868"/>
              </p:ext>
            </p:extLst>
          </p:nvPr>
        </p:nvGraphicFramePr>
        <p:xfrm>
          <a:off x="242047" y="1462670"/>
          <a:ext cx="8722441" cy="2758440"/>
        </p:xfrm>
        <a:graphic>
          <a:graphicData uri="http://schemas.openxmlformats.org/drawingml/2006/table">
            <a:tbl>
              <a:tblPr firstRow="1" bandRow="1">
                <a:tableStyleId>{5C22544A-7EE6-4342-B048-85BDC9FD1C3A}</a:tableStyleId>
              </a:tblPr>
              <a:tblGrid>
                <a:gridCol w="416243">
                  <a:extLst>
                    <a:ext uri="{9D8B030D-6E8A-4147-A177-3AD203B41FA5}">
                      <a16:colId xmlns="" xmlns:a16="http://schemas.microsoft.com/office/drawing/2014/main" val="20000"/>
                    </a:ext>
                  </a:extLst>
                </a:gridCol>
                <a:gridCol w="1903730">
                  <a:extLst>
                    <a:ext uri="{9D8B030D-6E8A-4147-A177-3AD203B41FA5}">
                      <a16:colId xmlns="" xmlns:a16="http://schemas.microsoft.com/office/drawing/2014/main" val="20001"/>
                    </a:ext>
                  </a:extLst>
                </a:gridCol>
                <a:gridCol w="2584768">
                  <a:extLst>
                    <a:ext uri="{9D8B030D-6E8A-4147-A177-3AD203B41FA5}">
                      <a16:colId xmlns="" xmlns:a16="http://schemas.microsoft.com/office/drawing/2014/main" val="20002"/>
                    </a:ext>
                  </a:extLst>
                </a:gridCol>
                <a:gridCol w="3013832">
                  <a:extLst>
                    <a:ext uri="{9D8B030D-6E8A-4147-A177-3AD203B41FA5}">
                      <a16:colId xmlns="" xmlns:a16="http://schemas.microsoft.com/office/drawing/2014/main" val="20004"/>
                    </a:ext>
                  </a:extLst>
                </a:gridCol>
                <a:gridCol w="803868">
                  <a:extLst>
                    <a:ext uri="{9D8B030D-6E8A-4147-A177-3AD203B41FA5}">
                      <a16:colId xmlns="" xmlns:a16="http://schemas.microsoft.com/office/drawing/2014/main" val="1126031924"/>
                    </a:ext>
                  </a:extLst>
                </a:gridCol>
              </a:tblGrid>
              <a:tr h="217088">
                <a:tc>
                  <a:txBody>
                    <a:bodyPr/>
                    <a:lstStyle/>
                    <a:p>
                      <a:pPr algn="ctr"/>
                      <a:r>
                        <a:rPr kumimoji="1" lang="en-US" altLang="ja-JP" sz="1100" dirty="0"/>
                        <a:t>No</a:t>
                      </a:r>
                      <a:endParaRPr kumimoji="1" lang="ja-JP" alt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mn-ea"/>
                          <a:ea typeface="+mn-ea"/>
                        </a:rPr>
                        <a:t>機能名</a:t>
                      </a:r>
                    </a:p>
                  </a:txBody>
                  <a:tcPr/>
                </a:tc>
                <a:tc>
                  <a:txBody>
                    <a:bodyPr/>
                    <a:lstStyle/>
                    <a:p>
                      <a:pPr algn="ctr"/>
                      <a:r>
                        <a:rPr kumimoji="1" lang="ja-JP" altLang="en-US" sz="1100" dirty="0"/>
                        <a:t>概要</a:t>
                      </a:r>
                    </a:p>
                  </a:txBody>
                  <a:tcPr>
                    <a:solidFill>
                      <a:schemeClr val="tx1">
                        <a:lumMod val="60000"/>
                        <a:lumOff val="40000"/>
                      </a:schemeClr>
                    </a:solidFill>
                  </a:tcPr>
                </a:tc>
                <a:tc>
                  <a:txBody>
                    <a:bodyPr/>
                    <a:lstStyle/>
                    <a:p>
                      <a:pPr algn="ctr"/>
                      <a:r>
                        <a:rPr kumimoji="1" lang="ja-JP" altLang="en-US" sz="1100" dirty="0"/>
                        <a:t>ドキュメント</a:t>
                      </a:r>
                    </a:p>
                  </a:txBody>
                  <a:tcPr>
                    <a:solidFill>
                      <a:schemeClr val="tx1">
                        <a:lumMod val="60000"/>
                        <a:lumOff val="40000"/>
                      </a:schemeClr>
                    </a:solidFill>
                  </a:tcPr>
                </a:tc>
                <a:tc>
                  <a:txBody>
                    <a:bodyPr/>
                    <a:lstStyle/>
                    <a:p>
                      <a:pPr algn="ctr"/>
                      <a:r>
                        <a:rPr kumimoji="1" lang="en-US" altLang="ja-JP" sz="1100" dirty="0"/>
                        <a:t>EV4</a:t>
                      </a:r>
                      <a:r>
                        <a:rPr kumimoji="1" lang="ja-JP" altLang="en-US" sz="1100" dirty="0"/>
                        <a:t>使用</a:t>
                      </a:r>
                      <a:endParaRPr kumimoji="1" lang="en-US" altLang="ja-JP" sz="1100" dirty="0"/>
                    </a:p>
                    <a:p>
                      <a:pPr algn="ctr"/>
                      <a:r>
                        <a:rPr kumimoji="1" lang="ja-JP" altLang="en-US" sz="1100" dirty="0"/>
                        <a:t>箇所</a:t>
                      </a:r>
                    </a:p>
                  </a:txBody>
                  <a:tcPr>
                    <a:solidFill>
                      <a:schemeClr val="tx1">
                        <a:lumMod val="60000"/>
                        <a:lumOff val="40000"/>
                      </a:schemeClr>
                    </a:solidFill>
                  </a:tcPr>
                </a:tc>
                <a:extLst>
                  <a:ext uri="{0D108BD9-81ED-4DB2-BD59-A6C34878D82A}">
                    <a16:rowId xmlns="" xmlns:a16="http://schemas.microsoft.com/office/drawing/2014/main" val="10000"/>
                  </a:ext>
                </a:extLst>
              </a:tr>
              <a:tr h="250142">
                <a:tc>
                  <a:txBody>
                    <a:bodyPr/>
                    <a:lstStyle/>
                    <a:p>
                      <a:pPr algn="ctr" fontAlgn="ctr"/>
                      <a:r>
                        <a:rPr lang="de-DE" sz="1100" b="0" i="0" u="none" strike="noStrike" dirty="0">
                          <a:solidFill>
                            <a:schemeClr val="tx1"/>
                          </a:solidFill>
                          <a:effectLst/>
                          <a:latin typeface="Yu Gothic" charset="-128"/>
                        </a:rPr>
                        <a:t>1</a:t>
                      </a:r>
                    </a:p>
                  </a:txBody>
                  <a:tcPr marL="6350" marR="6350" marT="6350" marB="0" anchor="ctr"/>
                </a:tc>
                <a:tc>
                  <a:txBody>
                    <a:bodyPr/>
                    <a:lstStyle/>
                    <a:p>
                      <a:pPr algn="l"/>
                      <a:r>
                        <a:rPr kumimoji="1" lang="ja-JP" altLang="en-US" sz="1100" dirty="0"/>
                        <a:t>入退会登録</a:t>
                      </a:r>
                      <a:endParaRPr kumimoji="1" lang="en-US" altLang="ja-JP" sz="1100" dirty="0"/>
                    </a:p>
                  </a:txBody>
                  <a:tcPr/>
                </a:tc>
                <a:tc>
                  <a:txBody>
                    <a:bodyPr/>
                    <a:lstStyle/>
                    <a:p>
                      <a:r>
                        <a:rPr kumimoji="1" lang="ja-JP" altLang="en-US" sz="1100" dirty="0"/>
                        <a:t>会員の入退会情報</a:t>
                      </a:r>
                      <a:r>
                        <a:rPr kumimoji="1" lang="ja-JP" altLang="en-US" sz="1100" dirty="0" smtClean="0"/>
                        <a:t>を</a:t>
                      </a:r>
                      <a:r>
                        <a:rPr kumimoji="1" lang="en-US" altLang="ja-JP" sz="1100" dirty="0" smtClean="0"/>
                        <a:t>RE</a:t>
                      </a:r>
                      <a:r>
                        <a:rPr kumimoji="1" lang="ja-JP" altLang="en-US" sz="1100" dirty="0" smtClean="0"/>
                        <a:t>へ</a:t>
                      </a:r>
                      <a:r>
                        <a:rPr kumimoji="1" lang="ja-JP" altLang="en-US" sz="1100" dirty="0"/>
                        <a:t>登録</a:t>
                      </a:r>
                    </a:p>
                  </a:txBody>
                  <a:tcPr/>
                </a:tc>
                <a:tc>
                  <a:txBody>
                    <a:bodyPr/>
                    <a:lstStyle/>
                    <a:p>
                      <a:r>
                        <a:rPr kumimoji="1" lang="en-US" altLang="ja-JP" sz="1100" dirty="0"/>
                        <a:t>A6-①_TKG_IF</a:t>
                      </a:r>
                      <a:r>
                        <a:rPr kumimoji="1" lang="ja-JP" altLang="en-US" sz="1100" dirty="0"/>
                        <a:t>定義</a:t>
                      </a:r>
                      <a:r>
                        <a:rPr kumimoji="1" lang="en-US" altLang="ja-JP" sz="1100" dirty="0"/>
                        <a:t>_</a:t>
                      </a:r>
                      <a:r>
                        <a:rPr kumimoji="1" lang="ja-JP" altLang="en-US" sz="1100" dirty="0"/>
                        <a:t>入退会登録</a:t>
                      </a:r>
                      <a:r>
                        <a:rPr kumimoji="1" lang="en-US" altLang="ja-JP" sz="1100" dirty="0"/>
                        <a:t>.</a:t>
                      </a:r>
                      <a:r>
                        <a:rPr kumimoji="1" lang="en-US" altLang="ja-JP" sz="1100" dirty="0" err="1"/>
                        <a:t>xls</a:t>
                      </a:r>
                      <a:endParaRPr kumimoji="1" lang="ja-JP" altLang="en-US" sz="1100" dirty="0"/>
                    </a:p>
                  </a:txBody>
                  <a:tcPr/>
                </a:tc>
                <a:tc>
                  <a:txBody>
                    <a:bodyPr/>
                    <a:lstStyle/>
                    <a:p>
                      <a:pPr algn="ctr"/>
                      <a:r>
                        <a:rPr kumimoji="1" lang="en-US" altLang="ja-JP" sz="1100" dirty="0"/>
                        <a:t>2</a:t>
                      </a:r>
                      <a:endParaRPr kumimoji="1" lang="ja-JP" altLang="en-US" sz="1100" dirty="0"/>
                    </a:p>
                  </a:txBody>
                  <a:tcPr/>
                </a:tc>
                <a:extLst>
                  <a:ext uri="{0D108BD9-81ED-4DB2-BD59-A6C34878D82A}">
                    <a16:rowId xmlns="" xmlns:a16="http://schemas.microsoft.com/office/drawing/2014/main" val="10001"/>
                  </a:ext>
                </a:extLst>
              </a:tr>
              <a:tr h="193780">
                <a:tc>
                  <a:txBody>
                    <a:bodyPr/>
                    <a:lstStyle/>
                    <a:p>
                      <a:pPr algn="ctr" fontAlgn="ctr"/>
                      <a:r>
                        <a:rPr lang="de-DE" sz="1100" b="0" i="0" u="none" strike="noStrike" dirty="0">
                          <a:solidFill>
                            <a:schemeClr val="tx1"/>
                          </a:solidFill>
                          <a:effectLst/>
                          <a:latin typeface="Yu Gothic" charset="-128"/>
                        </a:rPr>
                        <a:t>2</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初回納入金取得</a:t>
                      </a:r>
                      <a:endParaRPr kumimoji="1" lang="en-US" altLang="ja-JP" sz="1100" dirty="0"/>
                    </a:p>
                  </a:txBody>
                  <a:tcPr/>
                </a:tc>
                <a:tc>
                  <a:txBody>
                    <a:bodyPr/>
                    <a:lstStyle/>
                    <a:p>
                      <a:r>
                        <a:rPr kumimoji="1" lang="ja-JP" altLang="en-US" sz="1100" dirty="0"/>
                        <a:t>初回納入金</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取得する</a:t>
                      </a:r>
                    </a:p>
                  </a:txBody>
                  <a:tcPr/>
                </a:tc>
                <a:tc>
                  <a:txBody>
                    <a:bodyPr/>
                    <a:lstStyle/>
                    <a:p>
                      <a:r>
                        <a:rPr kumimoji="1" lang="en-US" altLang="ja-JP" sz="1100" dirty="0"/>
                        <a:t>A6-②_TKG_IF</a:t>
                      </a:r>
                      <a:r>
                        <a:rPr kumimoji="1" lang="ja-JP" altLang="en-US" sz="1100" dirty="0"/>
                        <a:t>定義</a:t>
                      </a:r>
                      <a:r>
                        <a:rPr kumimoji="1" lang="en-US" altLang="ja-JP" sz="1100" dirty="0"/>
                        <a:t>_</a:t>
                      </a:r>
                      <a:r>
                        <a:rPr kumimoji="1" lang="ja-JP" altLang="en-US" sz="1100" dirty="0"/>
                        <a:t>初回納入金検索</a:t>
                      </a:r>
                      <a:r>
                        <a:rPr kumimoji="1" lang="en-US" altLang="ja-JP" sz="1100" dirty="0"/>
                        <a:t>.</a:t>
                      </a:r>
                      <a:r>
                        <a:rPr kumimoji="1" lang="en-US" altLang="ja-JP" sz="1100" dirty="0" err="1"/>
                        <a:t>xls</a:t>
                      </a:r>
                      <a:endParaRPr kumimoji="1" lang="ja-JP" altLang="en-US" sz="1100" dirty="0"/>
                    </a:p>
                  </a:txBody>
                  <a:tcPr/>
                </a:tc>
                <a:tc>
                  <a:txBody>
                    <a:bodyPr/>
                    <a:lstStyle/>
                    <a:p>
                      <a:pPr algn="ctr"/>
                      <a:r>
                        <a:rPr kumimoji="1" lang="en-US" altLang="ja-JP" sz="1100" dirty="0"/>
                        <a:t>2</a:t>
                      </a:r>
                      <a:endParaRPr kumimoji="1" lang="ja-JP" altLang="en-US" sz="1100" dirty="0"/>
                    </a:p>
                  </a:txBody>
                  <a:tcPr/>
                </a:tc>
                <a:extLst>
                  <a:ext uri="{0D108BD9-81ED-4DB2-BD59-A6C34878D82A}">
                    <a16:rowId xmlns="" xmlns:a16="http://schemas.microsoft.com/office/drawing/2014/main" val="2801391850"/>
                  </a:ext>
                </a:extLst>
              </a:tr>
              <a:tr h="193780">
                <a:tc rowSpan="5">
                  <a:txBody>
                    <a:bodyPr/>
                    <a:lstStyle/>
                    <a:p>
                      <a:pPr algn="ctr" fontAlgn="ctr"/>
                      <a:r>
                        <a:rPr lang="de-DE" sz="1100" b="0" i="0" u="none" strike="noStrike" dirty="0">
                          <a:solidFill>
                            <a:schemeClr val="tx1"/>
                          </a:solidFill>
                          <a:effectLst/>
                          <a:latin typeface="Yu Gothic" charset="-128"/>
                        </a:rPr>
                        <a:t>3</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会員一覧検索</a:t>
                      </a:r>
                      <a:endParaRPr kumimoji="1" lang="en-US" altLang="ja-JP" sz="1100" dirty="0"/>
                    </a:p>
                  </a:txBody>
                  <a:tcPr/>
                </a:tc>
                <a:tc>
                  <a:txBody>
                    <a:bodyPr/>
                    <a:lstStyle/>
                    <a:p>
                      <a:r>
                        <a:rPr kumimoji="1" lang="ja-JP" altLang="en-US" sz="1100" dirty="0"/>
                        <a:t>会員情報一覧</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取得する</a:t>
                      </a:r>
                    </a:p>
                  </a:txBody>
                  <a:tcPr/>
                </a:tc>
                <a:tc>
                  <a:txBody>
                    <a:bodyPr/>
                    <a:lstStyle/>
                    <a:p>
                      <a:r>
                        <a:rPr kumimoji="1" lang="en-US" altLang="ja-JP" sz="1100" dirty="0"/>
                        <a:t>A6-③_TKG_IF</a:t>
                      </a:r>
                      <a:r>
                        <a:rPr kumimoji="1" lang="ja-JP" altLang="en-US" sz="1100" dirty="0"/>
                        <a:t>定義</a:t>
                      </a:r>
                      <a:r>
                        <a:rPr kumimoji="1" lang="en-US" altLang="ja-JP" sz="1100" dirty="0"/>
                        <a:t>_</a:t>
                      </a:r>
                      <a:r>
                        <a:rPr kumimoji="1" lang="ja-JP" altLang="en-US" sz="1100" dirty="0"/>
                        <a:t>会員情報検索</a:t>
                      </a:r>
                      <a:r>
                        <a:rPr kumimoji="1" lang="en-US" altLang="ja-JP" sz="1100" dirty="0"/>
                        <a:t>.</a:t>
                      </a:r>
                      <a:r>
                        <a:rPr kumimoji="1" lang="en-US" altLang="ja-JP" sz="1100" dirty="0" err="1" smtClean="0"/>
                        <a:t>xls</a:t>
                      </a:r>
                      <a:endParaRPr kumimoji="1" lang="en-US" altLang="ja-JP" sz="1100" dirty="0"/>
                    </a:p>
                  </a:txBody>
                  <a:tcPr anchor="ctr"/>
                </a:tc>
                <a:tc>
                  <a:txBody>
                    <a:bodyPr/>
                    <a:lstStyle/>
                    <a:p>
                      <a:pPr algn="ctr"/>
                      <a:r>
                        <a:rPr kumimoji="1" lang="en-US" altLang="ja-JP" sz="1100" dirty="0"/>
                        <a:t>2</a:t>
                      </a:r>
                      <a:endParaRPr kumimoji="1" lang="ja-JP" altLang="en-US" sz="1100" dirty="0"/>
                    </a:p>
                  </a:txBody>
                  <a:tcPr/>
                </a:tc>
                <a:extLst>
                  <a:ext uri="{0D108BD9-81ED-4DB2-BD59-A6C34878D82A}">
                    <a16:rowId xmlns="" xmlns:a16="http://schemas.microsoft.com/office/drawing/2014/main" val="2980874181"/>
                  </a:ext>
                </a:extLst>
              </a:tr>
              <a:tr h="193780">
                <a:tc vMerge="1">
                  <a:txBody>
                    <a:bodyPr/>
                    <a:lstStyle/>
                    <a:p>
                      <a:pPr algn="ctr" fontAlgn="ctr"/>
                      <a:endParaRPr lang="de-DE" sz="1100" b="0" i="0" u="none" strike="noStrike" dirty="0">
                        <a:solidFill>
                          <a:schemeClr val="tx1"/>
                        </a:solidFill>
                        <a:effectLst/>
                        <a:latin typeface="Yu Gothic" charset="-128"/>
                      </a:endParaRP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金融機関情報検索</a:t>
                      </a:r>
                      <a:endParaRPr kumimoji="1" lang="en-US" altLang="ja-JP" sz="1100" dirty="0"/>
                    </a:p>
                  </a:txBody>
                  <a:tcPr/>
                </a:tc>
                <a:tc>
                  <a:txBody>
                    <a:bodyPr/>
                    <a:lstStyle/>
                    <a:p>
                      <a:r>
                        <a:rPr kumimoji="1" lang="ja-JP" altLang="en-US" sz="1100" dirty="0"/>
                        <a:t>金融機関情報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取得する</a:t>
                      </a:r>
                    </a:p>
                  </a:txBody>
                  <a:tcPr/>
                </a:tc>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smtClean="0"/>
                        <a:t>各例は当資料の</a:t>
                      </a:r>
                      <a:r>
                        <a:rPr kumimoji="1" lang="en-US" altLang="ja-JP" sz="1100" dirty="0" smtClean="0"/>
                        <a:t>P21</a:t>
                      </a:r>
                      <a:r>
                        <a:rPr kumimoji="1" lang="ja-JP" altLang="en-US" sz="1100" dirty="0" smtClean="0"/>
                        <a:t>～</a:t>
                      </a:r>
                      <a:r>
                        <a:rPr kumimoji="1" lang="en-US" altLang="ja-JP" sz="1100" dirty="0" smtClean="0"/>
                        <a:t>37</a:t>
                      </a:r>
                      <a:r>
                        <a:rPr kumimoji="1" lang="ja-JP" altLang="en-US" sz="1100" dirty="0" smtClean="0"/>
                        <a:t>を参照</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1</a:t>
                      </a:r>
                      <a:endParaRPr kumimoji="1" lang="ja-JP" altLang="en-US" sz="1100" dirty="0">
                        <a:solidFill>
                          <a:schemeClr val="tx1"/>
                        </a:solidFill>
                      </a:endParaRPr>
                    </a:p>
                  </a:txBody>
                  <a:tcPr/>
                </a:tc>
                <a:extLst>
                  <a:ext uri="{0D108BD9-81ED-4DB2-BD59-A6C34878D82A}">
                    <a16:rowId xmlns="" xmlns:a16="http://schemas.microsoft.com/office/drawing/2014/main" val="10002"/>
                  </a:ext>
                </a:extLst>
              </a:tr>
              <a:tr h="193780">
                <a:tc vMerge="1">
                  <a:txBody>
                    <a:bodyPr/>
                    <a:lstStyle/>
                    <a:p>
                      <a:pPr algn="ctr" fontAlgn="ctr"/>
                      <a:endParaRPr lang="de-DE" sz="1100" b="0" i="0" u="none" strike="noStrike" dirty="0">
                        <a:solidFill>
                          <a:schemeClr val="tx1"/>
                        </a:solidFill>
                        <a:effectLst/>
                        <a:latin typeface="Yu Gothic" charset="-128"/>
                      </a:endParaRP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教室情報検索</a:t>
                      </a:r>
                      <a:endParaRPr kumimoji="1" lang="en-US" altLang="ja-JP" sz="1100" dirty="0"/>
                    </a:p>
                  </a:txBody>
                  <a:tcPr/>
                </a:tc>
                <a:tc>
                  <a:txBody>
                    <a:bodyPr/>
                    <a:lstStyle/>
                    <a:p>
                      <a:r>
                        <a:rPr kumimoji="1" lang="ja-JP" altLang="en-US" sz="1100" dirty="0"/>
                        <a:t>教室情報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取得する</a:t>
                      </a:r>
                    </a:p>
                  </a:txBody>
                  <a:tcPr/>
                </a:tc>
                <a:tc vMerge="1">
                  <a:txBody>
                    <a:bodyPr/>
                    <a:lstStyle/>
                    <a:p>
                      <a:endParaRPr kumimoji="1" lang="ja-JP" altLang="en-US" sz="11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5</a:t>
                      </a:r>
                      <a:endParaRPr kumimoji="1" lang="ja-JP" altLang="en-US" sz="1100" dirty="0">
                        <a:solidFill>
                          <a:schemeClr val="tx1"/>
                        </a:solidFill>
                      </a:endParaRPr>
                    </a:p>
                  </a:txBody>
                  <a:tcPr/>
                </a:tc>
                <a:extLst>
                  <a:ext uri="{0D108BD9-81ED-4DB2-BD59-A6C34878D82A}">
                    <a16:rowId xmlns="" xmlns:a16="http://schemas.microsoft.com/office/drawing/2014/main" val="10003"/>
                  </a:ext>
                </a:extLst>
              </a:tr>
              <a:tr h="234558">
                <a:tc vMerge="1">
                  <a:txBody>
                    <a:bodyPr/>
                    <a:lstStyle/>
                    <a:p>
                      <a:pPr algn="ctr" fontAlgn="ctr"/>
                      <a:endParaRPr lang="de-DE" sz="1100" b="0" i="0" u="none" strike="noStrike" dirty="0">
                        <a:solidFill>
                          <a:schemeClr val="tx1"/>
                        </a:solidFill>
                        <a:effectLst/>
                        <a:latin typeface="Yu Gothic" charset="-128"/>
                      </a:endParaRP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サイエンス・文章情報検索</a:t>
                      </a:r>
                      <a:endParaRPr kumimoji="1" lang="en-US" altLang="ja-JP"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サイエンス・文章情報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a:t>
                      </a:r>
                    </a:p>
                  </a:txBody>
                  <a:tcPr/>
                </a:tc>
                <a:tc vMerge="1">
                  <a:txBody>
                    <a:bodyPr/>
                    <a:lstStyle/>
                    <a:p>
                      <a:endParaRPr kumimoji="1" lang="ja-JP" altLang="en-US" sz="11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1</a:t>
                      </a:r>
                      <a:endParaRPr kumimoji="1" lang="ja-JP" altLang="en-US" sz="1100" dirty="0">
                        <a:solidFill>
                          <a:schemeClr val="tx1"/>
                        </a:solidFill>
                      </a:endParaRPr>
                    </a:p>
                  </a:txBody>
                  <a:tcPr/>
                </a:tc>
                <a:extLst>
                  <a:ext uri="{0D108BD9-81ED-4DB2-BD59-A6C34878D82A}">
                    <a16:rowId xmlns="" xmlns:a16="http://schemas.microsoft.com/office/drawing/2014/main" val="10005"/>
                  </a:ext>
                </a:extLst>
              </a:tr>
              <a:tr h="193780">
                <a:tc vMerge="1">
                  <a:txBody>
                    <a:bodyPr/>
                    <a:lstStyle/>
                    <a:p>
                      <a:pPr algn="ctr" fontAlgn="ctr"/>
                      <a:endParaRPr lang="de-DE" sz="1100" b="0" i="0" u="none" strike="noStrike" dirty="0">
                        <a:solidFill>
                          <a:schemeClr val="tx1"/>
                        </a:solidFill>
                        <a:effectLst/>
                        <a:latin typeface="Yu Gothic" charset="-128"/>
                      </a:endParaRP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講習会情報検索</a:t>
                      </a:r>
                      <a:endParaRPr kumimoji="1" lang="en-US" altLang="ja-JP"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講習会情報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a:t>
                      </a:r>
                    </a:p>
                  </a:txBody>
                  <a:tcPr/>
                </a:tc>
                <a:tc vMerge="1">
                  <a:txBody>
                    <a:bodyPr/>
                    <a:lstStyle/>
                    <a:p>
                      <a:endParaRPr kumimoji="1" lang="ja-JP" altLang="en-US" sz="11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1</a:t>
                      </a:r>
                      <a:endParaRPr kumimoji="1" lang="ja-JP" altLang="en-US" sz="1100" dirty="0">
                        <a:solidFill>
                          <a:schemeClr val="tx1"/>
                        </a:solidFill>
                      </a:endParaRPr>
                    </a:p>
                  </a:txBody>
                  <a:tcPr/>
                </a:tc>
                <a:extLst>
                  <a:ext uri="{0D108BD9-81ED-4DB2-BD59-A6C34878D82A}">
                    <a16:rowId xmlns="" xmlns:a16="http://schemas.microsoft.com/office/drawing/2014/main" val="10006"/>
                  </a:ext>
                </a:extLst>
              </a:tr>
              <a:tr h="193780">
                <a:tc>
                  <a:txBody>
                    <a:bodyPr/>
                    <a:lstStyle/>
                    <a:p>
                      <a:pPr algn="ctr" fontAlgn="ctr"/>
                      <a:r>
                        <a:rPr lang="de-DE" sz="1100" b="0" i="0" u="none" strike="noStrike" dirty="0">
                          <a:solidFill>
                            <a:schemeClr val="tx1"/>
                          </a:solidFill>
                          <a:effectLst/>
                          <a:latin typeface="Yu Gothic" charset="-128"/>
                        </a:rPr>
                        <a:t>4</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会員情報取得</a:t>
                      </a:r>
                      <a:endParaRPr kumimoji="1" lang="en-US" altLang="ja-JP" sz="1100" dirty="0"/>
                    </a:p>
                  </a:txBody>
                  <a:tcPr/>
                </a:tc>
                <a:tc>
                  <a:txBody>
                    <a:bodyPr/>
                    <a:lstStyle/>
                    <a:p>
                      <a:r>
                        <a:rPr kumimoji="1" lang="ja-JP" altLang="en-US" sz="1100" dirty="0"/>
                        <a:t>会員情報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a:t>
                      </a:r>
                    </a:p>
                  </a:txBody>
                  <a:tcPr/>
                </a:tc>
                <a:tc>
                  <a:txBody>
                    <a:bodyPr/>
                    <a:lstStyle/>
                    <a:p>
                      <a:r>
                        <a:rPr kumimoji="1" lang="en-US" altLang="ja-JP" sz="1100" dirty="0"/>
                        <a:t>A6-④_TKG_IF</a:t>
                      </a:r>
                      <a:r>
                        <a:rPr kumimoji="1" lang="ja-JP" altLang="en-US" sz="1100" dirty="0"/>
                        <a:t>定義</a:t>
                      </a:r>
                      <a:r>
                        <a:rPr kumimoji="1" lang="en-US" altLang="ja-JP" sz="1100" dirty="0"/>
                        <a:t>_</a:t>
                      </a:r>
                      <a:r>
                        <a:rPr kumimoji="1" lang="ja-JP" altLang="en-US" sz="1100" dirty="0"/>
                        <a:t>会員情報取得</a:t>
                      </a:r>
                      <a:r>
                        <a:rPr kumimoji="1" lang="en-US" altLang="ja-JP" sz="1100" dirty="0"/>
                        <a:t>.</a:t>
                      </a:r>
                      <a:r>
                        <a:rPr kumimoji="1" lang="en-US" altLang="ja-JP" sz="1100" dirty="0" err="1"/>
                        <a:t>xls</a:t>
                      </a:r>
                      <a:endParaRPr kumimoji="1" lang="ja-JP" altLang="en-US" sz="1100" dirty="0"/>
                    </a:p>
                  </a:txBody>
                  <a:tcPr/>
                </a:tc>
                <a:tc>
                  <a:txBody>
                    <a:bodyPr/>
                    <a:lstStyle/>
                    <a:p>
                      <a:pPr algn="ctr"/>
                      <a:r>
                        <a:rPr kumimoji="1" lang="en-US" altLang="ja-JP" sz="1100" dirty="0"/>
                        <a:t>16</a:t>
                      </a:r>
                      <a:endParaRPr kumimoji="1" lang="ja-JP" altLang="en-US" sz="1100" dirty="0"/>
                    </a:p>
                  </a:txBody>
                  <a:tcPr/>
                </a:tc>
                <a:extLst>
                  <a:ext uri="{0D108BD9-81ED-4DB2-BD59-A6C34878D82A}">
                    <a16:rowId xmlns="" xmlns:a16="http://schemas.microsoft.com/office/drawing/2014/main" val="10007"/>
                  </a:ext>
                </a:extLst>
              </a:tr>
              <a:tr h="193780">
                <a:tc>
                  <a:txBody>
                    <a:bodyPr/>
                    <a:lstStyle/>
                    <a:p>
                      <a:pPr algn="ctr" fontAlgn="ctr"/>
                      <a:r>
                        <a:rPr lang="de-DE" sz="1100" b="0" i="0" u="none" strike="noStrike" dirty="0">
                          <a:solidFill>
                            <a:schemeClr val="tx1"/>
                          </a:solidFill>
                          <a:effectLst/>
                          <a:latin typeface="Yu Gothic" charset="-128"/>
                        </a:rPr>
                        <a:t>5</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優待・減免情報取得</a:t>
                      </a:r>
                      <a:endParaRPr kumimoji="1" lang="en-US" altLang="ja-JP"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優待・減免情報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a:t>
                      </a:r>
                    </a:p>
                  </a:txBody>
                  <a:tcPr/>
                </a:tc>
                <a:tc>
                  <a:txBody>
                    <a:bodyPr/>
                    <a:lstStyle/>
                    <a:p>
                      <a:r>
                        <a:rPr lang="en-US" altLang="ja-JP" sz="1100" dirty="0">
                          <a:effectLst/>
                        </a:rPr>
                        <a:t>A6-⑧_TKG_IF</a:t>
                      </a:r>
                      <a:r>
                        <a:rPr lang="ja-JP" altLang="en-US" sz="1100" dirty="0">
                          <a:effectLst/>
                        </a:rPr>
                        <a:t>定義</a:t>
                      </a:r>
                      <a:r>
                        <a:rPr lang="en-US" altLang="ja-JP" sz="1100" dirty="0">
                          <a:effectLst/>
                        </a:rPr>
                        <a:t>_</a:t>
                      </a:r>
                      <a:r>
                        <a:rPr lang="ja-JP" altLang="en-US" sz="1100" dirty="0">
                          <a:effectLst/>
                        </a:rPr>
                        <a:t>優待減免情報取得</a:t>
                      </a:r>
                      <a:r>
                        <a:rPr lang="en-US" altLang="ja-JP" sz="1100" dirty="0">
                          <a:effectLst/>
                        </a:rPr>
                        <a:t>.</a:t>
                      </a:r>
                      <a:r>
                        <a:rPr lang="en-US" altLang="ja-JP" sz="1100" dirty="0" err="1">
                          <a:effectLst/>
                        </a:rPr>
                        <a:t>xls</a:t>
                      </a:r>
                      <a:endParaRPr lang="ja-JP" altLang="en-US" sz="1100" dirty="0">
                        <a:effectLst/>
                      </a:endParaRPr>
                    </a:p>
                  </a:txBody>
                  <a:tcPr/>
                </a:tc>
                <a:tc>
                  <a:txBody>
                    <a:bodyPr/>
                    <a:lstStyle/>
                    <a:p>
                      <a:pPr algn="ctr"/>
                      <a:r>
                        <a:rPr lang="en-US" altLang="ja-JP" sz="1100" dirty="0">
                          <a:effectLst/>
                        </a:rPr>
                        <a:t>3</a:t>
                      </a:r>
                      <a:endParaRPr lang="ja-JP" altLang="en-US" sz="1100" dirty="0">
                        <a:effectLst/>
                      </a:endParaRPr>
                    </a:p>
                  </a:txBody>
                  <a:tcPr/>
                </a:tc>
                <a:extLst>
                  <a:ext uri="{0D108BD9-81ED-4DB2-BD59-A6C34878D82A}">
                    <a16:rowId xmlns="" xmlns:a16="http://schemas.microsoft.com/office/drawing/2014/main" val="10008"/>
                  </a:ext>
                </a:extLst>
              </a:tr>
            </a:tbl>
          </a:graphicData>
        </a:graphic>
      </p:graphicFrame>
      <p:sp>
        <p:nvSpPr>
          <p:cNvPr id="6" name="タイトル 5"/>
          <p:cNvSpPr txBox="1">
            <a:spLocks/>
          </p:cNvSpPr>
          <p:nvPr/>
        </p:nvSpPr>
        <p:spPr>
          <a:xfrm>
            <a:off x="325668" y="980071"/>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b="0" dirty="0">
                <a:solidFill>
                  <a:schemeClr val="tx2"/>
                </a:solidFill>
              </a:rPr>
              <a:t>EV4</a:t>
            </a:r>
            <a:r>
              <a:rPr lang="ja-JP" altLang="en-US" b="0" dirty="0" smtClean="0">
                <a:solidFill>
                  <a:schemeClr val="tx2"/>
                </a:solidFill>
              </a:rPr>
              <a:t>→</a:t>
            </a:r>
            <a:r>
              <a:rPr lang="en-US" altLang="ja-JP" b="0" dirty="0">
                <a:solidFill>
                  <a:schemeClr val="tx2"/>
                </a:solidFill>
              </a:rPr>
              <a:t>RE</a:t>
            </a:r>
            <a:r>
              <a:rPr lang="ja-JP" altLang="en-US" b="0" dirty="0" smtClean="0">
                <a:solidFill>
                  <a:schemeClr val="tx2"/>
                </a:solidFill>
              </a:rPr>
              <a:t>連携</a:t>
            </a:r>
            <a:r>
              <a:rPr lang="ja-JP" altLang="en-US" b="0" dirty="0">
                <a:solidFill>
                  <a:schemeClr val="tx2"/>
                </a:solidFill>
              </a:rPr>
              <a:t>機能</a:t>
            </a:r>
            <a:r>
              <a:rPr lang="en-US" altLang="ja-JP" sz="1200" b="0" dirty="0">
                <a:solidFill>
                  <a:schemeClr val="tx2"/>
                </a:solidFill>
              </a:rPr>
              <a:t>※</a:t>
            </a:r>
            <a:r>
              <a:rPr lang="ja-JP" altLang="en-US" sz="1200" b="0" dirty="0">
                <a:solidFill>
                  <a:schemeClr val="tx2"/>
                </a:solidFill>
              </a:rPr>
              <a:t>認証後可能処理</a:t>
            </a:r>
          </a:p>
        </p:txBody>
      </p:sp>
      <p:sp>
        <p:nvSpPr>
          <p:cNvPr id="7" name="Rectangle 11" descr="50%"/>
          <p:cNvSpPr>
            <a:spLocks noChangeArrowheads="1"/>
          </p:cNvSpPr>
          <p:nvPr/>
        </p:nvSpPr>
        <p:spPr bwMode="auto">
          <a:xfrm rot="16200000">
            <a:off x="102783" y="1157237"/>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9" name="テキスト ボックス 8"/>
          <p:cNvSpPr txBox="1"/>
          <p:nvPr/>
        </p:nvSpPr>
        <p:spPr>
          <a:xfrm>
            <a:off x="6228230" y="1180096"/>
            <a:ext cx="2693366" cy="276999"/>
          </a:xfrm>
          <a:prstGeom prst="rect">
            <a:avLst/>
          </a:prstGeom>
        </p:spPr>
        <p:txBody>
          <a:bodyPr vert="horz" wrap="none" lIns="91440" tIns="45720" rIns="91440" bIns="45720" rtlCol="0" anchor="t" anchorCtr="0">
            <a:spAutoFit/>
          </a:bodyPr>
          <a:lstStyle/>
          <a:p>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※RE</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のテーブル側が既存にあわせる</a:t>
            </a:r>
            <a:endParaRPr kumimoji="1"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8025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20</a:t>
            </a:fld>
            <a:endParaRPr lang="ja-JP" altLang="en-US" dirty="0"/>
          </a:p>
        </p:txBody>
      </p:sp>
      <p:sp>
        <p:nvSpPr>
          <p:cNvPr id="4" name="タイトル 1">
            <a:extLst>
              <a:ext uri="{FF2B5EF4-FFF2-40B4-BE49-F238E27FC236}">
                <a16:creationId xmlns="" xmlns:a16="http://schemas.microsoft.com/office/drawing/2014/main" id="{E8B793F3-39D2-42DC-9313-4FB117265C88}"/>
              </a:ext>
            </a:extLst>
          </p:cNvPr>
          <p:cNvSpPr>
            <a:spLocks noGrp="1"/>
          </p:cNvSpPr>
          <p:nvPr>
            <p:ph type="title"/>
          </p:nvPr>
        </p:nvSpPr>
        <p:spPr>
          <a:xfrm>
            <a:off x="270939" y="101600"/>
            <a:ext cx="7144848" cy="546227"/>
          </a:xfrm>
        </p:spPr>
        <p:txBody>
          <a:bodyPr/>
          <a:lstStyle/>
          <a:p>
            <a:r>
              <a:rPr kumimoji="1" lang="ja-JP" altLang="en-US" dirty="0">
                <a:solidFill>
                  <a:schemeClr val="accent1"/>
                </a:solidFill>
              </a:rPr>
              <a:t>参考：</a:t>
            </a:r>
            <a:r>
              <a:rPr kumimoji="1" lang="en-US" altLang="ja-JP" dirty="0">
                <a:solidFill>
                  <a:schemeClr val="accent1"/>
                </a:solidFill>
              </a:rPr>
              <a:t>EV4</a:t>
            </a:r>
            <a:r>
              <a:rPr kumimoji="1" lang="ja-JP" altLang="en-US" dirty="0">
                <a:solidFill>
                  <a:schemeClr val="accent1"/>
                </a:solidFill>
              </a:rPr>
              <a:t>ソース修正箇所</a:t>
            </a:r>
          </a:p>
        </p:txBody>
      </p:sp>
      <p:sp>
        <p:nvSpPr>
          <p:cNvPr id="5" name="コンテンツ プレースホルダー 6">
            <a:extLst>
              <a:ext uri="{FF2B5EF4-FFF2-40B4-BE49-F238E27FC236}">
                <a16:creationId xmlns="" xmlns:a16="http://schemas.microsoft.com/office/drawing/2014/main" id="{B6FFE152-2FB7-4148-A1C5-B21ACFE3EE4C}"/>
              </a:ext>
            </a:extLst>
          </p:cNvPr>
          <p:cNvSpPr txBox="1">
            <a:spLocks/>
          </p:cNvSpPr>
          <p:nvPr/>
        </p:nvSpPr>
        <p:spPr>
          <a:xfrm>
            <a:off x="0" y="939545"/>
            <a:ext cx="2029113" cy="420389"/>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000" smtClean="0"/>
              <a:t>EV4</a:t>
            </a:r>
            <a:r>
              <a:rPr lang="ja-JP" altLang="en-US" sz="1000" smtClean="0"/>
              <a:t>設定ファイル修正箇所</a:t>
            </a:r>
            <a:endParaRPr lang="ja-JP" altLang="en-US" sz="1000" dirty="0"/>
          </a:p>
        </p:txBody>
      </p:sp>
      <p:sp>
        <p:nvSpPr>
          <p:cNvPr id="6" name="コンテンツ プレースホルダー 6">
            <a:extLst>
              <a:ext uri="{FF2B5EF4-FFF2-40B4-BE49-F238E27FC236}">
                <a16:creationId xmlns="" xmlns:a16="http://schemas.microsoft.com/office/drawing/2014/main" id="{1EEEB849-9E15-4185-A2D6-6A9AC26507B1}"/>
              </a:ext>
            </a:extLst>
          </p:cNvPr>
          <p:cNvSpPr txBox="1">
            <a:spLocks/>
          </p:cNvSpPr>
          <p:nvPr/>
        </p:nvSpPr>
        <p:spPr>
          <a:xfrm>
            <a:off x="-1" y="3027777"/>
            <a:ext cx="1810543" cy="420389"/>
          </a:xfrm>
          <a:prstGeom prst="rect">
            <a:avLst/>
          </a:prstGeom>
        </p:spPr>
        <p:txBody>
          <a:bodyPr vert="horz" lIns="91440" tIns="45720" rIns="91440" bIns="45720" rtlCol="0">
            <a:normAutofit/>
          </a:bodyPr>
          <a:lstStyle>
            <a:lvl1pPr marL="177800" indent="-177800" algn="l" defTabSz="457200" rtl="0" eaLnBrk="1" latinLnBrk="0" hangingPunct="1">
              <a:lnSpc>
                <a:spcPct val="110000"/>
              </a:lnSpc>
              <a:spcBef>
                <a:spcPct val="20000"/>
              </a:spcBef>
              <a:buFont typeface="Arial"/>
              <a:buChar char="•"/>
              <a:defRPr kumimoji="1" sz="1600" kern="120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108000" indent="0" algn="l" defTabSz="265113" rtl="0" eaLnBrk="1" latinLnBrk="0" hangingPunct="1">
              <a:lnSpc>
                <a:spcPct val="100000"/>
              </a:lnSpc>
              <a:spcBef>
                <a:spcPts val="0"/>
              </a:spcBef>
              <a:buFont typeface="Arial"/>
              <a:buChar char="–"/>
              <a:tabLst>
                <a:tab pos="179388" algn="l"/>
              </a:tabLst>
              <a:defRPr kumimoji="1" sz="140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2pPr>
            <a:lvl3pPr marL="216000" indent="0" algn="l" defTabSz="457200" rtl="0" eaLnBrk="1" latinLnBrk="0" hangingPunct="1">
              <a:lnSpc>
                <a:spcPct val="100000"/>
              </a:lnSpc>
              <a:spcBef>
                <a:spcPts val="0"/>
              </a:spcBef>
              <a:buFont typeface="Arial"/>
              <a:buChar char="•"/>
              <a:tabLst/>
              <a:defRPr kumimoji="1" sz="120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3pPr>
            <a:lvl4pPr marL="324000" indent="0" algn="l" defTabSz="457200" rtl="0" eaLnBrk="1" latinLnBrk="0" hangingPunct="1">
              <a:lnSpc>
                <a:spcPct val="100000"/>
              </a:lnSpc>
              <a:spcBef>
                <a:spcPts val="0"/>
              </a:spcBef>
              <a:buFont typeface="Arial"/>
              <a:buChar char="–"/>
              <a:defRPr kumimoji="1" sz="105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4pPr>
            <a:lvl5pPr marL="432000" indent="0" algn="l" defTabSz="457200" rtl="0" eaLnBrk="1" latinLnBrk="0" hangingPunct="1">
              <a:lnSpc>
                <a:spcPct val="100000"/>
              </a:lnSpc>
              <a:spcBef>
                <a:spcPts val="0"/>
              </a:spcBef>
              <a:buFont typeface="Arial"/>
              <a:buChar char="»"/>
              <a:defRPr kumimoji="1" sz="90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sz="1000" dirty="0"/>
              <a:t>接続先修正箇所例</a:t>
            </a:r>
          </a:p>
        </p:txBody>
      </p:sp>
      <p:pic>
        <p:nvPicPr>
          <p:cNvPr id="7" name="図 6">
            <a:extLst>
              <a:ext uri="{FF2B5EF4-FFF2-40B4-BE49-F238E27FC236}">
                <a16:creationId xmlns="" xmlns:a16="http://schemas.microsoft.com/office/drawing/2014/main" id="{E11E8DD1-CA1F-490E-AF0F-935883ED85A3}"/>
              </a:ext>
            </a:extLst>
          </p:cNvPr>
          <p:cNvPicPr>
            <a:picLocks noChangeAspect="1"/>
          </p:cNvPicPr>
          <p:nvPr/>
        </p:nvPicPr>
        <p:blipFill>
          <a:blip r:embed="rId3"/>
          <a:stretch>
            <a:fillRect/>
          </a:stretch>
        </p:blipFill>
        <p:spPr>
          <a:xfrm>
            <a:off x="602672" y="1138663"/>
            <a:ext cx="3888048" cy="1906254"/>
          </a:xfrm>
          <a:prstGeom prst="rect">
            <a:avLst/>
          </a:prstGeom>
        </p:spPr>
      </p:pic>
      <p:pic>
        <p:nvPicPr>
          <p:cNvPr id="8" name="図 7">
            <a:extLst>
              <a:ext uri="{FF2B5EF4-FFF2-40B4-BE49-F238E27FC236}">
                <a16:creationId xmlns="" xmlns:a16="http://schemas.microsoft.com/office/drawing/2014/main" id="{785170A1-188A-4C07-8ABB-6AB9DA268659}"/>
              </a:ext>
            </a:extLst>
          </p:cNvPr>
          <p:cNvPicPr>
            <a:picLocks noChangeAspect="1"/>
          </p:cNvPicPr>
          <p:nvPr/>
        </p:nvPicPr>
        <p:blipFill>
          <a:blip r:embed="rId4"/>
          <a:stretch>
            <a:fillRect/>
          </a:stretch>
        </p:blipFill>
        <p:spPr>
          <a:xfrm>
            <a:off x="611560" y="3243801"/>
            <a:ext cx="3879160" cy="1897367"/>
          </a:xfrm>
          <a:prstGeom prst="rect">
            <a:avLst/>
          </a:prstGeom>
        </p:spPr>
      </p:pic>
      <p:pic>
        <p:nvPicPr>
          <p:cNvPr id="9" name="コンテンツ プレースホルダー 3" descr="画面の領域">
            <a:extLst>
              <a:ext uri="{FF2B5EF4-FFF2-40B4-BE49-F238E27FC236}">
                <a16:creationId xmlns="" xmlns:a16="http://schemas.microsoft.com/office/drawing/2014/main" id="{25C85013-C083-41CD-B1E6-6548CDB5EEF8}"/>
              </a:ext>
            </a:extLst>
          </p:cNvPr>
          <p:cNvPicPr>
            <a:picLocks noChangeAspect="1"/>
          </p:cNvPicPr>
          <p:nvPr/>
        </p:nvPicPr>
        <p:blipFill>
          <a:blip r:embed="rId5"/>
          <a:stretch>
            <a:fillRect/>
          </a:stretch>
        </p:blipFill>
        <p:spPr>
          <a:xfrm>
            <a:off x="4860032" y="1145698"/>
            <a:ext cx="3869181" cy="1892183"/>
          </a:xfrm>
          <a:prstGeom prst="rect">
            <a:avLst/>
          </a:prstGeom>
        </p:spPr>
      </p:pic>
      <p:pic>
        <p:nvPicPr>
          <p:cNvPr id="10" name="コンテンツ プレースホルダー 6" descr="画面の領域">
            <a:extLst>
              <a:ext uri="{FF2B5EF4-FFF2-40B4-BE49-F238E27FC236}">
                <a16:creationId xmlns="" xmlns:a16="http://schemas.microsoft.com/office/drawing/2014/main" id="{D815720B-5438-46DC-AE76-E12FCBF851DF}"/>
              </a:ext>
            </a:extLst>
          </p:cNvPr>
          <p:cNvPicPr>
            <a:picLocks noChangeAspect="1"/>
          </p:cNvPicPr>
          <p:nvPr/>
        </p:nvPicPr>
        <p:blipFill>
          <a:blip r:embed="rId6"/>
          <a:stretch>
            <a:fillRect/>
          </a:stretch>
        </p:blipFill>
        <p:spPr>
          <a:xfrm>
            <a:off x="4860032" y="3265057"/>
            <a:ext cx="3850724" cy="1892183"/>
          </a:xfrm>
          <a:prstGeom prst="rect">
            <a:avLst/>
          </a:prstGeom>
        </p:spPr>
      </p:pic>
      <p:cxnSp>
        <p:nvCxnSpPr>
          <p:cNvPr id="11" name="直線コネクタ 10">
            <a:extLst>
              <a:ext uri="{FF2B5EF4-FFF2-40B4-BE49-F238E27FC236}">
                <a16:creationId xmlns="" xmlns:a16="http://schemas.microsoft.com/office/drawing/2014/main" id="{8967C582-A475-4A5F-A7FC-6B59BA12B28F}"/>
              </a:ext>
            </a:extLst>
          </p:cNvPr>
          <p:cNvCxnSpPr/>
          <p:nvPr/>
        </p:nvCxnSpPr>
        <p:spPr>
          <a:xfrm>
            <a:off x="1403648" y="2307697"/>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 xmlns:a16="http://schemas.microsoft.com/office/drawing/2014/main" id="{74FEF5ED-2CA7-41D3-AF2E-9287FB05F605}"/>
              </a:ext>
            </a:extLst>
          </p:cNvPr>
          <p:cNvCxnSpPr/>
          <p:nvPr/>
        </p:nvCxnSpPr>
        <p:spPr>
          <a:xfrm>
            <a:off x="1741081" y="3819865"/>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 xmlns:a16="http://schemas.microsoft.com/office/drawing/2014/main" id="{EE203961-8DAE-456F-A8C7-2E3318190504}"/>
              </a:ext>
            </a:extLst>
          </p:cNvPr>
          <p:cNvCxnSpPr/>
          <p:nvPr/>
        </p:nvCxnSpPr>
        <p:spPr>
          <a:xfrm>
            <a:off x="1810542" y="3875642"/>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 xmlns:a16="http://schemas.microsoft.com/office/drawing/2014/main" id="{A25BA3E4-729B-4E5E-B1FE-4B45C6D7DDCF}"/>
              </a:ext>
            </a:extLst>
          </p:cNvPr>
          <p:cNvCxnSpPr/>
          <p:nvPr/>
        </p:nvCxnSpPr>
        <p:spPr>
          <a:xfrm>
            <a:off x="5652120" y="1299585"/>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コンテンツ プレースホルダー 6">
            <a:extLst>
              <a:ext uri="{FF2B5EF4-FFF2-40B4-BE49-F238E27FC236}">
                <a16:creationId xmlns="" xmlns:a16="http://schemas.microsoft.com/office/drawing/2014/main" id="{5170F8D2-E6F3-4AFE-9DF9-8F0B95A7403E}"/>
              </a:ext>
            </a:extLst>
          </p:cNvPr>
          <p:cNvSpPr txBox="1">
            <a:spLocks/>
          </p:cNvSpPr>
          <p:nvPr/>
        </p:nvSpPr>
        <p:spPr>
          <a:xfrm>
            <a:off x="4788024" y="914417"/>
            <a:ext cx="1810543" cy="420389"/>
          </a:xfrm>
          <a:prstGeom prst="rect">
            <a:avLst/>
          </a:prstGeom>
        </p:spPr>
        <p:txBody>
          <a:bodyPr vert="horz" lIns="91440" tIns="45720" rIns="91440" bIns="45720" rtlCol="0">
            <a:normAutofit/>
          </a:bodyPr>
          <a:lstStyle>
            <a:lvl1pPr marL="177800" indent="-177800" algn="l" defTabSz="457200" rtl="0" eaLnBrk="1" latinLnBrk="0" hangingPunct="1">
              <a:lnSpc>
                <a:spcPct val="110000"/>
              </a:lnSpc>
              <a:spcBef>
                <a:spcPct val="20000"/>
              </a:spcBef>
              <a:buFont typeface="Arial"/>
              <a:buChar char="•"/>
              <a:defRPr kumimoji="1" sz="1600" kern="120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108000" indent="0" algn="l" defTabSz="265113" rtl="0" eaLnBrk="1" latinLnBrk="0" hangingPunct="1">
              <a:lnSpc>
                <a:spcPct val="100000"/>
              </a:lnSpc>
              <a:spcBef>
                <a:spcPts val="0"/>
              </a:spcBef>
              <a:buFont typeface="Arial"/>
              <a:buChar char="–"/>
              <a:tabLst>
                <a:tab pos="179388" algn="l"/>
              </a:tabLst>
              <a:defRPr kumimoji="1" sz="140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2pPr>
            <a:lvl3pPr marL="216000" indent="0" algn="l" defTabSz="457200" rtl="0" eaLnBrk="1" latinLnBrk="0" hangingPunct="1">
              <a:lnSpc>
                <a:spcPct val="100000"/>
              </a:lnSpc>
              <a:spcBef>
                <a:spcPts val="0"/>
              </a:spcBef>
              <a:buFont typeface="Arial"/>
              <a:buChar char="•"/>
              <a:tabLst/>
              <a:defRPr kumimoji="1" sz="120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3pPr>
            <a:lvl4pPr marL="324000" indent="0" algn="l" defTabSz="457200" rtl="0" eaLnBrk="1" latinLnBrk="0" hangingPunct="1">
              <a:lnSpc>
                <a:spcPct val="100000"/>
              </a:lnSpc>
              <a:spcBef>
                <a:spcPts val="0"/>
              </a:spcBef>
              <a:buFont typeface="Arial"/>
              <a:buChar char="–"/>
              <a:defRPr kumimoji="1" sz="105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4pPr>
            <a:lvl5pPr marL="432000" indent="0" algn="l" defTabSz="457200" rtl="0" eaLnBrk="1" latinLnBrk="0" hangingPunct="1">
              <a:lnSpc>
                <a:spcPct val="100000"/>
              </a:lnSpc>
              <a:spcBef>
                <a:spcPts val="0"/>
              </a:spcBef>
              <a:buFont typeface="Arial"/>
              <a:buChar char="»"/>
              <a:defRPr kumimoji="1" sz="90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sz="1000" dirty="0"/>
              <a:t>接続先修正箇所例</a:t>
            </a:r>
          </a:p>
        </p:txBody>
      </p:sp>
      <p:sp>
        <p:nvSpPr>
          <p:cNvPr id="16" name="コンテンツ プレースホルダー 6">
            <a:extLst>
              <a:ext uri="{FF2B5EF4-FFF2-40B4-BE49-F238E27FC236}">
                <a16:creationId xmlns="" xmlns:a16="http://schemas.microsoft.com/office/drawing/2014/main" id="{423A066D-149D-4D75-AD9E-A14DB6665C1A}"/>
              </a:ext>
            </a:extLst>
          </p:cNvPr>
          <p:cNvSpPr txBox="1">
            <a:spLocks/>
          </p:cNvSpPr>
          <p:nvPr/>
        </p:nvSpPr>
        <p:spPr>
          <a:xfrm>
            <a:off x="4796926" y="3033606"/>
            <a:ext cx="1810543" cy="420389"/>
          </a:xfrm>
          <a:prstGeom prst="rect">
            <a:avLst/>
          </a:prstGeom>
        </p:spPr>
        <p:txBody>
          <a:bodyPr vert="horz" lIns="91440" tIns="45720" rIns="91440" bIns="45720" rtlCol="0">
            <a:normAutofit/>
          </a:bodyPr>
          <a:lstStyle>
            <a:lvl1pPr marL="177800" indent="-177800" algn="l" defTabSz="457200" rtl="0" eaLnBrk="1" latinLnBrk="0" hangingPunct="1">
              <a:lnSpc>
                <a:spcPct val="110000"/>
              </a:lnSpc>
              <a:spcBef>
                <a:spcPct val="20000"/>
              </a:spcBef>
              <a:buFont typeface="Arial"/>
              <a:buChar char="•"/>
              <a:defRPr kumimoji="1" sz="1600" kern="1200">
                <a:solidFill>
                  <a:schemeClr val="tx1">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108000" indent="0" algn="l" defTabSz="265113" rtl="0" eaLnBrk="1" latinLnBrk="0" hangingPunct="1">
              <a:lnSpc>
                <a:spcPct val="100000"/>
              </a:lnSpc>
              <a:spcBef>
                <a:spcPts val="0"/>
              </a:spcBef>
              <a:buFont typeface="Arial"/>
              <a:buChar char="–"/>
              <a:tabLst>
                <a:tab pos="179388" algn="l"/>
              </a:tabLst>
              <a:defRPr kumimoji="1" sz="140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2pPr>
            <a:lvl3pPr marL="216000" indent="0" algn="l" defTabSz="457200" rtl="0" eaLnBrk="1" latinLnBrk="0" hangingPunct="1">
              <a:lnSpc>
                <a:spcPct val="100000"/>
              </a:lnSpc>
              <a:spcBef>
                <a:spcPts val="0"/>
              </a:spcBef>
              <a:buFont typeface="Arial"/>
              <a:buChar char="•"/>
              <a:tabLst/>
              <a:defRPr kumimoji="1" sz="120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3pPr>
            <a:lvl4pPr marL="324000" indent="0" algn="l" defTabSz="457200" rtl="0" eaLnBrk="1" latinLnBrk="0" hangingPunct="1">
              <a:lnSpc>
                <a:spcPct val="100000"/>
              </a:lnSpc>
              <a:spcBef>
                <a:spcPts val="0"/>
              </a:spcBef>
              <a:buFont typeface="Arial"/>
              <a:buChar char="–"/>
              <a:defRPr kumimoji="1" sz="105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4pPr>
            <a:lvl5pPr marL="432000" indent="0" algn="l" defTabSz="457200" rtl="0" eaLnBrk="1" latinLnBrk="0" hangingPunct="1">
              <a:lnSpc>
                <a:spcPct val="100000"/>
              </a:lnSpc>
              <a:spcBef>
                <a:spcPts val="0"/>
              </a:spcBef>
              <a:buFont typeface="Arial"/>
              <a:buChar char="»"/>
              <a:defRPr kumimoji="1" sz="900" kern="1200">
                <a:solidFill>
                  <a:srgbClr val="000000"/>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sz="1000" dirty="0"/>
              <a:t>教室検索箇修正所例</a:t>
            </a:r>
          </a:p>
        </p:txBody>
      </p:sp>
      <p:cxnSp>
        <p:nvCxnSpPr>
          <p:cNvPr id="17" name="直線コネクタ 16">
            <a:extLst>
              <a:ext uri="{FF2B5EF4-FFF2-40B4-BE49-F238E27FC236}">
                <a16:creationId xmlns="" xmlns:a16="http://schemas.microsoft.com/office/drawing/2014/main" id="{48AA1E2F-3883-4619-9BF0-1B850BAB3219}"/>
              </a:ext>
            </a:extLst>
          </p:cNvPr>
          <p:cNvCxnSpPr/>
          <p:nvPr/>
        </p:nvCxnSpPr>
        <p:spPr>
          <a:xfrm>
            <a:off x="6319437" y="3675849"/>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708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21</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tx2"/>
                </a:solidFill>
              </a:rPr>
              <a:t>3.EV4</a:t>
            </a:r>
            <a:r>
              <a:rPr lang="ja-JP" altLang="en-US" dirty="0" smtClean="0">
                <a:solidFill>
                  <a:schemeClr val="tx2"/>
                </a:solidFill>
              </a:rPr>
              <a:t>→</a:t>
            </a:r>
            <a:r>
              <a:rPr lang="en-US" altLang="ja-JP" dirty="0">
                <a:solidFill>
                  <a:schemeClr val="tx2"/>
                </a:solidFill>
              </a:rPr>
              <a:t>RE</a:t>
            </a:r>
            <a:r>
              <a:rPr lang="ja-JP" altLang="en-US" dirty="0" smtClean="0">
                <a:solidFill>
                  <a:schemeClr val="tx2"/>
                </a:solidFill>
              </a:rPr>
              <a:t>と</a:t>
            </a:r>
            <a:r>
              <a:rPr lang="ja-JP" altLang="en-US" dirty="0">
                <a:solidFill>
                  <a:schemeClr val="tx2"/>
                </a:solidFill>
              </a:rPr>
              <a:t>の検索共通概要</a:t>
            </a:r>
            <a:endParaRPr kumimoji="1" lang="ja-JP" altLang="en-US" dirty="0">
              <a:solidFill>
                <a:schemeClr val="tx2"/>
              </a:solidFill>
            </a:endParaRPr>
          </a:p>
        </p:txBody>
      </p:sp>
      <p:sp>
        <p:nvSpPr>
          <p:cNvPr id="5" name="タイトル 5"/>
          <p:cNvSpPr txBox="1">
            <a:spLocks/>
          </p:cNvSpPr>
          <p:nvPr/>
        </p:nvSpPr>
        <p:spPr>
          <a:xfrm>
            <a:off x="426116" y="922376"/>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61040" y="881164"/>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b="0" dirty="0" smtClean="0"/>
              <a:t>【</a:t>
            </a:r>
            <a:r>
              <a:rPr lang="ja-JP" altLang="en-US" b="0" dirty="0" smtClean="0"/>
              <a:t>参考</a:t>
            </a:r>
            <a:r>
              <a:rPr lang="en-US" altLang="ja-JP" b="0" dirty="0" smtClean="0"/>
              <a:t>】</a:t>
            </a:r>
            <a:r>
              <a:rPr lang="en-US" altLang="ja-JP" b="0" smtClean="0"/>
              <a:t>EV4</a:t>
            </a:r>
            <a:r>
              <a:rPr lang="ja-JP" altLang="en-US" b="0" smtClean="0"/>
              <a:t>→</a:t>
            </a:r>
            <a:r>
              <a:rPr lang="en-US" altLang="ja-JP" b="0" smtClean="0"/>
              <a:t>EV1</a:t>
            </a:r>
            <a:r>
              <a:rPr lang="ja-JP" altLang="en-US" b="0" smtClean="0"/>
              <a:t>と</a:t>
            </a:r>
            <a:r>
              <a:rPr lang="ja-JP" altLang="en-US" b="0" dirty="0"/>
              <a:t>の検索共通概要</a:t>
            </a:r>
            <a:endParaRPr lang="en-US" altLang="ja-JP" b="0" dirty="0"/>
          </a:p>
        </p:txBody>
      </p:sp>
      <p:sp>
        <p:nvSpPr>
          <p:cNvPr id="7" name="Rectangle 11" descr="50%"/>
          <p:cNvSpPr>
            <a:spLocks noChangeArrowheads="1"/>
          </p:cNvSpPr>
          <p:nvPr/>
        </p:nvSpPr>
        <p:spPr bwMode="auto">
          <a:xfrm rot="16200000">
            <a:off x="191166" y="1067792"/>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p:cNvSpPr txBox="1">
            <a:spLocks/>
          </p:cNvSpPr>
          <p:nvPr/>
        </p:nvSpPr>
        <p:spPr>
          <a:xfrm>
            <a:off x="269970" y="1367108"/>
            <a:ext cx="8262470" cy="954615"/>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Arial" charset="0"/>
              <a:buChar char="•"/>
            </a:pPr>
            <a:r>
              <a:rPr lang="en-US" altLang="ja-JP" sz="1200" b="0"/>
              <a:t>EV4</a:t>
            </a:r>
            <a:r>
              <a:rPr lang="ja-JP" altLang="en-US" sz="1200" b="0" smtClean="0"/>
              <a:t>→</a:t>
            </a:r>
            <a:r>
              <a:rPr lang="en-US" altLang="ja-JP" sz="1200" b="0" smtClean="0"/>
              <a:t>EV1</a:t>
            </a:r>
            <a:r>
              <a:rPr lang="ja-JP" altLang="en-US" sz="1200" b="0" smtClean="0"/>
              <a:t>と</a:t>
            </a:r>
            <a:r>
              <a:rPr lang="ja-JP" altLang="en-US" sz="1200" b="0" dirty="0"/>
              <a:t>の検索は、</a:t>
            </a:r>
            <a:r>
              <a:rPr lang="en-US" altLang="ja-JP" sz="1200" b="0" dirty="0">
                <a:solidFill>
                  <a:srgbClr val="FF0000"/>
                </a:solidFill>
              </a:rPr>
              <a:t> </a:t>
            </a:r>
            <a:r>
              <a:rPr lang="en-US" altLang="ja-JP" sz="1200" b="0" dirty="0"/>
              <a:t>REST API</a:t>
            </a:r>
            <a:r>
              <a:rPr lang="ja-JP" altLang="en-US" sz="1200" b="0" dirty="0"/>
              <a:t>と</a:t>
            </a:r>
            <a:r>
              <a:rPr lang="en-US" altLang="ja-JP" sz="1200" b="0" dirty="0"/>
              <a:t>SOQL</a:t>
            </a:r>
            <a:r>
              <a:rPr lang="ja-JP" altLang="en-US" sz="1200" b="0" dirty="0"/>
              <a:t>クエリを使用して実現している。</a:t>
            </a:r>
            <a:r>
              <a:rPr lang="en-US" altLang="ja-JP" sz="1200" b="0" dirty="0"/>
              <a:t>※</a:t>
            </a:r>
            <a:r>
              <a:rPr lang="ja-JP" altLang="en-US" sz="1200" b="0" dirty="0"/>
              <a:t>前頁の</a:t>
            </a:r>
            <a:r>
              <a:rPr lang="en-US" altLang="ja-JP" sz="1200" b="0" dirty="0"/>
              <a:t>XXX</a:t>
            </a:r>
            <a:r>
              <a:rPr lang="ja-JP" altLang="en-US" sz="1200" b="0" dirty="0"/>
              <a:t>検索</a:t>
            </a:r>
            <a:endParaRPr lang="en-US" altLang="ja-JP" sz="1200" b="0" dirty="0"/>
          </a:p>
          <a:p>
            <a:pPr marL="171450" indent="-171450">
              <a:buFont typeface="Arial" charset="0"/>
              <a:buChar char="•"/>
            </a:pPr>
            <a:r>
              <a:rPr lang="en-US" altLang="ja-JP" sz="1200" b="0" dirty="0"/>
              <a:t>SOQL</a:t>
            </a:r>
            <a:r>
              <a:rPr lang="ja-JP" altLang="en-US" sz="1200" b="0" dirty="0"/>
              <a:t>クエリの実行イメージについては、下記の通りである。</a:t>
            </a:r>
            <a:endParaRPr lang="en-US" altLang="ja-JP" sz="1200" b="0" dirty="0"/>
          </a:p>
          <a:p>
            <a:pPr marL="171450" indent="-171450">
              <a:buFont typeface="Arial" charset="0"/>
              <a:buChar char="•"/>
            </a:pPr>
            <a:r>
              <a:rPr lang="ja-JP" altLang="en-US" sz="1200" b="0"/>
              <a:t>これら</a:t>
            </a:r>
            <a:r>
              <a:rPr lang="ja-JP" altLang="en-US" sz="1200" b="0" smtClean="0"/>
              <a:t>は</a:t>
            </a:r>
            <a:r>
              <a:rPr lang="en-US" altLang="ja-JP" sz="1200" b="0" smtClean="0"/>
              <a:t>EV1</a:t>
            </a:r>
            <a:r>
              <a:rPr lang="ja-JP" altLang="en-US" sz="1200" b="0" smtClean="0"/>
              <a:t>の</a:t>
            </a:r>
            <a:r>
              <a:rPr lang="ja-JP" altLang="en-US" sz="1200" b="0" dirty="0"/>
              <a:t>基盤である</a:t>
            </a:r>
            <a:r>
              <a:rPr lang="en-US" altLang="ja-JP" sz="1200" b="0" dirty="0"/>
              <a:t>Salesforce</a:t>
            </a:r>
            <a:r>
              <a:rPr lang="ja-JP" altLang="en-US" sz="1200" b="0" dirty="0"/>
              <a:t>の標準機能として用意されている。</a:t>
            </a:r>
            <a:endParaRPr lang="en-US" altLang="ja-JP" sz="1200" b="0" dirty="0"/>
          </a:p>
          <a:p>
            <a:pPr marL="171450" indent="-171450">
              <a:buFont typeface="Arial" charset="0"/>
              <a:buChar char="•"/>
            </a:pPr>
            <a:r>
              <a:rPr lang="en-US" altLang="ja-JP" sz="1200" b="0" dirty="0"/>
              <a:t>EV4</a:t>
            </a:r>
            <a:r>
              <a:rPr lang="ja-JP" altLang="en-US" sz="1200" b="0"/>
              <a:t>は</a:t>
            </a:r>
            <a:r>
              <a:rPr lang="ja-JP" altLang="en-US" sz="1200" b="0" smtClean="0"/>
              <a:t>、</a:t>
            </a:r>
            <a:r>
              <a:rPr lang="en-US" altLang="ja-JP" sz="1200" b="0" smtClean="0"/>
              <a:t>EV1</a:t>
            </a:r>
            <a:r>
              <a:rPr lang="ja-JP" altLang="en-US" sz="1200" b="0" smtClean="0"/>
              <a:t>へ</a:t>
            </a:r>
            <a:r>
              <a:rPr lang="ja-JP" altLang="en-US" sz="1200" b="0" dirty="0"/>
              <a:t>検索条件に沿った</a:t>
            </a:r>
            <a:r>
              <a:rPr lang="en-US" altLang="ja-JP" sz="1200" b="0" dirty="0"/>
              <a:t>SOQL</a:t>
            </a:r>
            <a:r>
              <a:rPr lang="ja-JP" altLang="en-US" sz="1200" b="0" dirty="0"/>
              <a:t>クエリを要求し、その応答結果を元に</a:t>
            </a:r>
            <a:r>
              <a:rPr lang="en-US" altLang="ja-JP" sz="1200" b="0" dirty="0"/>
              <a:t>EV4</a:t>
            </a:r>
            <a:r>
              <a:rPr lang="ja-JP" altLang="en-US" sz="1200" b="0" dirty="0"/>
              <a:t>内の処理を実施している</a:t>
            </a:r>
            <a:endParaRPr lang="en-US" altLang="ja-JP" sz="1200" b="0" dirty="0"/>
          </a:p>
          <a:p>
            <a:pPr marL="171450" indent="-171450">
              <a:buFont typeface="Arial" charset="0"/>
              <a:buChar char="•"/>
            </a:pPr>
            <a:r>
              <a:rPr lang="en-US" altLang="ja-JP" sz="1200" b="0" dirty="0"/>
              <a:t>IF</a:t>
            </a:r>
            <a:r>
              <a:rPr lang="ja-JP" altLang="en-US" sz="1200" b="0" dirty="0"/>
              <a:t>は</a:t>
            </a:r>
            <a:r>
              <a:rPr lang="en-US" altLang="ja-JP" sz="1200" b="0" dirty="0"/>
              <a:t>REST(JSON)</a:t>
            </a:r>
            <a:r>
              <a:rPr lang="ja-JP" altLang="en-US" sz="1200" b="0" dirty="0"/>
              <a:t>を使用している</a:t>
            </a:r>
            <a:endParaRPr lang="en-US" altLang="ja-JP" sz="1200" b="0" dirty="0"/>
          </a:p>
          <a:p>
            <a:endParaRPr lang="ja-JP" altLang="en-US" sz="1200" b="0" dirty="0"/>
          </a:p>
        </p:txBody>
      </p:sp>
      <p:sp>
        <p:nvSpPr>
          <p:cNvPr id="9" name="タイトル 5">
            <a:extLst>
              <a:ext uri="{FF2B5EF4-FFF2-40B4-BE49-F238E27FC236}">
                <a16:creationId xmlns="" xmlns:a16="http://schemas.microsoft.com/office/drawing/2014/main" id="{10D9E800-F43C-4BB6-B059-6570EE849E18}"/>
              </a:ext>
            </a:extLst>
          </p:cNvPr>
          <p:cNvSpPr txBox="1">
            <a:spLocks/>
          </p:cNvSpPr>
          <p:nvPr/>
        </p:nvSpPr>
        <p:spPr>
          <a:xfrm>
            <a:off x="223874" y="2157197"/>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すべての</a:t>
            </a:r>
            <a:r>
              <a:rPr lang="en-US" altLang="ja-JP" sz="1200" b="0" dirty="0"/>
              <a:t>Account</a:t>
            </a:r>
            <a:r>
              <a:rPr lang="ja-JP" altLang="en-US" sz="1200" b="0" dirty="0"/>
              <a:t>レコードを対象に</a:t>
            </a:r>
            <a:r>
              <a:rPr lang="en-US" altLang="ja-JP" sz="1200" b="0" dirty="0"/>
              <a:t>name</a:t>
            </a:r>
            <a:r>
              <a:rPr lang="ja-JP" altLang="en-US" sz="1200" b="0" dirty="0"/>
              <a:t>項目の値を要求するクエリを実行する場合の使用例</a:t>
            </a:r>
            <a:endParaRPr lang="en-US" altLang="ja-JP" sz="1200" b="0" dirty="0"/>
          </a:p>
        </p:txBody>
      </p:sp>
      <p:sp>
        <p:nvSpPr>
          <p:cNvPr id="10" name="タイトル 5">
            <a:extLst>
              <a:ext uri="{FF2B5EF4-FFF2-40B4-BE49-F238E27FC236}">
                <a16:creationId xmlns="" xmlns:a16="http://schemas.microsoft.com/office/drawing/2014/main" id="{4475F282-25EA-46E6-A155-4A67258A9CE7}"/>
              </a:ext>
            </a:extLst>
          </p:cNvPr>
          <p:cNvSpPr txBox="1">
            <a:spLocks/>
          </p:cNvSpPr>
          <p:nvPr/>
        </p:nvSpPr>
        <p:spPr>
          <a:xfrm>
            <a:off x="270939" y="2415108"/>
            <a:ext cx="8262470" cy="252321"/>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sz="1200" b="0" dirty="0"/>
              <a:t>curl https://××××.salesforce.com/services/data/v20.0/</a:t>
            </a:r>
            <a:r>
              <a:rPr lang="en-US" altLang="ja-JP" sz="1200" b="0" dirty="0" err="1"/>
              <a:t>query?q</a:t>
            </a:r>
            <a:r>
              <a:rPr lang="en-US" altLang="ja-JP" sz="1200" b="0" dirty="0"/>
              <a:t>=SELECT+name+from+Account -H "Authorization: Bearer token" </a:t>
            </a:r>
          </a:p>
        </p:txBody>
      </p:sp>
      <p:sp>
        <p:nvSpPr>
          <p:cNvPr id="11" name="タイトル 5">
            <a:extLst>
              <a:ext uri="{FF2B5EF4-FFF2-40B4-BE49-F238E27FC236}">
                <a16:creationId xmlns="" xmlns:a16="http://schemas.microsoft.com/office/drawing/2014/main" id="{91E40864-C642-4C81-91BC-971C2008A801}"/>
              </a:ext>
            </a:extLst>
          </p:cNvPr>
          <p:cNvSpPr txBox="1">
            <a:spLocks/>
          </p:cNvSpPr>
          <p:nvPr/>
        </p:nvSpPr>
        <p:spPr>
          <a:xfrm>
            <a:off x="223874" y="2665422"/>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すべての</a:t>
            </a:r>
            <a:r>
              <a:rPr lang="en-US" altLang="ja-JP" sz="1200" b="0" dirty="0"/>
              <a:t>Account</a:t>
            </a:r>
            <a:r>
              <a:rPr lang="ja-JP" altLang="en-US" sz="1200" b="0" dirty="0"/>
              <a:t>レコードを対象に</a:t>
            </a:r>
            <a:r>
              <a:rPr lang="en-US" altLang="ja-JP" sz="1200" b="0" dirty="0"/>
              <a:t>name</a:t>
            </a:r>
            <a:r>
              <a:rPr lang="ja-JP" altLang="en-US" sz="1200" b="0" dirty="0"/>
              <a:t>項目の値を要求するクエリを実行する場合のレスポンスボディの例</a:t>
            </a:r>
            <a:endParaRPr lang="en-US" altLang="ja-JP" sz="1200" b="0" dirty="0"/>
          </a:p>
        </p:txBody>
      </p:sp>
      <p:sp>
        <p:nvSpPr>
          <p:cNvPr id="12" name="タイトル 5">
            <a:extLst>
              <a:ext uri="{FF2B5EF4-FFF2-40B4-BE49-F238E27FC236}">
                <a16:creationId xmlns="" xmlns:a16="http://schemas.microsoft.com/office/drawing/2014/main" id="{20E73CF3-A82F-4BAC-B0A0-ADB671AA78B2}"/>
              </a:ext>
            </a:extLst>
          </p:cNvPr>
          <p:cNvSpPr txBox="1">
            <a:spLocks/>
          </p:cNvSpPr>
          <p:nvPr/>
        </p:nvSpPr>
        <p:spPr>
          <a:xfrm>
            <a:off x="270939" y="2925340"/>
            <a:ext cx="8262470" cy="2144396"/>
          </a:xfrm>
          <a:prstGeom prst="rect">
            <a:avLst/>
          </a:prstGeom>
        </p:spPr>
        <p:txBody>
          <a:bodyPr vert="horz" lIns="91440" tIns="45720" rIns="91440" bIns="45720" rtlCol="0" anchor="ctr">
            <a:normAutofit fontScale="55000" lnSpcReduction="20000"/>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sz="1200" b="0" dirty="0"/>
              <a:t>{</a:t>
            </a:r>
          </a:p>
          <a:p>
            <a:r>
              <a:rPr lang="en-US" altLang="ja-JP" sz="1200" b="0" dirty="0"/>
              <a:t>    "done" : true,</a:t>
            </a:r>
          </a:p>
          <a:p>
            <a:r>
              <a:rPr lang="en-US" altLang="ja-JP" sz="1200" b="0" dirty="0"/>
              <a:t>    "</a:t>
            </a:r>
            <a:r>
              <a:rPr lang="en-US" altLang="ja-JP" sz="1200" b="0" dirty="0" err="1"/>
              <a:t>totalSize</a:t>
            </a:r>
            <a:r>
              <a:rPr lang="en-US" altLang="ja-JP" sz="1200" b="0" dirty="0"/>
              <a:t>" : 14,</a:t>
            </a:r>
          </a:p>
          <a:p>
            <a:r>
              <a:rPr lang="en-US" altLang="ja-JP" sz="1200" b="0" dirty="0"/>
              <a:t>    "records" : </a:t>
            </a:r>
          </a:p>
          <a:p>
            <a:r>
              <a:rPr lang="en-US" altLang="ja-JP" sz="1200" b="0" dirty="0"/>
              <a:t>    [ </a:t>
            </a:r>
          </a:p>
          <a:p>
            <a:r>
              <a:rPr lang="en-US" altLang="ja-JP" sz="1200" b="0" dirty="0"/>
              <a:t>        {  </a:t>
            </a:r>
          </a:p>
          <a:p>
            <a:r>
              <a:rPr lang="en-US" altLang="ja-JP" sz="1200" b="0" dirty="0"/>
              <a:t>            "attributes" : </a:t>
            </a:r>
          </a:p>
          <a:p>
            <a:r>
              <a:rPr lang="en-US" altLang="ja-JP" sz="1200" b="0" dirty="0"/>
              <a:t>            {    </a:t>
            </a:r>
          </a:p>
          <a:p>
            <a:r>
              <a:rPr lang="en-US" altLang="ja-JP" sz="1200" b="0" dirty="0"/>
              <a:t>                "type" : "Account",    </a:t>
            </a:r>
          </a:p>
          <a:p>
            <a:r>
              <a:rPr lang="en-US" altLang="ja-JP" sz="1200" b="0" dirty="0"/>
              <a:t>                "</a:t>
            </a:r>
            <a:r>
              <a:rPr lang="en-US" altLang="ja-JP" sz="1200" b="0" dirty="0" err="1"/>
              <a:t>url</a:t>
            </a:r>
            <a:r>
              <a:rPr lang="en-US" altLang="ja-JP" sz="1200" b="0" dirty="0"/>
              <a:t>" : "/services/data/v20.0/</a:t>
            </a:r>
            <a:r>
              <a:rPr lang="en-US" altLang="ja-JP" sz="1200" b="0" dirty="0" err="1"/>
              <a:t>sobjects</a:t>
            </a:r>
            <a:r>
              <a:rPr lang="en-US" altLang="ja-JP" sz="1200" b="0" dirty="0"/>
              <a:t>/Account/001D000000IRFmaIAH"  </a:t>
            </a:r>
          </a:p>
          <a:p>
            <a:r>
              <a:rPr lang="en-US" altLang="ja-JP" sz="1200" b="0" dirty="0"/>
              <a:t>            },  </a:t>
            </a:r>
          </a:p>
          <a:p>
            <a:r>
              <a:rPr lang="en-US" altLang="ja-JP" sz="1200" b="0" dirty="0"/>
              <a:t>            "Name" : "Test 1"</a:t>
            </a:r>
          </a:p>
          <a:p>
            <a:r>
              <a:rPr lang="en-US" altLang="ja-JP" sz="1200" b="0" dirty="0"/>
              <a:t>        }, </a:t>
            </a:r>
          </a:p>
          <a:p>
            <a:r>
              <a:rPr lang="en-US" altLang="ja-JP" sz="1200" b="0" dirty="0"/>
              <a:t>        {  </a:t>
            </a:r>
          </a:p>
          <a:p>
            <a:r>
              <a:rPr lang="en-US" altLang="ja-JP" sz="1200" b="0" dirty="0"/>
              <a:t>            "attributes" : </a:t>
            </a:r>
          </a:p>
          <a:p>
            <a:r>
              <a:rPr lang="en-US" altLang="ja-JP" sz="1200" b="0" dirty="0"/>
              <a:t>            {    </a:t>
            </a:r>
          </a:p>
          <a:p>
            <a:r>
              <a:rPr lang="en-US" altLang="ja-JP" sz="1200" b="0" dirty="0"/>
              <a:t>                "type" : "Account",    </a:t>
            </a:r>
          </a:p>
          <a:p>
            <a:r>
              <a:rPr lang="en-US" altLang="ja-JP" sz="1200" b="0" dirty="0"/>
              <a:t>                "</a:t>
            </a:r>
            <a:r>
              <a:rPr lang="en-US" altLang="ja-JP" sz="1200" b="0" dirty="0" err="1"/>
              <a:t>url</a:t>
            </a:r>
            <a:r>
              <a:rPr lang="en-US" altLang="ja-JP" sz="1200" b="0" dirty="0"/>
              <a:t>" : "/services/data/v20.0/</a:t>
            </a:r>
            <a:r>
              <a:rPr lang="en-US" altLang="ja-JP" sz="1200" b="0" dirty="0" err="1"/>
              <a:t>sobjects</a:t>
            </a:r>
            <a:r>
              <a:rPr lang="en-US" altLang="ja-JP" sz="1200" b="0" dirty="0"/>
              <a:t>/Account/001D000000IomazIAB"  </a:t>
            </a:r>
          </a:p>
          <a:p>
            <a:r>
              <a:rPr lang="en-US" altLang="ja-JP" sz="1200" b="0" dirty="0"/>
              <a:t>            },  </a:t>
            </a:r>
          </a:p>
          <a:p>
            <a:r>
              <a:rPr lang="en-US" altLang="ja-JP" sz="1200" b="0" dirty="0"/>
              <a:t>            "Name" : "Test 2"</a:t>
            </a:r>
          </a:p>
          <a:p>
            <a:r>
              <a:rPr lang="en-US" altLang="ja-JP" sz="1200" b="0" dirty="0"/>
              <a:t>        }, </a:t>
            </a:r>
          </a:p>
          <a:p>
            <a:r>
              <a:rPr lang="en-US" altLang="ja-JP" sz="1200" b="0" dirty="0"/>
              <a:t>        ...</a:t>
            </a:r>
          </a:p>
          <a:p>
            <a:r>
              <a:rPr lang="en-US" altLang="ja-JP" sz="1200" b="0" dirty="0"/>
              <a:t>    ]</a:t>
            </a:r>
          </a:p>
          <a:p>
            <a:r>
              <a:rPr lang="en-US" altLang="ja-JP" sz="1200" b="0" dirty="0"/>
              <a:t>}</a:t>
            </a:r>
          </a:p>
        </p:txBody>
      </p:sp>
    </p:spTree>
    <p:extLst>
      <p:ext uri="{BB962C8B-B14F-4D97-AF65-F5344CB8AC3E}">
        <p14:creationId xmlns:p14="http://schemas.microsoft.com/office/powerpoint/2010/main" val="4049380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22</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t>3. EV4</a:t>
            </a:r>
            <a:r>
              <a:rPr lang="ja-JP" altLang="en-US" dirty="0" smtClean="0"/>
              <a:t>→</a:t>
            </a:r>
            <a:r>
              <a:rPr lang="en-US" altLang="ja-JP" dirty="0"/>
              <a:t>RE</a:t>
            </a:r>
            <a:r>
              <a:rPr lang="ja-JP" altLang="en-US" dirty="0" smtClean="0"/>
              <a:t>と</a:t>
            </a:r>
            <a:r>
              <a:rPr lang="ja-JP" altLang="en-US" dirty="0"/>
              <a:t>の検索について</a:t>
            </a:r>
            <a:endParaRPr kumimoji="1" lang="ja-JP" altLang="en-US" dirty="0"/>
          </a:p>
        </p:txBody>
      </p:sp>
      <p:sp>
        <p:nvSpPr>
          <p:cNvPr id="5" name="タイトル 5"/>
          <p:cNvSpPr txBox="1">
            <a:spLocks/>
          </p:cNvSpPr>
          <p:nvPr/>
        </p:nvSpPr>
        <p:spPr>
          <a:xfrm>
            <a:off x="426116" y="974477"/>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61040" y="878067"/>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b="0" dirty="0"/>
              <a:t>【</a:t>
            </a:r>
            <a:r>
              <a:rPr lang="ja-JP" altLang="en-US" b="0" dirty="0"/>
              <a:t>参考</a:t>
            </a:r>
            <a:r>
              <a:rPr lang="en-US" altLang="ja-JP" b="0" dirty="0"/>
              <a:t>】</a:t>
            </a:r>
            <a:r>
              <a:rPr lang="en-US" altLang="ja-JP" b="0"/>
              <a:t>EV4</a:t>
            </a:r>
            <a:r>
              <a:rPr lang="ja-JP" altLang="en-US" b="0" smtClean="0"/>
              <a:t>→</a:t>
            </a:r>
            <a:r>
              <a:rPr lang="en-US" altLang="ja-JP" b="0" smtClean="0"/>
              <a:t>EV1 </a:t>
            </a:r>
            <a:r>
              <a:rPr lang="en-US" altLang="ja-JP" b="0" dirty="0"/>
              <a:t>SOQL</a:t>
            </a:r>
            <a:r>
              <a:rPr lang="ja-JP" altLang="en-US" b="0" dirty="0"/>
              <a:t>クエリ実行共通</a:t>
            </a:r>
            <a:r>
              <a:rPr lang="en-US" altLang="ja-JP" b="0" dirty="0"/>
              <a:t>API</a:t>
            </a:r>
            <a:r>
              <a:rPr lang="ja-JP" altLang="en-US" b="0" dirty="0"/>
              <a:t>仕様</a:t>
            </a:r>
            <a:endParaRPr lang="en-US" altLang="ja-JP" b="0" dirty="0"/>
          </a:p>
        </p:txBody>
      </p:sp>
      <p:sp>
        <p:nvSpPr>
          <p:cNvPr id="7" name="Rectangle 11" descr="50%"/>
          <p:cNvSpPr>
            <a:spLocks noChangeArrowheads="1"/>
          </p:cNvSpPr>
          <p:nvPr/>
        </p:nvSpPr>
        <p:spPr bwMode="auto">
          <a:xfrm rot="16200000">
            <a:off x="197832" y="1095552"/>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p:cNvSpPr txBox="1">
            <a:spLocks/>
          </p:cNvSpPr>
          <p:nvPr/>
        </p:nvSpPr>
        <p:spPr>
          <a:xfrm>
            <a:off x="270939" y="1324536"/>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リクエストについて</a:t>
            </a:r>
            <a:endParaRPr lang="en-US" altLang="ja-JP" sz="1200" b="0" dirty="0"/>
          </a:p>
        </p:txBody>
      </p:sp>
      <p:graphicFrame>
        <p:nvGraphicFramePr>
          <p:cNvPr id="9" name="表 8">
            <a:extLst>
              <a:ext uri="{FF2B5EF4-FFF2-40B4-BE49-F238E27FC236}">
                <a16:creationId xmlns="" xmlns:a16="http://schemas.microsoft.com/office/drawing/2014/main" id="{63684DDB-DF00-42CA-84BC-543DF45C4857}"/>
              </a:ext>
            </a:extLst>
          </p:cNvPr>
          <p:cNvGraphicFramePr>
            <a:graphicFrameLocks noGrp="1"/>
          </p:cNvGraphicFramePr>
          <p:nvPr>
            <p:extLst>
              <p:ext uri="{D42A27DB-BD31-4B8C-83A1-F6EECF244321}">
                <p14:modId xmlns:p14="http://schemas.microsoft.com/office/powerpoint/2010/main" val="727253469"/>
              </p:ext>
            </p:extLst>
          </p:nvPr>
        </p:nvGraphicFramePr>
        <p:xfrm>
          <a:off x="374998" y="1613991"/>
          <a:ext cx="8348512" cy="1486858"/>
        </p:xfrm>
        <a:graphic>
          <a:graphicData uri="http://schemas.openxmlformats.org/drawingml/2006/table">
            <a:tbl>
              <a:tblPr firstCol="1" bandRow="1">
                <a:tableStyleId>{5C22544A-7EE6-4342-B048-85BDC9FD1C3A}</a:tableStyleId>
              </a:tblPr>
              <a:tblGrid>
                <a:gridCol w="1843767">
                  <a:extLst>
                    <a:ext uri="{9D8B030D-6E8A-4147-A177-3AD203B41FA5}">
                      <a16:colId xmlns="" xmlns:a16="http://schemas.microsoft.com/office/drawing/2014/main" val="4248081497"/>
                    </a:ext>
                  </a:extLst>
                </a:gridCol>
                <a:gridCol w="6504745">
                  <a:extLst>
                    <a:ext uri="{9D8B030D-6E8A-4147-A177-3AD203B41FA5}">
                      <a16:colId xmlns="" xmlns:a16="http://schemas.microsoft.com/office/drawing/2014/main" val="4252673043"/>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bg1"/>
                          </a:solidFill>
                          <a:effectLst/>
                          <a:latin typeface="+mn-lt"/>
                          <a:ea typeface="+mn-ea"/>
                          <a:cs typeface="+mn-cs"/>
                        </a:rPr>
                        <a:t>URL</a:t>
                      </a: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https://××××.salesforce.com</a:t>
                      </a:r>
                      <a:r>
                        <a:rPr kumimoji="1" lang="en-US" altLang="ja-JP" sz="1000" kern="1200" dirty="0">
                          <a:solidFill>
                            <a:schemeClr val="dk1"/>
                          </a:solidFill>
                          <a:effectLst/>
                          <a:latin typeface="+mn-lt"/>
                          <a:ea typeface="+mn-ea"/>
                          <a:cs typeface="+mn-cs"/>
                        </a:rPr>
                        <a:t>(※)</a:t>
                      </a:r>
                    </a:p>
                  </a:txBody>
                  <a:tcPr/>
                </a:tc>
                <a:extLst>
                  <a:ext uri="{0D108BD9-81ED-4DB2-BD59-A6C34878D82A}">
                    <a16:rowId xmlns="" xmlns:a16="http://schemas.microsoft.com/office/drawing/2014/main" val="281307177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bg1"/>
                          </a:solidFill>
                          <a:effectLst/>
                          <a:latin typeface="+mn-lt"/>
                          <a:ea typeface="+mn-ea"/>
                          <a:cs typeface="+mn-cs"/>
                        </a:rPr>
                        <a:t>エンドポイント</a:t>
                      </a:r>
                      <a:endParaRPr kumimoji="1" lang="en-US" altLang="ja-JP" sz="1800" b="1" kern="1200" dirty="0">
                        <a:solidFill>
                          <a:schemeClr val="bg1"/>
                        </a:solidFill>
                        <a:effectLst/>
                        <a:latin typeface="+mn-lt"/>
                        <a:ea typeface="+mn-ea"/>
                        <a:cs typeface="+mn-cs"/>
                      </a:endParaRP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/services/data/v××.×/</a:t>
                      </a:r>
                      <a:r>
                        <a:rPr kumimoji="1" lang="en-US" altLang="ja-JP" sz="1800" kern="1200" dirty="0" err="1">
                          <a:solidFill>
                            <a:schemeClr val="dk1"/>
                          </a:solidFill>
                          <a:effectLst/>
                          <a:latin typeface="+mn-lt"/>
                          <a:ea typeface="+mn-ea"/>
                          <a:cs typeface="+mn-cs"/>
                        </a:rPr>
                        <a:t>query?q</a:t>
                      </a:r>
                      <a:r>
                        <a:rPr kumimoji="1" lang="en-US" altLang="ja-JP" sz="1800" kern="1200" dirty="0">
                          <a:solidFill>
                            <a:schemeClr val="dk1"/>
                          </a:solidFill>
                          <a:effectLst/>
                          <a:latin typeface="+mn-lt"/>
                          <a:ea typeface="+mn-ea"/>
                          <a:cs typeface="+mn-cs"/>
                        </a:rPr>
                        <a:t>=</a:t>
                      </a:r>
                      <a:r>
                        <a:rPr lang="en-US" altLang="ja-JP" sz="1800" dirty="0"/>
                        <a:t>SOQL</a:t>
                      </a:r>
                      <a:r>
                        <a:rPr lang="ja-JP" altLang="en-US" sz="1800" dirty="0"/>
                        <a:t>クエリ</a:t>
                      </a:r>
                      <a:r>
                        <a:rPr kumimoji="1" lang="en-US" altLang="ja-JP" sz="1000" kern="1200" dirty="0">
                          <a:solidFill>
                            <a:schemeClr val="dk1"/>
                          </a:solidFill>
                          <a:effectLst/>
                          <a:latin typeface="+mn-lt"/>
                          <a:ea typeface="+mn-ea"/>
                          <a:cs typeface="+mn-cs"/>
                        </a:rPr>
                        <a:t>(※)</a:t>
                      </a:r>
                    </a:p>
                  </a:txBody>
                  <a:tcPr/>
                </a:tc>
                <a:extLst>
                  <a:ext uri="{0D108BD9-81ED-4DB2-BD59-A6C34878D82A}">
                    <a16:rowId xmlns="" xmlns:a16="http://schemas.microsoft.com/office/drawing/2014/main" val="552634481"/>
                  </a:ext>
                </a:extLst>
              </a:tr>
              <a:tr h="3725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1" dirty="0"/>
                        <a:t>HTTP</a:t>
                      </a:r>
                      <a:r>
                        <a:rPr kumimoji="1" lang="ja-JP" altLang="en-US" b="1" dirty="0"/>
                        <a:t>メソッド</a:t>
                      </a:r>
                      <a:endParaRPr kumimoji="1" lang="en-US" altLang="ja-JP" sz="1800" b="1" kern="1200" dirty="0">
                        <a:solidFill>
                          <a:schemeClr val="bg1"/>
                        </a:solidFill>
                        <a:effectLst/>
                        <a:latin typeface="+mn-lt"/>
                        <a:ea typeface="+mn-ea"/>
                        <a:cs typeface="+mn-cs"/>
                      </a:endParaRP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GET</a:t>
                      </a:r>
                      <a:endParaRPr kumimoji="1" lang="en-US" altLang="ja-JP" sz="1800" kern="1200" dirty="0">
                        <a:solidFill>
                          <a:schemeClr val="dk1"/>
                        </a:solidFill>
                        <a:effectLst/>
                        <a:latin typeface="+mn-lt"/>
                        <a:ea typeface="+mn-ea"/>
                        <a:cs typeface="+mn-cs"/>
                      </a:endParaRPr>
                    </a:p>
                  </a:txBody>
                  <a:tcPr/>
                </a:tc>
                <a:extLst>
                  <a:ext uri="{0D108BD9-81ED-4DB2-BD59-A6C34878D82A}">
                    <a16:rowId xmlns="" xmlns:a16="http://schemas.microsoft.com/office/drawing/2014/main" val="1248615961"/>
                  </a:ext>
                </a:extLst>
              </a:tr>
              <a:tr h="3725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bg1"/>
                          </a:solidFill>
                          <a:effectLst/>
                          <a:latin typeface="+mn-lt"/>
                          <a:ea typeface="+mn-ea"/>
                          <a:cs typeface="+mn-cs"/>
                        </a:rPr>
                        <a:t>認証</a:t>
                      </a:r>
                      <a:endParaRPr kumimoji="1" lang="en-US" altLang="ja-JP" sz="1800" b="1" kern="1200" dirty="0">
                        <a:solidFill>
                          <a:schemeClr val="bg1"/>
                        </a:solidFill>
                        <a:effectLst/>
                        <a:latin typeface="+mn-lt"/>
                        <a:ea typeface="+mn-ea"/>
                        <a:cs typeface="+mn-cs"/>
                      </a:endParaRP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t>Authorization: Bearer </a:t>
                      </a:r>
                      <a:r>
                        <a:rPr lang="en-US" altLang="ja-JP" b="0" i="0" dirty="0"/>
                        <a:t>token</a:t>
                      </a:r>
                      <a:endParaRPr kumimoji="1" lang="en-US" altLang="ja-JP" sz="18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3072957936"/>
                  </a:ext>
                </a:extLst>
              </a:tr>
            </a:tbl>
          </a:graphicData>
        </a:graphic>
      </p:graphicFrame>
      <p:sp>
        <p:nvSpPr>
          <p:cNvPr id="10" name="タイトル 5">
            <a:extLst>
              <a:ext uri="{FF2B5EF4-FFF2-40B4-BE49-F238E27FC236}">
                <a16:creationId xmlns="" xmlns:a16="http://schemas.microsoft.com/office/drawing/2014/main" id="{499E7FA2-C76A-4965-8FC4-356439A79E77}"/>
              </a:ext>
            </a:extLst>
          </p:cNvPr>
          <p:cNvSpPr txBox="1">
            <a:spLocks/>
          </p:cNvSpPr>
          <p:nvPr/>
        </p:nvSpPr>
        <p:spPr>
          <a:xfrm>
            <a:off x="270939" y="3441428"/>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リクエストのパラメータについて</a:t>
            </a:r>
            <a:endParaRPr lang="en-US" altLang="ja-JP" sz="1200" b="0" dirty="0"/>
          </a:p>
        </p:txBody>
      </p:sp>
      <p:graphicFrame>
        <p:nvGraphicFramePr>
          <p:cNvPr id="11" name="表 10">
            <a:extLst>
              <a:ext uri="{FF2B5EF4-FFF2-40B4-BE49-F238E27FC236}">
                <a16:creationId xmlns="" xmlns:a16="http://schemas.microsoft.com/office/drawing/2014/main" id="{5311B5D3-631E-404C-B9BE-71DFC4C1D5C8}"/>
              </a:ext>
            </a:extLst>
          </p:cNvPr>
          <p:cNvGraphicFramePr>
            <a:graphicFrameLocks noGrp="1"/>
          </p:cNvGraphicFramePr>
          <p:nvPr>
            <p:extLst>
              <p:ext uri="{D42A27DB-BD31-4B8C-83A1-F6EECF244321}">
                <p14:modId xmlns:p14="http://schemas.microsoft.com/office/powerpoint/2010/main" val="2987348331"/>
              </p:ext>
            </p:extLst>
          </p:nvPr>
        </p:nvGraphicFramePr>
        <p:xfrm>
          <a:off x="383095" y="3769510"/>
          <a:ext cx="8348512" cy="1315720"/>
        </p:xfrm>
        <a:graphic>
          <a:graphicData uri="http://schemas.openxmlformats.org/drawingml/2006/table">
            <a:tbl>
              <a:tblPr firstRow="1" bandRow="1">
                <a:tableStyleId>{5C22544A-7EE6-4342-B048-85BDC9FD1C3A}</a:tableStyleId>
              </a:tblPr>
              <a:tblGrid>
                <a:gridCol w="1473973">
                  <a:extLst>
                    <a:ext uri="{9D8B030D-6E8A-4147-A177-3AD203B41FA5}">
                      <a16:colId xmlns="" xmlns:a16="http://schemas.microsoft.com/office/drawing/2014/main" val="560157200"/>
                    </a:ext>
                  </a:extLst>
                </a:gridCol>
                <a:gridCol w="6874539">
                  <a:extLst>
                    <a:ext uri="{9D8B030D-6E8A-4147-A177-3AD203B41FA5}">
                      <a16:colId xmlns="" xmlns:a16="http://schemas.microsoft.com/office/drawing/2014/main" val="481518378"/>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800" b="1" dirty="0"/>
                        <a:t>パラメータ</a:t>
                      </a:r>
                      <a:endParaRPr lang="en-US" altLang="ja-JP" sz="1800" b="1" dirty="0"/>
                    </a:p>
                  </a:txBody>
                  <a:tcPr/>
                </a:tc>
                <a:tc>
                  <a:txBody>
                    <a:bodyPr/>
                    <a:lstStyle/>
                    <a:p>
                      <a:r>
                        <a:rPr kumimoji="1" lang="ja-JP" altLang="en-US" dirty="0"/>
                        <a:t>説明</a:t>
                      </a:r>
                    </a:p>
                  </a:txBody>
                  <a:tcPr/>
                </a:tc>
                <a:extLst>
                  <a:ext uri="{0D108BD9-81ED-4DB2-BD59-A6C34878D82A}">
                    <a16:rowId xmlns="" xmlns:a16="http://schemas.microsoft.com/office/drawing/2014/main" val="2473686031"/>
                  </a:ext>
                </a:extLst>
              </a:tr>
              <a:tr h="370840">
                <a:tc>
                  <a:txBody>
                    <a:bodyPr/>
                    <a:lstStyle/>
                    <a:p>
                      <a:r>
                        <a:rPr kumimoji="1" lang="en-US" altLang="ja-JP" dirty="0"/>
                        <a:t>q</a:t>
                      </a:r>
                      <a:endParaRPr kumimoji="1" lang="ja-JP" altLang="en-US" dirty="0"/>
                    </a:p>
                  </a:txBody>
                  <a:tcPr/>
                </a:tc>
                <a:tc>
                  <a:txBody>
                    <a:bodyPr/>
                    <a:lstStyle/>
                    <a:p>
                      <a:r>
                        <a:rPr lang="en-US" altLang="ja-JP" sz="1400" dirty="0"/>
                        <a:t>SOQL</a:t>
                      </a:r>
                      <a:r>
                        <a:rPr lang="ja-JP" altLang="en-US" sz="1400" dirty="0"/>
                        <a:t>クエリ。有効な </a:t>
                      </a:r>
                      <a:r>
                        <a:rPr lang="en-US" altLang="ja-JP" sz="1400" dirty="0"/>
                        <a:t>URI </a:t>
                      </a:r>
                      <a:r>
                        <a:rPr lang="ja-JP" altLang="en-US" sz="1400" dirty="0"/>
                        <a:t>を作成するには、クエリ文字列内のスペースを「</a:t>
                      </a:r>
                      <a:r>
                        <a:rPr lang="en-US" altLang="ja-JP" sz="1400" dirty="0"/>
                        <a:t>+</a:t>
                      </a:r>
                      <a:r>
                        <a:rPr lang="ja-JP" altLang="en-US" sz="1400" dirty="0"/>
                        <a:t>」文字で置き換える必要がある。たとえば、クエリパラメータ文字列は「</a:t>
                      </a:r>
                      <a:r>
                        <a:rPr lang="en-US" altLang="ja-JP" sz="1400" dirty="0" err="1"/>
                        <a:t>SELECT+Name+FROM+MyObject</a:t>
                      </a:r>
                      <a:r>
                        <a:rPr lang="ja-JP" altLang="en-US" sz="1400" dirty="0"/>
                        <a:t>」のようになる。</a:t>
                      </a:r>
                      <a:r>
                        <a:rPr lang="en-US" altLang="ja-JP" sz="1400" dirty="0"/>
                        <a:t>SOQL </a:t>
                      </a:r>
                      <a:r>
                        <a:rPr lang="ja-JP" altLang="en-US" sz="1400" dirty="0"/>
                        <a:t>クエリ文字列が無効な場合、</a:t>
                      </a:r>
                      <a:r>
                        <a:rPr lang="en-US" altLang="ja-JP" sz="1400" dirty="0"/>
                        <a:t>MALFORMED_QUERY</a:t>
                      </a:r>
                      <a:r>
                        <a:rPr lang="ja-JP" altLang="en-US" sz="1400" dirty="0"/>
                        <a:t>応答が返される。</a:t>
                      </a:r>
                      <a:endParaRPr kumimoji="1" lang="ja-JP" altLang="en-US" sz="1400" dirty="0"/>
                    </a:p>
                  </a:txBody>
                  <a:tcPr/>
                </a:tc>
                <a:extLst>
                  <a:ext uri="{0D108BD9-81ED-4DB2-BD59-A6C34878D82A}">
                    <a16:rowId xmlns="" xmlns:a16="http://schemas.microsoft.com/office/drawing/2014/main" val="358295618"/>
                  </a:ext>
                </a:extLst>
              </a:tr>
            </a:tbl>
          </a:graphicData>
        </a:graphic>
      </p:graphicFrame>
      <p:sp>
        <p:nvSpPr>
          <p:cNvPr id="12" name="タイトル 5">
            <a:extLst>
              <a:ext uri="{FF2B5EF4-FFF2-40B4-BE49-F238E27FC236}">
                <a16:creationId xmlns="" xmlns:a16="http://schemas.microsoft.com/office/drawing/2014/main" id="{1EFD57D9-AEDB-448C-8C73-04224590F9B3}"/>
              </a:ext>
            </a:extLst>
          </p:cNvPr>
          <p:cNvSpPr txBox="1">
            <a:spLocks/>
          </p:cNvSpPr>
          <p:nvPr/>
        </p:nvSpPr>
        <p:spPr>
          <a:xfrm>
            <a:off x="6380708" y="3062222"/>
            <a:ext cx="2446861"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sz="1000" b="0" dirty="0"/>
              <a:t>(※)</a:t>
            </a:r>
            <a:r>
              <a:rPr lang="ja-JP" altLang="en-US" sz="1000" b="0" dirty="0"/>
              <a:t> </a:t>
            </a:r>
            <a:r>
              <a:rPr lang="en-US" altLang="ja-JP" sz="1000" b="0" dirty="0"/>
              <a:t>××××</a:t>
            </a:r>
            <a:r>
              <a:rPr lang="ja-JP" altLang="en-US" sz="1000" b="0" dirty="0"/>
              <a:t>の箇所は環境ごとに異なる</a:t>
            </a:r>
            <a:endParaRPr lang="en-US" altLang="ja-JP" sz="1000" b="0" dirty="0"/>
          </a:p>
        </p:txBody>
      </p:sp>
    </p:spTree>
    <p:extLst>
      <p:ext uri="{BB962C8B-B14F-4D97-AF65-F5344CB8AC3E}">
        <p14:creationId xmlns:p14="http://schemas.microsoft.com/office/powerpoint/2010/main" val="1828927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23</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t>3. EV4</a:t>
            </a:r>
            <a:r>
              <a:rPr lang="ja-JP" altLang="en-US" dirty="0" smtClean="0"/>
              <a:t>→</a:t>
            </a:r>
            <a:r>
              <a:rPr lang="en-US" altLang="ja-JP" dirty="0"/>
              <a:t>RE</a:t>
            </a:r>
            <a:r>
              <a:rPr lang="ja-JP" altLang="en-US" dirty="0" smtClean="0"/>
              <a:t>と</a:t>
            </a:r>
            <a:r>
              <a:rPr lang="ja-JP" altLang="en-US" dirty="0"/>
              <a:t>の検索について</a:t>
            </a:r>
            <a:endParaRPr kumimoji="1" lang="ja-JP" altLang="en-US" dirty="0"/>
          </a:p>
        </p:txBody>
      </p:sp>
      <p:sp>
        <p:nvSpPr>
          <p:cNvPr id="5" name="タイトル 5"/>
          <p:cNvSpPr txBox="1">
            <a:spLocks/>
          </p:cNvSpPr>
          <p:nvPr/>
        </p:nvSpPr>
        <p:spPr>
          <a:xfrm>
            <a:off x="426116" y="922376"/>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61040" y="825966"/>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b="0" dirty="0"/>
              <a:t>【</a:t>
            </a:r>
            <a:r>
              <a:rPr lang="ja-JP" altLang="en-US" b="0" dirty="0"/>
              <a:t>参考</a:t>
            </a:r>
            <a:r>
              <a:rPr lang="en-US" altLang="ja-JP" b="0" dirty="0"/>
              <a:t>】</a:t>
            </a:r>
            <a:r>
              <a:rPr lang="en-US" altLang="ja-JP" b="0"/>
              <a:t>EV4</a:t>
            </a:r>
            <a:r>
              <a:rPr lang="ja-JP" altLang="en-US" b="0" smtClean="0"/>
              <a:t>→</a:t>
            </a:r>
            <a:r>
              <a:rPr lang="en-US" altLang="ja-JP" b="0" smtClean="0"/>
              <a:t>EV1 </a:t>
            </a:r>
            <a:r>
              <a:rPr lang="en-US" altLang="ja-JP" b="0" dirty="0"/>
              <a:t>SOQL</a:t>
            </a:r>
            <a:r>
              <a:rPr lang="ja-JP" altLang="en-US" b="0" dirty="0"/>
              <a:t>クエリ実行共通</a:t>
            </a:r>
            <a:r>
              <a:rPr lang="en-US" altLang="ja-JP" b="0" dirty="0"/>
              <a:t>API</a:t>
            </a:r>
            <a:r>
              <a:rPr lang="ja-JP" altLang="en-US" b="0" dirty="0"/>
              <a:t>仕様</a:t>
            </a:r>
            <a:endParaRPr lang="en-US" altLang="ja-JP" b="0" dirty="0"/>
          </a:p>
        </p:txBody>
      </p:sp>
      <p:sp>
        <p:nvSpPr>
          <p:cNvPr id="7" name="Rectangle 11" descr="50%"/>
          <p:cNvSpPr>
            <a:spLocks noChangeArrowheads="1"/>
          </p:cNvSpPr>
          <p:nvPr/>
        </p:nvSpPr>
        <p:spPr bwMode="auto">
          <a:xfrm rot="16200000">
            <a:off x="197832" y="1043451"/>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p:cNvSpPr txBox="1">
            <a:spLocks/>
          </p:cNvSpPr>
          <p:nvPr/>
        </p:nvSpPr>
        <p:spPr>
          <a:xfrm>
            <a:off x="270939" y="1330765"/>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レスポンスについて</a:t>
            </a:r>
            <a:endParaRPr lang="en-US" altLang="ja-JP" sz="1200" b="0" dirty="0"/>
          </a:p>
        </p:txBody>
      </p:sp>
      <p:graphicFrame>
        <p:nvGraphicFramePr>
          <p:cNvPr id="9" name="表 8">
            <a:extLst>
              <a:ext uri="{FF2B5EF4-FFF2-40B4-BE49-F238E27FC236}">
                <a16:creationId xmlns="" xmlns:a16="http://schemas.microsoft.com/office/drawing/2014/main" id="{6F165304-10D2-4062-800A-D417F1D3C81F}"/>
              </a:ext>
            </a:extLst>
          </p:cNvPr>
          <p:cNvGraphicFramePr>
            <a:graphicFrameLocks noGrp="1"/>
          </p:cNvGraphicFramePr>
          <p:nvPr>
            <p:extLst>
              <p:ext uri="{D42A27DB-BD31-4B8C-83A1-F6EECF244321}">
                <p14:modId xmlns:p14="http://schemas.microsoft.com/office/powerpoint/2010/main" val="3761058485"/>
              </p:ext>
            </p:extLst>
          </p:nvPr>
        </p:nvGraphicFramePr>
        <p:xfrm>
          <a:off x="364247" y="1644057"/>
          <a:ext cx="8359263" cy="370840"/>
        </p:xfrm>
        <a:graphic>
          <a:graphicData uri="http://schemas.openxmlformats.org/drawingml/2006/table">
            <a:tbl>
              <a:tblPr firstCol="1" bandRow="1">
                <a:tableStyleId>{5C22544A-7EE6-4342-B048-85BDC9FD1C3A}</a:tableStyleId>
              </a:tblPr>
              <a:tblGrid>
                <a:gridCol w="1854518">
                  <a:extLst>
                    <a:ext uri="{9D8B030D-6E8A-4147-A177-3AD203B41FA5}">
                      <a16:colId xmlns="" xmlns:a16="http://schemas.microsoft.com/office/drawing/2014/main" val="4248081497"/>
                    </a:ext>
                  </a:extLst>
                </a:gridCol>
                <a:gridCol w="6504745">
                  <a:extLst>
                    <a:ext uri="{9D8B030D-6E8A-4147-A177-3AD203B41FA5}">
                      <a16:colId xmlns="" xmlns:a16="http://schemas.microsoft.com/office/drawing/2014/main" val="4252673043"/>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kern="1200" dirty="0">
                          <a:solidFill>
                            <a:schemeClr val="bg1"/>
                          </a:solidFill>
                          <a:effectLst/>
                          <a:latin typeface="+mn-lt"/>
                          <a:ea typeface="+mn-ea"/>
                          <a:cs typeface="+mn-cs"/>
                        </a:rPr>
                        <a:t>形式</a:t>
                      </a:r>
                      <a:endParaRPr kumimoji="1" lang="en-US" altLang="ja-JP" sz="1800" b="1" kern="1200" dirty="0">
                        <a:solidFill>
                          <a:schemeClr val="bg1"/>
                        </a:solidFill>
                        <a:effectLst/>
                        <a:latin typeface="+mn-lt"/>
                        <a:ea typeface="+mn-ea"/>
                        <a:cs typeface="+mn-cs"/>
                      </a:endParaRP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n-lt"/>
                          <a:ea typeface="+mn-ea"/>
                          <a:cs typeface="+mn-cs"/>
                        </a:rPr>
                        <a:t>JSON</a:t>
                      </a:r>
                      <a:endParaRPr kumimoji="1" lang="en-US" altLang="ja-JP" sz="1000" kern="1200" dirty="0">
                        <a:solidFill>
                          <a:schemeClr val="dk1"/>
                        </a:solidFill>
                        <a:effectLst/>
                        <a:latin typeface="+mn-lt"/>
                        <a:ea typeface="+mn-ea"/>
                        <a:cs typeface="+mn-cs"/>
                      </a:endParaRPr>
                    </a:p>
                  </a:txBody>
                  <a:tcPr/>
                </a:tc>
                <a:extLst>
                  <a:ext uri="{0D108BD9-81ED-4DB2-BD59-A6C34878D82A}">
                    <a16:rowId xmlns="" xmlns:a16="http://schemas.microsoft.com/office/drawing/2014/main" val="2813071774"/>
                  </a:ext>
                </a:extLst>
              </a:tr>
            </a:tbl>
          </a:graphicData>
        </a:graphic>
      </p:graphicFrame>
      <p:sp>
        <p:nvSpPr>
          <p:cNvPr id="10" name="タイトル 5">
            <a:extLst>
              <a:ext uri="{FF2B5EF4-FFF2-40B4-BE49-F238E27FC236}">
                <a16:creationId xmlns="" xmlns:a16="http://schemas.microsoft.com/office/drawing/2014/main" id="{542822A1-D85C-4EEC-BC74-9F0C7D1909CD}"/>
              </a:ext>
            </a:extLst>
          </p:cNvPr>
          <p:cNvSpPr txBox="1">
            <a:spLocks/>
          </p:cNvSpPr>
          <p:nvPr/>
        </p:nvSpPr>
        <p:spPr>
          <a:xfrm>
            <a:off x="270939" y="2123558"/>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レスポンスのデータについて</a:t>
            </a:r>
            <a:endParaRPr lang="en-US" altLang="ja-JP" sz="1200" b="0" dirty="0"/>
          </a:p>
        </p:txBody>
      </p:sp>
      <p:graphicFrame>
        <p:nvGraphicFramePr>
          <p:cNvPr id="11" name="表 10">
            <a:extLst>
              <a:ext uri="{FF2B5EF4-FFF2-40B4-BE49-F238E27FC236}">
                <a16:creationId xmlns="" xmlns:a16="http://schemas.microsoft.com/office/drawing/2014/main" id="{A1961468-289A-4CA0-812A-28BEA2255108}"/>
              </a:ext>
            </a:extLst>
          </p:cNvPr>
          <p:cNvGraphicFramePr>
            <a:graphicFrameLocks noGrp="1"/>
          </p:cNvGraphicFramePr>
          <p:nvPr>
            <p:extLst>
              <p:ext uri="{D42A27DB-BD31-4B8C-83A1-F6EECF244321}">
                <p14:modId xmlns:p14="http://schemas.microsoft.com/office/powerpoint/2010/main" val="2411462468"/>
              </p:ext>
            </p:extLst>
          </p:nvPr>
        </p:nvGraphicFramePr>
        <p:xfrm>
          <a:off x="377719" y="2479608"/>
          <a:ext cx="8359263" cy="1483360"/>
        </p:xfrm>
        <a:graphic>
          <a:graphicData uri="http://schemas.openxmlformats.org/drawingml/2006/table">
            <a:tbl>
              <a:tblPr firstRow="1" bandRow="1">
                <a:tableStyleId>{5C22544A-7EE6-4342-B048-85BDC9FD1C3A}</a:tableStyleId>
              </a:tblPr>
              <a:tblGrid>
                <a:gridCol w="1420185">
                  <a:extLst>
                    <a:ext uri="{9D8B030D-6E8A-4147-A177-3AD203B41FA5}">
                      <a16:colId xmlns="" xmlns:a16="http://schemas.microsoft.com/office/drawing/2014/main" val="4008966568"/>
                    </a:ext>
                  </a:extLst>
                </a:gridCol>
                <a:gridCol w="1479177">
                  <a:extLst>
                    <a:ext uri="{9D8B030D-6E8A-4147-A177-3AD203B41FA5}">
                      <a16:colId xmlns="" xmlns:a16="http://schemas.microsoft.com/office/drawing/2014/main" val="3260030767"/>
                    </a:ext>
                  </a:extLst>
                </a:gridCol>
                <a:gridCol w="5459901">
                  <a:extLst>
                    <a:ext uri="{9D8B030D-6E8A-4147-A177-3AD203B41FA5}">
                      <a16:colId xmlns="" xmlns:a16="http://schemas.microsoft.com/office/drawing/2014/main" val="108355088"/>
                    </a:ext>
                  </a:extLst>
                </a:gridCol>
              </a:tblGrid>
              <a:tr h="370840">
                <a:tc>
                  <a:txBody>
                    <a:bodyPr/>
                    <a:lstStyle/>
                    <a:p>
                      <a:r>
                        <a:rPr kumimoji="1" lang="en-US" altLang="ja-JP" dirty="0"/>
                        <a:t>JSON Key</a:t>
                      </a:r>
                      <a:endParaRPr kumimoji="1" lang="ja-JP" altLang="en-US" dirty="0"/>
                    </a:p>
                  </a:txBody>
                  <a:tcPr/>
                </a:tc>
                <a:tc>
                  <a:txBody>
                    <a:bodyPr/>
                    <a:lstStyle/>
                    <a:p>
                      <a:r>
                        <a:rPr kumimoji="1" lang="ja-JP" altLang="en-US" dirty="0"/>
                        <a:t>型</a:t>
                      </a:r>
                    </a:p>
                  </a:txBody>
                  <a:tcPr/>
                </a:tc>
                <a:tc>
                  <a:txBody>
                    <a:bodyPr/>
                    <a:lstStyle/>
                    <a:p>
                      <a:r>
                        <a:rPr kumimoji="1" lang="ja-JP" altLang="en-US" dirty="0"/>
                        <a:t>説明</a:t>
                      </a:r>
                    </a:p>
                  </a:txBody>
                  <a:tcPr/>
                </a:tc>
                <a:extLst>
                  <a:ext uri="{0D108BD9-81ED-4DB2-BD59-A6C34878D82A}">
                    <a16:rowId xmlns="" xmlns:a16="http://schemas.microsoft.com/office/drawing/2014/main" val="1698885988"/>
                  </a:ext>
                </a:extLst>
              </a:tr>
              <a:tr h="370840">
                <a:tc>
                  <a:txBody>
                    <a:bodyPr/>
                    <a:lstStyle/>
                    <a:p>
                      <a:r>
                        <a:rPr kumimoji="1" lang="en-US" altLang="ja-JP" dirty="0"/>
                        <a:t>done</a:t>
                      </a:r>
                      <a:endParaRPr kumimoji="1" lang="ja-JP" altLang="en-US" dirty="0"/>
                    </a:p>
                  </a:txBody>
                  <a:tcPr/>
                </a:tc>
                <a:tc>
                  <a:txBody>
                    <a:bodyPr/>
                    <a:lstStyle/>
                    <a:p>
                      <a:r>
                        <a:rPr kumimoji="1" lang="ja-JP" altLang="en-US" dirty="0"/>
                        <a:t>真偽値</a:t>
                      </a:r>
                    </a:p>
                  </a:txBody>
                  <a:tcPr/>
                </a:tc>
                <a:tc>
                  <a:txBody>
                    <a:bodyPr/>
                    <a:lstStyle/>
                    <a:p>
                      <a:r>
                        <a:rPr kumimoji="1" lang="en-US" altLang="ja-JP" dirty="0"/>
                        <a:t>True </a:t>
                      </a:r>
                      <a:r>
                        <a:rPr kumimoji="1" lang="ja-JP" altLang="en-US" dirty="0"/>
                        <a:t>または </a:t>
                      </a:r>
                      <a:r>
                        <a:rPr kumimoji="1" lang="en-US" altLang="ja-JP" dirty="0"/>
                        <a:t>false</a:t>
                      </a:r>
                      <a:endParaRPr kumimoji="1" lang="ja-JP" altLang="en-US" dirty="0"/>
                    </a:p>
                  </a:txBody>
                  <a:tcPr/>
                </a:tc>
                <a:extLst>
                  <a:ext uri="{0D108BD9-81ED-4DB2-BD59-A6C34878D82A}">
                    <a16:rowId xmlns="" xmlns:a16="http://schemas.microsoft.com/office/drawing/2014/main" val="3314516165"/>
                  </a:ext>
                </a:extLst>
              </a:tr>
              <a:tr h="370840">
                <a:tc>
                  <a:txBody>
                    <a:bodyPr/>
                    <a:lstStyle/>
                    <a:p>
                      <a:r>
                        <a:rPr kumimoji="1" lang="en-US" altLang="ja-JP" dirty="0" err="1"/>
                        <a:t>totalsize</a:t>
                      </a:r>
                      <a:endParaRPr kumimoji="1" lang="ja-JP" altLang="en-US" dirty="0"/>
                    </a:p>
                  </a:txBody>
                  <a:tcPr/>
                </a:tc>
                <a:tc>
                  <a:txBody>
                    <a:bodyPr/>
                    <a:lstStyle/>
                    <a:p>
                      <a:r>
                        <a:rPr kumimoji="1" lang="ja-JP" altLang="en-US" dirty="0"/>
                        <a:t>数値</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取得件数</a:t>
                      </a:r>
                    </a:p>
                  </a:txBody>
                  <a:tcPr/>
                </a:tc>
                <a:extLst>
                  <a:ext uri="{0D108BD9-81ED-4DB2-BD59-A6C34878D82A}">
                    <a16:rowId xmlns="" xmlns:a16="http://schemas.microsoft.com/office/drawing/2014/main" val="2759153699"/>
                  </a:ext>
                </a:extLst>
              </a:tr>
              <a:tr h="370840">
                <a:tc>
                  <a:txBody>
                    <a:bodyPr/>
                    <a:lstStyle/>
                    <a:p>
                      <a:r>
                        <a:rPr kumimoji="1" lang="en-US" altLang="ja-JP" dirty="0"/>
                        <a:t>records</a:t>
                      </a:r>
                      <a:endParaRPr kumimoji="1" lang="ja-JP" altLang="en-US" dirty="0"/>
                    </a:p>
                  </a:txBody>
                  <a:tcPr/>
                </a:tc>
                <a:tc>
                  <a:txBody>
                    <a:bodyPr/>
                    <a:lstStyle/>
                    <a:p>
                      <a:r>
                        <a:rPr kumimoji="1" lang="ja-JP" altLang="en-US" dirty="0"/>
                        <a:t>配列</a:t>
                      </a:r>
                    </a:p>
                  </a:txBody>
                  <a:tcPr/>
                </a:tc>
                <a:tc>
                  <a:txBody>
                    <a:bodyPr/>
                    <a:lstStyle/>
                    <a:p>
                      <a:r>
                        <a:rPr lang="ja-JP" altLang="en-US" dirty="0"/>
                        <a:t>クエリ結果レコードの配列</a:t>
                      </a:r>
                      <a:endParaRPr kumimoji="1" lang="ja-JP" altLang="en-US" dirty="0"/>
                    </a:p>
                  </a:txBody>
                  <a:tcPr/>
                </a:tc>
                <a:extLst>
                  <a:ext uri="{0D108BD9-81ED-4DB2-BD59-A6C34878D82A}">
                    <a16:rowId xmlns="" xmlns:a16="http://schemas.microsoft.com/office/drawing/2014/main" val="3670125404"/>
                  </a:ext>
                </a:extLst>
              </a:tr>
            </a:tbl>
          </a:graphicData>
        </a:graphic>
      </p:graphicFrame>
    </p:spTree>
    <p:extLst>
      <p:ext uri="{BB962C8B-B14F-4D97-AF65-F5344CB8AC3E}">
        <p14:creationId xmlns:p14="http://schemas.microsoft.com/office/powerpoint/2010/main" val="1041343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24</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tx2"/>
                </a:solidFill>
              </a:rPr>
              <a:t>3. EV4</a:t>
            </a:r>
            <a:r>
              <a:rPr lang="ja-JP" altLang="en-US" dirty="0" smtClean="0">
                <a:solidFill>
                  <a:schemeClr val="tx2"/>
                </a:solidFill>
              </a:rPr>
              <a:t>→</a:t>
            </a:r>
            <a:r>
              <a:rPr lang="en-US" altLang="ja-JP" dirty="0">
                <a:solidFill>
                  <a:schemeClr val="tx2"/>
                </a:solidFill>
              </a:rPr>
              <a:t>RE</a:t>
            </a:r>
            <a:r>
              <a:rPr lang="ja-JP" altLang="en-US" dirty="0" smtClean="0">
                <a:solidFill>
                  <a:schemeClr val="tx2"/>
                </a:solidFill>
              </a:rPr>
              <a:t>と</a:t>
            </a:r>
            <a:r>
              <a:rPr lang="ja-JP" altLang="en-US" dirty="0">
                <a:solidFill>
                  <a:schemeClr val="tx2"/>
                </a:solidFill>
              </a:rPr>
              <a:t>の検索について</a:t>
            </a:r>
            <a:endParaRPr kumimoji="1" lang="ja-JP" altLang="en-US" dirty="0">
              <a:solidFill>
                <a:schemeClr val="tx2"/>
              </a:solidFill>
            </a:endParaRPr>
          </a:p>
        </p:txBody>
      </p:sp>
      <p:sp>
        <p:nvSpPr>
          <p:cNvPr id="5" name="タイトル 5"/>
          <p:cNvSpPr txBox="1">
            <a:spLocks/>
          </p:cNvSpPr>
          <p:nvPr/>
        </p:nvSpPr>
        <p:spPr>
          <a:xfrm>
            <a:off x="426116" y="950864"/>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61040" y="922359"/>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ja-JP" altLang="en-US" b="0" dirty="0"/>
              <a:t>金融機関検索機能</a:t>
            </a:r>
            <a:endParaRPr lang="en-US" altLang="ja-JP" b="0" dirty="0"/>
          </a:p>
        </p:txBody>
      </p:sp>
      <p:sp>
        <p:nvSpPr>
          <p:cNvPr id="7" name="Rectangle 11" descr="50%"/>
          <p:cNvSpPr>
            <a:spLocks noChangeArrowheads="1"/>
          </p:cNvSpPr>
          <p:nvPr/>
        </p:nvSpPr>
        <p:spPr bwMode="auto">
          <a:xfrm rot="16200000">
            <a:off x="203230" y="1114765"/>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932334311"/>
              </p:ext>
            </p:extLst>
          </p:nvPr>
        </p:nvGraphicFramePr>
        <p:xfrm>
          <a:off x="380395" y="1518808"/>
          <a:ext cx="8205552" cy="3134362"/>
        </p:xfrm>
        <a:graphic>
          <a:graphicData uri="http://schemas.openxmlformats.org/drawingml/2006/table">
            <a:tbl>
              <a:tblPr firstRow="1" firstCol="1" bandCol="1">
                <a:tableStyleId>{5C22544A-7EE6-4342-B048-85BDC9FD1C3A}</a:tableStyleId>
              </a:tblPr>
              <a:tblGrid>
                <a:gridCol w="1514782">
                  <a:extLst>
                    <a:ext uri="{9D8B030D-6E8A-4147-A177-3AD203B41FA5}">
                      <a16:colId xmlns="" xmlns:a16="http://schemas.microsoft.com/office/drawing/2014/main" val="20000"/>
                    </a:ext>
                  </a:extLst>
                </a:gridCol>
                <a:gridCol w="3892041">
                  <a:extLst>
                    <a:ext uri="{9D8B030D-6E8A-4147-A177-3AD203B41FA5}">
                      <a16:colId xmlns="" xmlns:a16="http://schemas.microsoft.com/office/drawing/2014/main" val="20001"/>
                    </a:ext>
                  </a:extLst>
                </a:gridCol>
                <a:gridCol w="2798729">
                  <a:extLst>
                    <a:ext uri="{9D8B030D-6E8A-4147-A177-3AD203B41FA5}">
                      <a16:colId xmlns="" xmlns:a16="http://schemas.microsoft.com/office/drawing/2014/main" val="2889040458"/>
                    </a:ext>
                  </a:extLst>
                </a:gridCol>
              </a:tblGrid>
              <a:tr h="215052">
                <a:tc>
                  <a:txBody>
                    <a:bodyPr/>
                    <a:lstStyle/>
                    <a:p>
                      <a:pPr algn="ctr"/>
                      <a:endParaRPr kumimoji="1" lang="ja-JP" altLang="en-US" sz="1200" dirty="0"/>
                    </a:p>
                  </a:txBody>
                  <a:tcPr anchor="ctr"/>
                </a:tc>
                <a:tc>
                  <a:txBody>
                    <a:bodyPr/>
                    <a:lstStyle/>
                    <a:p>
                      <a:pPr algn="ctr"/>
                      <a:r>
                        <a:rPr kumimoji="1" lang="ja-JP" altLang="en-US" sz="1200" dirty="0"/>
                        <a:t>名称</a:t>
                      </a:r>
                    </a:p>
                  </a:txBody>
                  <a:tcPr/>
                </a:tc>
                <a:tc>
                  <a:txBody>
                    <a:bodyPr/>
                    <a:lstStyle/>
                    <a:p>
                      <a:pPr algn="ctr"/>
                      <a:r>
                        <a:rPr kumimoji="1" lang="ja-JP" altLang="en-US" sz="1200" dirty="0"/>
                        <a:t>説明</a:t>
                      </a:r>
                    </a:p>
                  </a:txBody>
                  <a:tcPr/>
                </a:tc>
                <a:extLst>
                  <a:ext uri="{0D108BD9-81ED-4DB2-BD59-A6C34878D82A}">
                    <a16:rowId xmlns="" xmlns:a16="http://schemas.microsoft.com/office/drawing/2014/main" val="4255619724"/>
                  </a:ext>
                </a:extLst>
              </a:tr>
              <a:tr h="215052">
                <a:tc>
                  <a:txBody>
                    <a:bodyPr/>
                    <a:lstStyle/>
                    <a:p>
                      <a:pPr algn="ctr"/>
                      <a:r>
                        <a:rPr kumimoji="1" lang="ja-JP" altLang="en-US" sz="1200" dirty="0"/>
                        <a:t>対象オブジェクト</a:t>
                      </a:r>
                    </a:p>
                  </a:txBody>
                  <a:tcPr anchor="ctr"/>
                </a:tc>
                <a:tc>
                  <a:txBody>
                    <a:bodyPr/>
                    <a:lstStyle/>
                    <a:p>
                      <a:r>
                        <a:rPr kumimoji="1" lang="en-US" altLang="ja-JP" sz="1100" kern="1200" smtClean="0">
                          <a:solidFill>
                            <a:schemeClr val="dk1"/>
                          </a:solidFill>
                          <a:latin typeface="+mn-ea"/>
                          <a:ea typeface="+mn-ea"/>
                          <a:cs typeface="+mn-cs"/>
                        </a:rPr>
                        <a:t>EV1_GinkoMst</a:t>
                      </a:r>
                      <a:r>
                        <a:rPr kumimoji="1" lang="en-US" altLang="ja-JP" sz="1100" kern="1200" dirty="0">
                          <a:solidFill>
                            <a:schemeClr val="dk1"/>
                          </a:solidFill>
                          <a:latin typeface="+mn-ea"/>
                          <a:ea typeface="+mn-ea"/>
                          <a:cs typeface="+mn-cs"/>
                        </a:rPr>
                        <a:t>__c</a:t>
                      </a:r>
                      <a:endParaRPr kumimoji="1" lang="ja-JP" altLang="en-US" sz="1100" dirty="0">
                        <a:latin typeface="+mn-ea"/>
                        <a:ea typeface="+mn-ea"/>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kern="1200" smtClean="0">
                          <a:solidFill>
                            <a:schemeClr val="dk1"/>
                          </a:solidFill>
                          <a:effectLst/>
                          <a:latin typeface="+mn-ea"/>
                          <a:ea typeface="+mn-ea"/>
                          <a:cs typeface="+mn-cs"/>
                        </a:rPr>
                        <a:t>EV1_</a:t>
                      </a:r>
                      <a:r>
                        <a:rPr kumimoji="1" lang="ja-JP" altLang="en-US" sz="1200" b="0" i="0" kern="1200" dirty="0">
                          <a:solidFill>
                            <a:schemeClr val="dk1"/>
                          </a:solidFill>
                          <a:effectLst/>
                          <a:latin typeface="+mn-ea"/>
                          <a:ea typeface="+mn-ea"/>
                          <a:cs typeface="+mn-cs"/>
                        </a:rPr>
                        <a:t>銀行マスタ</a:t>
                      </a:r>
                      <a:endParaRPr kumimoji="1" lang="ja-JP" altLang="en-US" sz="1200" dirty="0">
                        <a:latin typeface="+mn-ea"/>
                        <a:ea typeface="+mn-ea"/>
                      </a:endParaRPr>
                    </a:p>
                  </a:txBody>
                  <a:tcPr/>
                </a:tc>
                <a:extLst>
                  <a:ext uri="{0D108BD9-81ED-4DB2-BD59-A6C34878D82A}">
                    <a16:rowId xmlns="" xmlns:a16="http://schemas.microsoft.com/office/drawing/2014/main" val="10000"/>
                  </a:ext>
                </a:extLst>
              </a:tr>
              <a:tr h="1579882">
                <a:tc>
                  <a:txBody>
                    <a:bodyPr/>
                    <a:lstStyle/>
                    <a:p>
                      <a:pPr algn="ctr"/>
                      <a:r>
                        <a:rPr kumimoji="1" lang="ja-JP" altLang="en-US" sz="1200" dirty="0"/>
                        <a:t>抽出項目</a:t>
                      </a:r>
                    </a:p>
                  </a:txBody>
                  <a:tcPr anchor="ctr"/>
                </a:tc>
                <a:tc>
                  <a:txBody>
                    <a:bodyPr/>
                    <a:lstStyle/>
                    <a:p>
                      <a:r>
                        <a:rPr kumimoji="1" lang="en-US" altLang="ja-JP" sz="1200" kern="1200" dirty="0">
                          <a:solidFill>
                            <a:schemeClr val="dk1"/>
                          </a:solidFill>
                          <a:latin typeface="+mn-ea"/>
                          <a:ea typeface="+mn-ea"/>
                          <a:cs typeface="+mn-cs"/>
                        </a:rPr>
                        <a:t>UniqueID__c</a:t>
                      </a:r>
                    </a:p>
                    <a:p>
                      <a:r>
                        <a:rPr kumimoji="1" lang="en-US" altLang="ja-JP" sz="1200" kern="1200" dirty="0" err="1">
                          <a:solidFill>
                            <a:schemeClr val="dk1"/>
                          </a:solidFill>
                          <a:latin typeface="+mn-ea"/>
                          <a:ea typeface="+mn-ea"/>
                          <a:cs typeface="+mn-cs"/>
                        </a:rPr>
                        <a:t>kinyuu_nm__c</a:t>
                      </a:r>
                      <a:endParaRPr kumimoji="1" lang="en-US" altLang="ja-JP" sz="1200" kern="1200" dirty="0">
                        <a:solidFill>
                          <a:schemeClr val="dk1"/>
                        </a:solidFill>
                        <a:latin typeface="+mn-ea"/>
                        <a:ea typeface="+mn-ea"/>
                        <a:cs typeface="+mn-cs"/>
                      </a:endParaRPr>
                    </a:p>
                    <a:p>
                      <a:r>
                        <a:rPr kumimoji="1" lang="en-US" altLang="ja-JP" sz="1200" kern="1200" dirty="0" err="1">
                          <a:solidFill>
                            <a:schemeClr val="dk1"/>
                          </a:solidFill>
                          <a:latin typeface="+mn-ea"/>
                          <a:ea typeface="+mn-ea"/>
                          <a:cs typeface="+mn-cs"/>
                        </a:rPr>
                        <a:t>kinyuu_kana__c</a:t>
                      </a:r>
                      <a:endParaRPr kumimoji="1" lang="en-US" altLang="ja-JP" sz="1200" kern="1200" dirty="0">
                        <a:solidFill>
                          <a:schemeClr val="dk1"/>
                        </a:solidFill>
                        <a:latin typeface="+mn-ea"/>
                        <a:ea typeface="+mn-ea"/>
                        <a:cs typeface="+mn-cs"/>
                      </a:endParaRPr>
                    </a:p>
                    <a:p>
                      <a:r>
                        <a:rPr kumimoji="1" lang="en-US" altLang="ja-JP" sz="1200" kern="1200" dirty="0" err="1">
                          <a:solidFill>
                            <a:schemeClr val="dk1"/>
                          </a:solidFill>
                          <a:latin typeface="+mn-ea"/>
                          <a:ea typeface="+mn-ea"/>
                          <a:cs typeface="+mn-cs"/>
                        </a:rPr>
                        <a:t>kinyuu_no__c</a:t>
                      </a:r>
                      <a:endParaRPr kumimoji="1" lang="en-US" altLang="ja-JP" sz="1200" kern="1200" dirty="0">
                        <a:solidFill>
                          <a:schemeClr val="dk1"/>
                        </a:solidFill>
                        <a:latin typeface="+mn-ea"/>
                        <a:ea typeface="+mn-ea"/>
                        <a:cs typeface="+mn-cs"/>
                      </a:endParaRPr>
                    </a:p>
                    <a:p>
                      <a:r>
                        <a:rPr kumimoji="1" lang="en-US" altLang="ja-JP" sz="1200" kern="1200" dirty="0" err="1">
                          <a:solidFill>
                            <a:schemeClr val="dk1"/>
                          </a:solidFill>
                          <a:latin typeface="+mn-ea"/>
                          <a:ea typeface="+mn-ea"/>
                          <a:cs typeface="+mn-cs"/>
                        </a:rPr>
                        <a:t>shiten_no__c</a:t>
                      </a:r>
                      <a:endParaRPr kumimoji="1" lang="en-US" altLang="ja-JP" sz="1200" kern="1200" dirty="0">
                        <a:solidFill>
                          <a:schemeClr val="dk1"/>
                        </a:solidFill>
                        <a:latin typeface="+mn-ea"/>
                        <a:ea typeface="+mn-ea"/>
                        <a:cs typeface="+mn-cs"/>
                      </a:endParaRPr>
                    </a:p>
                    <a:p>
                      <a:r>
                        <a:rPr kumimoji="1" lang="en-US" altLang="ja-JP" sz="1200" kern="1200" dirty="0" err="1">
                          <a:solidFill>
                            <a:schemeClr val="dk1"/>
                          </a:solidFill>
                          <a:latin typeface="+mn-ea"/>
                          <a:ea typeface="+mn-ea"/>
                          <a:cs typeface="+mn-cs"/>
                        </a:rPr>
                        <a:t>shiten_kana__c</a:t>
                      </a:r>
                      <a:endParaRPr kumimoji="1" lang="en-US" altLang="ja-JP" sz="1200" kern="1200" dirty="0">
                        <a:solidFill>
                          <a:schemeClr val="dk1"/>
                        </a:solidFill>
                        <a:latin typeface="+mn-ea"/>
                        <a:ea typeface="+mn-ea"/>
                        <a:cs typeface="+mn-cs"/>
                      </a:endParaRPr>
                    </a:p>
                    <a:p>
                      <a:r>
                        <a:rPr kumimoji="1" lang="en-US" altLang="ja-JP" sz="1200" kern="1200" dirty="0" err="1">
                          <a:solidFill>
                            <a:schemeClr val="dk1"/>
                          </a:solidFill>
                          <a:latin typeface="+mn-ea"/>
                          <a:ea typeface="+mn-ea"/>
                          <a:cs typeface="+mn-cs"/>
                        </a:rPr>
                        <a:t>shiten_nm__c</a:t>
                      </a:r>
                      <a:endParaRPr kumimoji="1" lang="en-US" altLang="ja-JP" sz="1200" kern="1200" dirty="0">
                        <a:solidFill>
                          <a:schemeClr val="dk1"/>
                        </a:solidFill>
                        <a:latin typeface="+mn-ea"/>
                        <a:ea typeface="+mn-ea"/>
                        <a:cs typeface="+mn-cs"/>
                      </a:endParaRPr>
                    </a:p>
                    <a:p>
                      <a:r>
                        <a:rPr kumimoji="1" lang="en-US" altLang="ja-JP" sz="1200" kern="1200" dirty="0" err="1">
                          <a:solidFill>
                            <a:schemeClr val="dk1"/>
                          </a:solidFill>
                          <a:latin typeface="+mn-ea"/>
                          <a:ea typeface="+mn-ea"/>
                          <a:cs typeface="+mn-cs"/>
                        </a:rPr>
                        <a:t>narabi_no__c</a:t>
                      </a:r>
                      <a:endParaRPr kumimoji="1" lang="ja-JP" altLang="en-US" sz="1200" dirty="0">
                        <a:latin typeface="+mn-ea"/>
                        <a:ea typeface="+mn-ea"/>
                      </a:endParaRPr>
                    </a:p>
                  </a:txBody>
                  <a:tcPr/>
                </a:tc>
                <a:tc>
                  <a:txBody>
                    <a:bodyPr/>
                    <a:lstStyle/>
                    <a:p>
                      <a:r>
                        <a:rPr kumimoji="1" lang="ja-JP" altLang="en-US" sz="1200" dirty="0">
                          <a:latin typeface="+mn-ea"/>
                          <a:ea typeface="+mn-ea"/>
                        </a:rPr>
                        <a:t>システムキー</a:t>
                      </a:r>
                      <a:endParaRPr kumimoji="1" lang="en-US" altLang="ja-JP" sz="1200" dirty="0">
                        <a:latin typeface="+mn-ea"/>
                        <a:ea typeface="+mn-ea"/>
                      </a:endParaRPr>
                    </a:p>
                    <a:p>
                      <a:r>
                        <a:rPr kumimoji="1" lang="ja-JP" altLang="en-US" sz="1200" dirty="0">
                          <a:latin typeface="+mn-ea"/>
                          <a:ea typeface="+mn-ea"/>
                        </a:rPr>
                        <a:t>金融機関名（漢字）</a:t>
                      </a:r>
                      <a:endParaRPr kumimoji="1" lang="en-US" altLang="ja-JP" sz="1200" dirty="0">
                        <a:latin typeface="+mn-ea"/>
                        <a:ea typeface="+mn-ea"/>
                      </a:endParaRPr>
                    </a:p>
                    <a:p>
                      <a:r>
                        <a:rPr kumimoji="1" lang="ja-JP" altLang="en-US" sz="1200" dirty="0">
                          <a:latin typeface="+mn-ea"/>
                          <a:ea typeface="+mn-ea"/>
                        </a:rPr>
                        <a:t>金融機関名（カナ）</a:t>
                      </a:r>
                      <a:endParaRPr kumimoji="1" lang="en-US" altLang="ja-JP" sz="1200" dirty="0">
                        <a:latin typeface="+mn-ea"/>
                        <a:ea typeface="+mn-ea"/>
                      </a:endParaRPr>
                    </a:p>
                    <a:p>
                      <a:r>
                        <a:rPr kumimoji="1" lang="ja-JP" altLang="en-US" sz="1200" dirty="0">
                          <a:latin typeface="+mn-ea"/>
                          <a:ea typeface="+mn-ea"/>
                        </a:rPr>
                        <a:t>金融機関コード</a:t>
                      </a:r>
                      <a:endParaRPr kumimoji="1" lang="en-US" altLang="ja-JP" sz="1200" dirty="0">
                        <a:latin typeface="+mn-ea"/>
                        <a:ea typeface="+mn-ea"/>
                      </a:endParaRPr>
                    </a:p>
                    <a:p>
                      <a:r>
                        <a:rPr kumimoji="1" lang="ja-JP" altLang="en-US" sz="1200" dirty="0">
                          <a:latin typeface="+mn-ea"/>
                          <a:ea typeface="+mn-ea"/>
                        </a:rPr>
                        <a:t>店舗コード</a:t>
                      </a:r>
                      <a:endParaRPr kumimoji="1" lang="en-US" altLang="ja-JP" sz="1200" dirty="0">
                        <a:latin typeface="+mn-ea"/>
                        <a:ea typeface="+mn-ea"/>
                      </a:endParaRPr>
                    </a:p>
                    <a:p>
                      <a:r>
                        <a:rPr kumimoji="1" lang="ja-JP" altLang="en-US" sz="1200" dirty="0">
                          <a:latin typeface="+mn-ea"/>
                          <a:ea typeface="+mn-ea"/>
                        </a:rPr>
                        <a:t>店舗名（漢字）</a:t>
                      </a:r>
                      <a:endParaRPr kumimoji="1" lang="en-US" altLang="ja-JP" sz="1200" dirty="0">
                        <a:latin typeface="+mn-ea"/>
                        <a:ea typeface="+mn-ea"/>
                      </a:endParaRPr>
                    </a:p>
                    <a:p>
                      <a:r>
                        <a:rPr kumimoji="1" lang="ja-JP" altLang="en-US" sz="1200" dirty="0">
                          <a:latin typeface="+mn-ea"/>
                          <a:ea typeface="+mn-ea"/>
                        </a:rPr>
                        <a:t>店舗名（カナ）</a:t>
                      </a:r>
                      <a:endParaRPr kumimoji="1" lang="en-US" altLang="ja-JP" sz="1200" dirty="0">
                        <a:latin typeface="+mn-ea"/>
                        <a:ea typeface="+mn-ea"/>
                      </a:endParaRPr>
                    </a:p>
                    <a:p>
                      <a:r>
                        <a:rPr kumimoji="1" lang="ja-JP" altLang="en-US" sz="1200" dirty="0">
                          <a:latin typeface="+mn-ea"/>
                          <a:ea typeface="+mn-ea"/>
                        </a:rPr>
                        <a:t>並びコード</a:t>
                      </a:r>
                    </a:p>
                  </a:txBody>
                  <a:tcPr/>
                </a:tc>
                <a:extLst>
                  <a:ext uri="{0D108BD9-81ED-4DB2-BD59-A6C34878D82A}">
                    <a16:rowId xmlns="" xmlns:a16="http://schemas.microsoft.com/office/drawing/2014/main" val="10001"/>
                  </a:ext>
                </a:extLst>
              </a:tr>
              <a:tr h="410791">
                <a:tc>
                  <a:txBody>
                    <a:bodyPr/>
                    <a:lstStyle/>
                    <a:p>
                      <a:pPr algn="ctr"/>
                      <a:r>
                        <a:rPr kumimoji="1" lang="ja-JP" altLang="en-US" sz="1200" dirty="0"/>
                        <a:t>抽出条件</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a:t>
                      </a:r>
                      <a:r>
                        <a:rPr kumimoji="1" lang="en-US" altLang="ja-JP" sz="1200" dirty="0" err="1">
                          <a:latin typeface="+mn-ea"/>
                          <a:ea typeface="+mn-ea"/>
                        </a:rPr>
                        <a:t>kinyuu_kana__c</a:t>
                      </a:r>
                      <a:r>
                        <a:rPr kumimoji="1" lang="en-US" altLang="ja-JP" sz="1200" dirty="0">
                          <a:latin typeface="+mn-ea"/>
                          <a:ea typeface="+mn-ea"/>
                        </a:rPr>
                        <a:t> like '</a:t>
                      </a:r>
                      <a:r>
                        <a:rPr kumimoji="1" lang="en-US" altLang="ja-JP" sz="1200" dirty="0" err="1">
                          <a:latin typeface="+mn-ea"/>
                          <a:ea typeface="+mn-ea"/>
                        </a:rPr>
                        <a:t>bankName_kana</a:t>
                      </a:r>
                      <a:r>
                        <a:rPr kumimoji="1" lang="en-US" altLang="ja-JP" sz="1200" dirty="0">
                          <a:latin typeface="+mn-ea"/>
                          <a:ea typeface="+mn-ea"/>
                        </a:rPr>
                        <a:t>%' or </a:t>
                      </a:r>
                      <a:r>
                        <a:rPr kumimoji="1" lang="en-US" altLang="ja-JP" sz="1200" dirty="0" err="1">
                          <a:latin typeface="+mn-ea"/>
                          <a:ea typeface="+mn-ea"/>
                        </a:rPr>
                        <a:t>kinyuu_nm__c</a:t>
                      </a:r>
                      <a:r>
                        <a:rPr kumimoji="1" lang="en-US" altLang="ja-JP" sz="1200" dirty="0">
                          <a:latin typeface="+mn-ea"/>
                          <a:ea typeface="+mn-ea"/>
                        </a:rPr>
                        <a:t> like '</a:t>
                      </a:r>
                      <a:r>
                        <a:rPr kumimoji="1" lang="en-US" altLang="ja-JP" sz="1200" dirty="0" err="1">
                          <a:latin typeface="+mn-ea"/>
                          <a:ea typeface="+mn-ea"/>
                        </a:rPr>
                        <a:t>query.BankName</a:t>
                      </a:r>
                      <a:r>
                        <a:rPr kumimoji="1" lang="en-US" altLang="ja-JP" sz="1200" dirty="0">
                          <a:latin typeface="+mn-ea"/>
                          <a:ea typeface="+mn-ea"/>
                        </a:rPr>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 and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a:t>
                      </a:r>
                      <a:r>
                        <a:rPr kumimoji="1" lang="en-US" altLang="ja-JP" sz="1200" dirty="0" err="1">
                          <a:latin typeface="+mn-ea"/>
                          <a:ea typeface="+mn-ea"/>
                        </a:rPr>
                        <a:t>shiten_kana__c</a:t>
                      </a:r>
                      <a:r>
                        <a:rPr kumimoji="1" lang="en-US" altLang="ja-JP" sz="1200" dirty="0">
                          <a:latin typeface="+mn-ea"/>
                          <a:ea typeface="+mn-ea"/>
                        </a:rPr>
                        <a:t> like '</a:t>
                      </a:r>
                      <a:r>
                        <a:rPr kumimoji="1" lang="en-US" altLang="ja-JP" sz="1200" dirty="0" err="1">
                          <a:latin typeface="+mn-ea"/>
                          <a:ea typeface="+mn-ea"/>
                        </a:rPr>
                        <a:t>branchName_kana</a:t>
                      </a:r>
                      <a:r>
                        <a:rPr kumimoji="1" lang="en-US" altLang="ja-JP" sz="1200" dirty="0">
                          <a:latin typeface="+mn-ea"/>
                          <a:ea typeface="+mn-ea"/>
                        </a:rPr>
                        <a:t>%' or </a:t>
                      </a:r>
                      <a:r>
                        <a:rPr kumimoji="1" lang="en-US" altLang="ja-JP" sz="1200" dirty="0" err="1">
                          <a:latin typeface="+mn-ea"/>
                          <a:ea typeface="+mn-ea"/>
                        </a:rPr>
                        <a:t>shiten_nm__c</a:t>
                      </a:r>
                      <a:r>
                        <a:rPr kumimoji="1" lang="en-US" altLang="ja-JP" sz="1200" dirty="0">
                          <a:latin typeface="+mn-ea"/>
                          <a:ea typeface="+mn-ea"/>
                        </a:rPr>
                        <a:t> like '</a:t>
                      </a:r>
                      <a:r>
                        <a:rPr kumimoji="1" lang="en-US" altLang="ja-JP" sz="1200" dirty="0" err="1">
                          <a:latin typeface="+mn-ea"/>
                          <a:ea typeface="+mn-ea"/>
                        </a:rPr>
                        <a:t>query.BranchName</a:t>
                      </a:r>
                      <a:r>
                        <a:rPr kumimoji="1" lang="en-US" altLang="ja-JP" sz="1200" dirty="0">
                          <a:latin typeface="+mn-ea"/>
                          <a:ea typeface="+mn-ea"/>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t>(</a:t>
                      </a:r>
                      <a:r>
                        <a:rPr kumimoji="1" lang="ja-JP" altLang="en-US" sz="1200" dirty="0"/>
                        <a:t>金融機関名（カナ）の前方一致または金融機関名（漢字）の前方一致</a:t>
                      </a:r>
                      <a:r>
                        <a:rPr kumimoji="1" lang="en-US" altLang="ja-JP" sz="1200" dirty="0"/>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t>かつ</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t>(</a:t>
                      </a:r>
                      <a:r>
                        <a:rPr kumimoji="1" lang="ja-JP" altLang="en-US" sz="1200" dirty="0"/>
                        <a:t>店舗名（カナ）の前方一致または店舗名（漢字）の前方一致</a:t>
                      </a:r>
                      <a:r>
                        <a:rPr kumimoji="1" lang="en-US" altLang="ja-JP" sz="1200" dirty="0"/>
                        <a:t>)</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40850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25</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5813271" cy="546227"/>
          </a:xfrm>
        </p:spPr>
        <p:txBody>
          <a:bodyPr/>
          <a:lstStyle/>
          <a:p>
            <a:r>
              <a:rPr lang="en-US" altLang="ja-JP" dirty="0">
                <a:solidFill>
                  <a:schemeClr val="accent1"/>
                </a:solidFill>
              </a:rPr>
              <a:t>3. EV4</a:t>
            </a:r>
            <a:r>
              <a:rPr lang="ja-JP" altLang="en-US" dirty="0" smtClean="0">
                <a:solidFill>
                  <a:schemeClr val="accent1"/>
                </a:solidFill>
              </a:rPr>
              <a:t>→</a:t>
            </a:r>
            <a:r>
              <a:rPr lang="en-US" altLang="ja-JP" dirty="0">
                <a:solidFill>
                  <a:schemeClr val="accent1"/>
                </a:solidFill>
              </a:rPr>
              <a:t>RE</a:t>
            </a:r>
            <a:r>
              <a:rPr lang="ja-JP" altLang="en-US" dirty="0" smtClean="0">
                <a:solidFill>
                  <a:schemeClr val="accent1"/>
                </a:solidFill>
              </a:rPr>
              <a:t>と</a:t>
            </a:r>
            <a:r>
              <a:rPr lang="ja-JP" altLang="en-US" dirty="0">
                <a:solidFill>
                  <a:schemeClr val="accent1"/>
                </a:solidFill>
              </a:rPr>
              <a:t>の検索について</a:t>
            </a:r>
            <a:endParaRPr kumimoji="1" lang="ja-JP" altLang="en-US" dirty="0">
              <a:solidFill>
                <a:schemeClr val="accent1"/>
              </a:solidFill>
            </a:endParaRPr>
          </a:p>
        </p:txBody>
      </p:sp>
      <p:sp>
        <p:nvSpPr>
          <p:cNvPr id="5" name="タイトル 5"/>
          <p:cNvSpPr txBox="1">
            <a:spLocks/>
          </p:cNvSpPr>
          <p:nvPr/>
        </p:nvSpPr>
        <p:spPr>
          <a:xfrm>
            <a:off x="426116" y="918935"/>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61040" y="890430"/>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ja-JP" altLang="en-US" b="0" dirty="0"/>
              <a:t>金融機関検索機能</a:t>
            </a:r>
            <a:endParaRPr lang="en-US" altLang="ja-JP" b="0" dirty="0"/>
          </a:p>
        </p:txBody>
      </p:sp>
      <p:sp>
        <p:nvSpPr>
          <p:cNvPr id="7" name="Rectangle 11" descr="50%"/>
          <p:cNvSpPr>
            <a:spLocks noChangeArrowheads="1"/>
          </p:cNvSpPr>
          <p:nvPr/>
        </p:nvSpPr>
        <p:spPr bwMode="auto">
          <a:xfrm rot="16200000">
            <a:off x="203230" y="1082836"/>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a:extLst>
              <a:ext uri="{FF2B5EF4-FFF2-40B4-BE49-F238E27FC236}">
                <a16:creationId xmlns="" xmlns:a16="http://schemas.microsoft.com/office/drawing/2014/main" id="{CED82BE5-0BE9-49B7-B84D-5CCC276A01AD}"/>
              </a:ext>
            </a:extLst>
          </p:cNvPr>
          <p:cNvSpPr txBox="1">
            <a:spLocks/>
          </p:cNvSpPr>
          <p:nvPr/>
        </p:nvSpPr>
        <p:spPr>
          <a:xfrm>
            <a:off x="202809" y="1412224"/>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リクエスト</a:t>
            </a:r>
            <a:endParaRPr lang="en-US" altLang="ja-JP" sz="1200" b="0" dirty="0"/>
          </a:p>
        </p:txBody>
      </p:sp>
      <p:sp>
        <p:nvSpPr>
          <p:cNvPr id="9" name="正方形/長方形 8">
            <a:extLst>
              <a:ext uri="{FF2B5EF4-FFF2-40B4-BE49-F238E27FC236}">
                <a16:creationId xmlns="" xmlns:a16="http://schemas.microsoft.com/office/drawing/2014/main" id="{0A4C7472-4391-4165-AB94-DA2ED0FDB7EB}"/>
              </a:ext>
            </a:extLst>
          </p:cNvPr>
          <p:cNvSpPr/>
          <p:nvPr/>
        </p:nvSpPr>
        <p:spPr bwMode="auto">
          <a:xfrm>
            <a:off x="202809" y="1689494"/>
            <a:ext cx="8778932" cy="1577037"/>
          </a:xfrm>
          <a:prstGeom prst="rect">
            <a:avLst/>
          </a:prstGeom>
          <a:noFill/>
          <a:ln>
            <a:noFill/>
          </a:ln>
          <a:effectLst/>
        </p:spPr>
        <p:txBody>
          <a:bodyPr wrap="square" lIns="0" tIns="0" rIns="0" bIns="0" rtlCol="0" anchor="ctr">
            <a:noAutofit/>
          </a:bodyPr>
          <a:lstStyle/>
          <a:p>
            <a:r>
              <a:rPr lang="en-US" altLang="ja-JP" sz="1000" dirty="0">
                <a:solidFill>
                  <a:schemeClr val="tx2">
                    <a:lumMod val="75000"/>
                    <a:lumOff val="25000"/>
                  </a:schemeClr>
                </a:solidFill>
                <a:latin typeface="+mn-ea"/>
              </a:rPr>
              <a:t>GET</a:t>
            </a:r>
            <a:r>
              <a:rPr lang="ja-JP" altLang="en-US" sz="1000" dirty="0">
                <a:solidFill>
                  <a:schemeClr val="tx2">
                    <a:lumMod val="75000"/>
                    <a:lumOff val="25000"/>
                  </a:schemeClr>
                </a:solidFill>
                <a:latin typeface="+mn-ea"/>
              </a:rPr>
              <a:t>　</a:t>
            </a:r>
            <a:r>
              <a:rPr lang="en-US" altLang="ja-JP" sz="1000" dirty="0">
                <a:solidFill>
                  <a:schemeClr val="tx2">
                    <a:lumMod val="75000"/>
                    <a:lumOff val="25000"/>
                  </a:schemeClr>
                </a:solidFill>
                <a:latin typeface="+mn-ea"/>
              </a:rPr>
              <a:t>/services/data/v34.0/</a:t>
            </a:r>
            <a:r>
              <a:rPr lang="en-US" altLang="ja-JP" sz="1000" dirty="0" err="1">
                <a:solidFill>
                  <a:schemeClr val="tx2">
                    <a:lumMod val="75000"/>
                    <a:lumOff val="25000"/>
                  </a:schemeClr>
                </a:solidFill>
                <a:latin typeface="+mn-ea"/>
              </a:rPr>
              <a:t>query?q</a:t>
            </a:r>
            <a:r>
              <a:rPr lang="en-US" altLang="ja-JP" sz="1000" dirty="0">
                <a:solidFill>
                  <a:schemeClr val="tx2">
                    <a:lumMod val="75000"/>
                    <a:lumOff val="25000"/>
                  </a:schemeClr>
                </a:solidFill>
                <a:latin typeface="+mn-ea"/>
              </a:rPr>
              <a:t>=SELECT+UniqueID__c,kinyuu_nm__c,kinyuu_kana__c,kinyuu_no__c,shiten_no__c,shiten_kana__c,shiten_nm__c,narabi_no</a:t>
            </a:r>
            <a:r>
              <a:rPr lang="en-US" altLang="ja-JP" sz="1000">
                <a:solidFill>
                  <a:schemeClr val="tx2">
                    <a:lumMod val="75000"/>
                    <a:lumOff val="25000"/>
                  </a:schemeClr>
                </a:solidFill>
                <a:latin typeface="+mn-ea"/>
              </a:rPr>
              <a:t>__</a:t>
            </a:r>
            <a:r>
              <a:rPr lang="en-US" altLang="ja-JP" sz="1000" smtClean="0">
                <a:solidFill>
                  <a:schemeClr val="tx2">
                    <a:lumMod val="75000"/>
                    <a:lumOff val="25000"/>
                  </a:schemeClr>
                </a:solidFill>
                <a:latin typeface="+mn-ea"/>
              </a:rPr>
              <a:t>c+FROM+EV1_GinkoMst</a:t>
            </a:r>
            <a:r>
              <a:rPr lang="en-US" altLang="ja-JP" sz="1000" dirty="0">
                <a:solidFill>
                  <a:schemeClr val="tx2">
                    <a:lumMod val="75000"/>
                    <a:lumOff val="25000"/>
                  </a:schemeClr>
                </a:solidFill>
                <a:latin typeface="+mn-ea"/>
              </a:rPr>
              <a:t>__c+where+(kinyuu_kana__</a:t>
            </a:r>
            <a:r>
              <a:rPr lang="en-US" altLang="ja-JP" sz="1000" dirty="0" err="1">
                <a:solidFill>
                  <a:schemeClr val="tx2">
                    <a:lumMod val="75000"/>
                    <a:lumOff val="25000"/>
                  </a:schemeClr>
                </a:solidFill>
                <a:latin typeface="+mn-ea"/>
              </a:rPr>
              <a:t>c+like</a:t>
            </a:r>
            <a:r>
              <a:rPr lang="en-US" altLang="ja-JP" sz="1000" dirty="0">
                <a:solidFill>
                  <a:schemeClr val="tx2">
                    <a:lumMod val="75000"/>
                    <a:lumOff val="25000"/>
                  </a:schemeClr>
                </a:solidFill>
                <a:latin typeface="+mn-ea"/>
              </a:rPr>
              <a:t>+%27%E4%B8%89%E4%BA%95%E4%BD%8F%E5%8F%8B%25%27+or+kinyuu_nm__c+like+%27%E4%B8%89%E4%BA%95%E4%BD%8F%E5%8F%8B%25%27)+and+(shiten_kana__</a:t>
            </a:r>
            <a:r>
              <a:rPr lang="en-US" altLang="ja-JP" sz="1000" dirty="0" err="1">
                <a:solidFill>
                  <a:schemeClr val="tx2">
                    <a:lumMod val="75000"/>
                    <a:lumOff val="25000"/>
                  </a:schemeClr>
                </a:solidFill>
                <a:latin typeface="+mn-ea"/>
              </a:rPr>
              <a:t>c+like</a:t>
            </a:r>
            <a:r>
              <a:rPr lang="en-US" altLang="ja-JP" sz="1000" dirty="0">
                <a:solidFill>
                  <a:schemeClr val="tx2">
                    <a:lumMod val="75000"/>
                    <a:lumOff val="25000"/>
                  </a:schemeClr>
                </a:solidFill>
                <a:latin typeface="+mn-ea"/>
              </a:rPr>
              <a:t>+%27%25%27+or+shiten_nm__c+like+%27%25%27)+limit+101 HTTP/1.1</a:t>
            </a:r>
          </a:p>
          <a:p>
            <a:r>
              <a:rPr lang="en-US" altLang="ja-JP" sz="1000" dirty="0">
                <a:solidFill>
                  <a:schemeClr val="tx2">
                    <a:lumMod val="75000"/>
                    <a:lumOff val="25000"/>
                  </a:schemeClr>
                </a:solidFill>
                <a:latin typeface="+mn-ea"/>
              </a:rPr>
              <a:t>HOST: cs6.salesforce.com</a:t>
            </a:r>
          </a:p>
          <a:p>
            <a:r>
              <a:rPr lang="en-US" altLang="ja-JP" sz="1000" dirty="0">
                <a:solidFill>
                  <a:schemeClr val="tx2">
                    <a:lumMod val="75000"/>
                    <a:lumOff val="25000"/>
                  </a:schemeClr>
                </a:solidFill>
                <a:latin typeface="+mn-ea"/>
              </a:rPr>
              <a:t>authorization: Bearer 00DN0000000Dr3l!AQQAQJKmvOVJQPbiY9vR8kGoLQgMbrrTITlemZOXEzFeOwdAi3f4i1RVFMq9u7uwMYCIuJyVQc_w.vS2ZOg6VJ.jKSSjkXm9</a:t>
            </a:r>
          </a:p>
          <a:p>
            <a:r>
              <a:rPr lang="en-US" altLang="ja-JP" sz="1000" dirty="0">
                <a:solidFill>
                  <a:schemeClr val="tx2">
                    <a:lumMod val="75000"/>
                    <a:lumOff val="25000"/>
                  </a:schemeClr>
                </a:solidFill>
                <a:latin typeface="+mn-ea"/>
              </a:rPr>
              <a:t>content-type: application/</a:t>
            </a:r>
            <a:r>
              <a:rPr lang="en-US" altLang="ja-JP" sz="1000" dirty="0" err="1">
                <a:solidFill>
                  <a:schemeClr val="tx2">
                    <a:lumMod val="75000"/>
                    <a:lumOff val="25000"/>
                  </a:schemeClr>
                </a:solidFill>
                <a:latin typeface="+mn-ea"/>
              </a:rPr>
              <a:t>json</a:t>
            </a:r>
            <a:endParaRPr lang="en-US" altLang="ja-JP" sz="1000" dirty="0">
              <a:solidFill>
                <a:schemeClr val="tx2">
                  <a:lumMod val="75000"/>
                  <a:lumOff val="25000"/>
                </a:schemeClr>
              </a:solidFill>
              <a:latin typeface="+mn-ea"/>
            </a:endParaRPr>
          </a:p>
          <a:p>
            <a:r>
              <a:rPr lang="en-US" altLang="ja-JP" sz="1000" dirty="0">
                <a:solidFill>
                  <a:schemeClr val="tx2">
                    <a:lumMod val="75000"/>
                    <a:lumOff val="25000"/>
                  </a:schemeClr>
                </a:solidFill>
                <a:latin typeface="+mn-ea"/>
              </a:rPr>
              <a:t>cookie: </a:t>
            </a:r>
            <a:r>
              <a:rPr lang="en-US" altLang="ja-JP" sz="1000" dirty="0" err="1">
                <a:solidFill>
                  <a:schemeClr val="tx2">
                    <a:lumMod val="75000"/>
                    <a:lumOff val="25000"/>
                  </a:schemeClr>
                </a:solidFill>
                <a:latin typeface="+mn-ea"/>
              </a:rPr>
              <a:t>BrowserId</a:t>
            </a:r>
            <a:r>
              <a:rPr lang="en-US" altLang="ja-JP" sz="1000" dirty="0">
                <a:solidFill>
                  <a:schemeClr val="tx2">
                    <a:lumMod val="75000"/>
                    <a:lumOff val="25000"/>
                  </a:schemeClr>
                </a:solidFill>
                <a:latin typeface="+mn-ea"/>
              </a:rPr>
              <a:t>=EoTQoTtbRa-TPHd79w1hdg</a:t>
            </a:r>
            <a:endParaRPr kumimoji="1" lang="ja-JP" altLang="en-US" sz="1000" dirty="0" err="1">
              <a:solidFill>
                <a:schemeClr val="tx2">
                  <a:lumMod val="75000"/>
                  <a:lumOff val="25000"/>
                </a:schemeClr>
              </a:solidFill>
              <a:latin typeface="+mn-ea"/>
            </a:endParaRPr>
          </a:p>
        </p:txBody>
      </p:sp>
      <p:sp>
        <p:nvSpPr>
          <p:cNvPr id="10" name="タイトル 5">
            <a:extLst>
              <a:ext uri="{FF2B5EF4-FFF2-40B4-BE49-F238E27FC236}">
                <a16:creationId xmlns="" xmlns:a16="http://schemas.microsoft.com/office/drawing/2014/main" id="{CE28E066-5F12-4982-B5E9-F15F154F2607}"/>
              </a:ext>
            </a:extLst>
          </p:cNvPr>
          <p:cNvSpPr txBox="1">
            <a:spLocks/>
          </p:cNvSpPr>
          <p:nvPr/>
        </p:nvSpPr>
        <p:spPr>
          <a:xfrm>
            <a:off x="107373" y="3312412"/>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レスポンス</a:t>
            </a:r>
            <a:endParaRPr lang="en-US" altLang="ja-JP" sz="1200" b="0" dirty="0"/>
          </a:p>
        </p:txBody>
      </p:sp>
      <p:sp>
        <p:nvSpPr>
          <p:cNvPr id="11" name="正方形/長方形 10">
            <a:extLst>
              <a:ext uri="{FF2B5EF4-FFF2-40B4-BE49-F238E27FC236}">
                <a16:creationId xmlns="" xmlns:a16="http://schemas.microsoft.com/office/drawing/2014/main" id="{FF2F6A1E-BB43-4575-B40D-B425200F5238}"/>
              </a:ext>
            </a:extLst>
          </p:cNvPr>
          <p:cNvSpPr/>
          <p:nvPr/>
        </p:nvSpPr>
        <p:spPr bwMode="auto">
          <a:xfrm>
            <a:off x="167885" y="3640494"/>
            <a:ext cx="8778932" cy="749836"/>
          </a:xfrm>
          <a:prstGeom prst="rect">
            <a:avLst/>
          </a:prstGeom>
          <a:noFill/>
          <a:ln>
            <a:noFill/>
          </a:ln>
          <a:effectLst/>
        </p:spPr>
        <p:txBody>
          <a:bodyPr wrap="square" lIns="0" tIns="0" rIns="0" bIns="0" rtlCol="0" anchor="ctr">
            <a:noAutofit/>
          </a:bodyPr>
          <a:lstStyle/>
          <a:p>
            <a:r>
              <a:rPr lang="en-US" altLang="ja-JP" sz="1000" dirty="0">
                <a:solidFill>
                  <a:schemeClr val="tx2">
                    <a:lumMod val="75000"/>
                    <a:lumOff val="25000"/>
                  </a:schemeClr>
                </a:solidFill>
                <a:latin typeface="+mn-ea"/>
              </a:rPr>
              <a:t>{"totalSize":101,"done":true,"records":[{"attributes":{"</a:t>
            </a:r>
            <a:r>
              <a:rPr lang="en-US" altLang="ja-JP" sz="1000">
                <a:solidFill>
                  <a:schemeClr val="tx2">
                    <a:lumMod val="75000"/>
                    <a:lumOff val="25000"/>
                  </a:schemeClr>
                </a:solidFill>
                <a:latin typeface="+mn-ea"/>
              </a:rPr>
              <a:t>type</a:t>
            </a:r>
            <a:r>
              <a:rPr lang="en-US" altLang="ja-JP" sz="1000" smtClean="0">
                <a:solidFill>
                  <a:schemeClr val="tx2">
                    <a:lumMod val="75000"/>
                    <a:lumOff val="25000"/>
                  </a:schemeClr>
                </a:solidFill>
                <a:latin typeface="+mn-ea"/>
              </a:rPr>
              <a:t>":"EV1_GinkoMst</a:t>
            </a:r>
            <a:r>
              <a:rPr lang="en-US" altLang="ja-JP" sz="1000" dirty="0">
                <a:solidFill>
                  <a:schemeClr val="tx2">
                    <a:lumMod val="75000"/>
                    <a:lumOff val="25000"/>
                  </a:schemeClr>
                </a:solidFill>
                <a:latin typeface="+mn-ea"/>
              </a:rPr>
              <a:t>__c","url</a:t>
            </a:r>
            <a:r>
              <a:rPr lang="en-US" altLang="ja-JP" sz="1000">
                <a:solidFill>
                  <a:schemeClr val="tx2">
                    <a:lumMod val="75000"/>
                    <a:lumOff val="25000"/>
                  </a:schemeClr>
                </a:solidFill>
                <a:latin typeface="+mn-ea"/>
              </a:rPr>
              <a:t>":"/</a:t>
            </a:r>
            <a:r>
              <a:rPr lang="en-US" altLang="ja-JP" sz="1000" smtClean="0">
                <a:solidFill>
                  <a:schemeClr val="tx2">
                    <a:lumMod val="75000"/>
                    <a:lumOff val="25000"/>
                  </a:schemeClr>
                </a:solidFill>
                <a:latin typeface="+mn-ea"/>
              </a:rPr>
              <a:t>services/data/v34.0/sobjects/EV1_GinkoMst</a:t>
            </a:r>
            <a:r>
              <a:rPr lang="en-US" altLang="ja-JP" sz="1000" dirty="0">
                <a:solidFill>
                  <a:schemeClr val="tx2">
                    <a:lumMod val="75000"/>
                    <a:lumOff val="25000"/>
                  </a:schemeClr>
                </a:solidFill>
                <a:latin typeface="+mn-ea"/>
              </a:rPr>
              <a:t>__c/a0qN0000002Km3MIAS"},"UniqueID__c":"02940201","kinyuu_nm__c":"</a:t>
            </a:r>
            <a:r>
              <a:rPr lang="ja-JP" altLang="en-US" sz="1000" dirty="0">
                <a:solidFill>
                  <a:schemeClr val="tx2">
                    <a:lumMod val="75000"/>
                    <a:lumOff val="25000"/>
                  </a:schemeClr>
                </a:solidFill>
                <a:latin typeface="+mn-ea"/>
              </a:rPr>
              <a:t>三井住友信託銀行</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kinyuu_kana__c</a:t>
            </a:r>
            <a:r>
              <a:rPr lang="en-US" altLang="ja-JP" sz="1000" dirty="0">
                <a:solidFill>
                  <a:schemeClr val="tx2">
                    <a:lumMod val="75000"/>
                    <a:lumOff val="25000"/>
                  </a:schemeClr>
                </a:solidFill>
                <a:latin typeface="+mn-ea"/>
              </a:rPr>
              <a:t>":"</a:t>
            </a:r>
            <a:r>
              <a:rPr lang="ja-JP" altLang="en-US" sz="1000" dirty="0">
                <a:solidFill>
                  <a:schemeClr val="tx2">
                    <a:lumMod val="75000"/>
                    <a:lumOff val="25000"/>
                  </a:schemeClr>
                </a:solidFill>
                <a:latin typeface="+mn-ea"/>
              </a:rPr>
              <a:t>ﾐﾂｲｽﾐﾄﾓｼﾝﾀｸ</a:t>
            </a:r>
            <a:r>
              <a:rPr lang="en-US" altLang="ja-JP" sz="1000" dirty="0">
                <a:solidFill>
                  <a:schemeClr val="tx2">
                    <a:lumMod val="75000"/>
                    <a:lumOff val="25000"/>
                  </a:schemeClr>
                </a:solidFill>
                <a:latin typeface="+mn-ea"/>
              </a:rPr>
              <a:t>","kinyuu_no__c":"0294","shiten_no__c":"020","shiten_kana__c":"</a:t>
            </a:r>
            <a:r>
              <a:rPr lang="ja-JP" altLang="en-US" sz="1000" dirty="0">
                <a:solidFill>
                  <a:schemeClr val="tx2">
                    <a:lumMod val="75000"/>
                    <a:lumOff val="25000"/>
                  </a:schemeClr>
                </a:solidFill>
                <a:latin typeface="+mn-ea"/>
              </a:rPr>
              <a:t>ｵｵｻｶﾎﾝﾃﾝ</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shiten_nm__c</a:t>
            </a:r>
            <a:r>
              <a:rPr lang="en-US" altLang="ja-JP" sz="1000" dirty="0">
                <a:solidFill>
                  <a:schemeClr val="tx2">
                    <a:lumMod val="75000"/>
                    <a:lumOff val="25000"/>
                  </a:schemeClr>
                </a:solidFill>
                <a:latin typeface="+mn-ea"/>
              </a:rPr>
              <a:t>":"</a:t>
            </a:r>
            <a:r>
              <a:rPr lang="ja-JP" altLang="en-US" sz="1000" dirty="0">
                <a:solidFill>
                  <a:schemeClr val="tx2">
                    <a:lumMod val="75000"/>
                    <a:lumOff val="25000"/>
                  </a:schemeClr>
                </a:solidFill>
                <a:latin typeface="+mn-ea"/>
              </a:rPr>
              <a:t>大阪本店営業部</a:t>
            </a:r>
            <a:r>
              <a:rPr lang="en-US" altLang="ja-JP" sz="1000" dirty="0">
                <a:solidFill>
                  <a:schemeClr val="tx2">
                    <a:lumMod val="75000"/>
                    <a:lumOff val="25000"/>
                  </a:schemeClr>
                </a:solidFill>
                <a:latin typeface="+mn-ea"/>
              </a:rPr>
              <a:t>","narabi_no__c":"1"},....]}</a:t>
            </a:r>
            <a:endParaRPr kumimoji="1" lang="ja-JP" altLang="en-US" sz="1000" dirty="0" err="1">
              <a:solidFill>
                <a:schemeClr val="tx2">
                  <a:lumMod val="75000"/>
                  <a:lumOff val="25000"/>
                </a:schemeClr>
              </a:solidFill>
              <a:latin typeface="+mn-ea"/>
            </a:endParaRPr>
          </a:p>
        </p:txBody>
      </p:sp>
      <p:sp>
        <p:nvSpPr>
          <p:cNvPr id="12" name="正方形/長方形 11">
            <a:extLst>
              <a:ext uri="{FF2B5EF4-FFF2-40B4-BE49-F238E27FC236}">
                <a16:creationId xmlns="" xmlns:a16="http://schemas.microsoft.com/office/drawing/2014/main" id="{D26A83A4-D871-4007-BE7A-EC0BA1D35125}"/>
              </a:ext>
            </a:extLst>
          </p:cNvPr>
          <p:cNvSpPr/>
          <p:nvPr/>
        </p:nvSpPr>
        <p:spPr bwMode="auto">
          <a:xfrm>
            <a:off x="6364830" y="4592044"/>
            <a:ext cx="2756647" cy="4931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EV4</a:t>
            </a:r>
            <a:r>
              <a:rPr kumimoji="1" lang="ja-JP" altLang="en-US" sz="1050" dirty="0">
                <a:solidFill>
                  <a:schemeClr val="bg1"/>
                </a:solidFill>
              </a:rPr>
              <a:t>開発環境</a:t>
            </a:r>
            <a:r>
              <a:rPr lang="ja-JP" altLang="en-US" sz="1050" dirty="0">
                <a:solidFill>
                  <a:schemeClr val="bg1"/>
                </a:solidFill>
              </a:rPr>
              <a:t>にて「</a:t>
            </a:r>
            <a:r>
              <a:rPr kumimoji="1" lang="ja-JP" altLang="en-US" sz="1050" dirty="0">
                <a:solidFill>
                  <a:schemeClr val="bg1"/>
                </a:solidFill>
              </a:rPr>
              <a:t>三井住友」で検索した例</a:t>
            </a:r>
            <a:endParaRPr kumimoji="1" lang="en-US" altLang="ja-JP" sz="1050" dirty="0">
              <a:solidFill>
                <a:schemeClr val="bg1"/>
              </a:solidFill>
            </a:endParaRPr>
          </a:p>
        </p:txBody>
      </p:sp>
    </p:spTree>
    <p:extLst>
      <p:ext uri="{BB962C8B-B14F-4D97-AF65-F5344CB8AC3E}">
        <p14:creationId xmlns:p14="http://schemas.microsoft.com/office/powerpoint/2010/main" val="335352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26</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tx2"/>
                </a:solidFill>
              </a:rPr>
              <a:t>3. EV4</a:t>
            </a:r>
            <a:r>
              <a:rPr lang="ja-JP" altLang="en-US" dirty="0" smtClean="0">
                <a:solidFill>
                  <a:schemeClr val="tx2"/>
                </a:solidFill>
              </a:rPr>
              <a:t>→</a:t>
            </a:r>
            <a:r>
              <a:rPr lang="en-US" altLang="ja-JP" dirty="0">
                <a:solidFill>
                  <a:schemeClr val="tx2"/>
                </a:solidFill>
              </a:rPr>
              <a:t>RE</a:t>
            </a:r>
            <a:r>
              <a:rPr lang="ja-JP" altLang="en-US" dirty="0" smtClean="0">
                <a:solidFill>
                  <a:schemeClr val="tx2"/>
                </a:solidFill>
              </a:rPr>
              <a:t>と</a:t>
            </a:r>
            <a:r>
              <a:rPr lang="ja-JP" altLang="en-US" dirty="0">
                <a:solidFill>
                  <a:schemeClr val="tx2"/>
                </a:solidFill>
              </a:rPr>
              <a:t>の検索について</a:t>
            </a:r>
            <a:endParaRPr kumimoji="1" lang="ja-JP" altLang="en-US" dirty="0">
              <a:solidFill>
                <a:schemeClr val="tx2"/>
              </a:solidFill>
            </a:endParaRPr>
          </a:p>
        </p:txBody>
      </p:sp>
      <p:sp>
        <p:nvSpPr>
          <p:cNvPr id="5" name="タイトル 5"/>
          <p:cNvSpPr txBox="1">
            <a:spLocks/>
          </p:cNvSpPr>
          <p:nvPr/>
        </p:nvSpPr>
        <p:spPr>
          <a:xfrm>
            <a:off x="426116" y="923631"/>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71836" y="874950"/>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ja-JP" altLang="en-US" b="0" dirty="0"/>
              <a:t>教室情報検索機能</a:t>
            </a:r>
            <a:endParaRPr lang="en-US" altLang="ja-JP" b="0" dirty="0"/>
          </a:p>
        </p:txBody>
      </p:sp>
      <p:sp>
        <p:nvSpPr>
          <p:cNvPr id="7" name="Rectangle 11" descr="50%"/>
          <p:cNvSpPr>
            <a:spLocks noChangeArrowheads="1"/>
          </p:cNvSpPr>
          <p:nvPr/>
        </p:nvSpPr>
        <p:spPr bwMode="auto">
          <a:xfrm rot="16200000">
            <a:off x="203230" y="1094261"/>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378889649"/>
              </p:ext>
            </p:extLst>
          </p:nvPr>
        </p:nvGraphicFramePr>
        <p:xfrm>
          <a:off x="380395" y="1466490"/>
          <a:ext cx="8604289" cy="3474720"/>
        </p:xfrm>
        <a:graphic>
          <a:graphicData uri="http://schemas.openxmlformats.org/drawingml/2006/table">
            <a:tbl>
              <a:tblPr firstRow="1" firstCol="1" bandCol="1">
                <a:tableStyleId>{5C22544A-7EE6-4342-B048-85BDC9FD1C3A}</a:tableStyleId>
              </a:tblPr>
              <a:tblGrid>
                <a:gridCol w="1449705">
                  <a:extLst>
                    <a:ext uri="{9D8B030D-6E8A-4147-A177-3AD203B41FA5}">
                      <a16:colId xmlns="" xmlns:a16="http://schemas.microsoft.com/office/drawing/2014/main" val="20000"/>
                    </a:ext>
                  </a:extLst>
                </a:gridCol>
                <a:gridCol w="3577292">
                  <a:extLst>
                    <a:ext uri="{9D8B030D-6E8A-4147-A177-3AD203B41FA5}">
                      <a16:colId xmlns="" xmlns:a16="http://schemas.microsoft.com/office/drawing/2014/main" val="20001"/>
                    </a:ext>
                  </a:extLst>
                </a:gridCol>
                <a:gridCol w="3577292">
                  <a:extLst>
                    <a:ext uri="{9D8B030D-6E8A-4147-A177-3AD203B41FA5}">
                      <a16:colId xmlns="" xmlns:a16="http://schemas.microsoft.com/office/drawing/2014/main" val="2134560150"/>
                    </a:ext>
                  </a:extLst>
                </a:gridCol>
              </a:tblGrid>
              <a:tr h="215052">
                <a:tc>
                  <a:txBody>
                    <a:bodyPr/>
                    <a:lstStyle/>
                    <a:p>
                      <a:pPr algn="ctr"/>
                      <a:endParaRPr kumimoji="1" lang="ja-JP" altLang="en-US" sz="1200" dirty="0"/>
                    </a:p>
                  </a:txBody>
                  <a:tcPr anchor="ctr"/>
                </a:tc>
                <a:tc>
                  <a:txBody>
                    <a:bodyPr/>
                    <a:lstStyle/>
                    <a:p>
                      <a:pPr algn="ctr"/>
                      <a:r>
                        <a:rPr kumimoji="1" lang="ja-JP" altLang="en-US" sz="1200" dirty="0"/>
                        <a:t>名称</a:t>
                      </a:r>
                    </a:p>
                  </a:txBody>
                  <a:tcPr/>
                </a:tc>
                <a:tc>
                  <a:txBody>
                    <a:bodyPr/>
                    <a:lstStyle/>
                    <a:p>
                      <a:pPr algn="ctr"/>
                      <a:r>
                        <a:rPr kumimoji="1" lang="ja-JP" altLang="en-US" sz="1200" dirty="0"/>
                        <a:t>説明</a:t>
                      </a:r>
                    </a:p>
                  </a:txBody>
                  <a:tcPr/>
                </a:tc>
                <a:extLst>
                  <a:ext uri="{0D108BD9-81ED-4DB2-BD59-A6C34878D82A}">
                    <a16:rowId xmlns="" xmlns:a16="http://schemas.microsoft.com/office/drawing/2014/main" val="2851953478"/>
                  </a:ext>
                </a:extLst>
              </a:tr>
              <a:tr h="215052">
                <a:tc>
                  <a:txBody>
                    <a:bodyPr/>
                    <a:lstStyle/>
                    <a:p>
                      <a:pPr algn="ctr"/>
                      <a:r>
                        <a:rPr kumimoji="1" lang="ja-JP" altLang="en-US" sz="1200" dirty="0"/>
                        <a:t>対象オブジェクト</a:t>
                      </a:r>
                    </a:p>
                  </a:txBody>
                  <a:tcPr anchor="ctr"/>
                </a:tc>
                <a:tc>
                  <a:txBody>
                    <a:bodyPr/>
                    <a:lstStyle/>
                    <a:p>
                      <a:r>
                        <a:rPr kumimoji="1" lang="en-US" altLang="ja-JP" sz="1200" dirty="0" err="1">
                          <a:latin typeface="+mn-ea"/>
                          <a:ea typeface="+mn-ea"/>
                        </a:rPr>
                        <a:t>KyoshitsuMaster_a__c</a:t>
                      </a:r>
                      <a:endParaRPr kumimoji="1" lang="ja-JP" altLang="en-US" sz="1200" dirty="0">
                        <a:latin typeface="+mn-ea"/>
                        <a:ea typeface="+mn-ea"/>
                      </a:endParaRPr>
                    </a:p>
                  </a:txBody>
                  <a:tcPr/>
                </a:tc>
                <a:tc>
                  <a:txBody>
                    <a:bodyPr/>
                    <a:lstStyle/>
                    <a:p>
                      <a:r>
                        <a:rPr kumimoji="1" lang="en-US" altLang="ja-JP" sz="1200" smtClean="0">
                          <a:latin typeface="+mn-ea"/>
                          <a:ea typeface="+mn-ea"/>
                        </a:rPr>
                        <a:t>EV1_</a:t>
                      </a:r>
                      <a:r>
                        <a:rPr kumimoji="1" lang="ja-JP" altLang="en-US" sz="1200" dirty="0">
                          <a:latin typeface="+mn-ea"/>
                          <a:ea typeface="+mn-ea"/>
                        </a:rPr>
                        <a:t>教室</a:t>
                      </a:r>
                    </a:p>
                  </a:txBody>
                  <a:tcPr/>
                </a:tc>
                <a:extLst>
                  <a:ext uri="{0D108BD9-81ED-4DB2-BD59-A6C34878D82A}">
                    <a16:rowId xmlns="" xmlns:a16="http://schemas.microsoft.com/office/drawing/2014/main" val="10000"/>
                  </a:ext>
                </a:extLst>
              </a:tr>
              <a:tr h="1579882">
                <a:tc>
                  <a:txBody>
                    <a:bodyPr/>
                    <a:lstStyle/>
                    <a:p>
                      <a:pPr algn="ctr"/>
                      <a:r>
                        <a:rPr kumimoji="1" lang="ja-JP" altLang="en-US" sz="1200" dirty="0"/>
                        <a:t>抽出項目</a:t>
                      </a:r>
                    </a:p>
                  </a:txBody>
                  <a:tcPr anchor="ctr"/>
                </a:tc>
                <a:tc>
                  <a:txBody>
                    <a:bodyPr/>
                    <a:lstStyle/>
                    <a:p>
                      <a:r>
                        <a:rPr kumimoji="1" lang="en-US" altLang="ja-JP" sz="1200" dirty="0">
                          <a:latin typeface="+mn-ea"/>
                          <a:ea typeface="+mn-ea"/>
                        </a:rPr>
                        <a:t>KyoshitsuBango__c</a:t>
                      </a:r>
                    </a:p>
                    <a:p>
                      <a:r>
                        <a:rPr kumimoji="1" lang="en-US" altLang="ja-JP" sz="1200" dirty="0" err="1">
                          <a:latin typeface="+mn-ea"/>
                          <a:ea typeface="+mn-ea"/>
                        </a:rPr>
                        <a:t>KyoshitsuName</a:t>
                      </a:r>
                      <a:r>
                        <a:rPr kumimoji="1" lang="en-US" altLang="ja-JP" sz="1200" dirty="0">
                          <a:latin typeface="+mn-ea"/>
                          <a:ea typeface="+mn-ea"/>
                        </a:rPr>
                        <a:t>__c</a:t>
                      </a:r>
                    </a:p>
                    <a:p>
                      <a:r>
                        <a:rPr kumimoji="1" lang="en-US" altLang="ja-JP" sz="1200" dirty="0" err="1">
                          <a:latin typeface="+mn-ea"/>
                          <a:ea typeface="+mn-ea"/>
                        </a:rPr>
                        <a:t>YubinBango</a:t>
                      </a:r>
                      <a:r>
                        <a:rPr kumimoji="1" lang="en-US" altLang="ja-JP" sz="1200" dirty="0">
                          <a:latin typeface="+mn-ea"/>
                          <a:ea typeface="+mn-ea"/>
                        </a:rPr>
                        <a:t>__c</a:t>
                      </a:r>
                    </a:p>
                    <a:p>
                      <a:r>
                        <a:rPr kumimoji="1" lang="en-US" altLang="ja-JP" sz="1200" dirty="0">
                          <a:latin typeface="+mn-ea"/>
                          <a:ea typeface="+mn-ea"/>
                        </a:rPr>
                        <a:t>Jusho1__c</a:t>
                      </a:r>
                    </a:p>
                    <a:p>
                      <a:r>
                        <a:rPr kumimoji="1" lang="en-US" altLang="ja-JP" sz="1200" dirty="0">
                          <a:latin typeface="+mn-ea"/>
                          <a:ea typeface="+mn-ea"/>
                        </a:rPr>
                        <a:t>Jusho2__c</a:t>
                      </a:r>
                    </a:p>
                    <a:p>
                      <a:r>
                        <a:rPr kumimoji="1" lang="en-US" altLang="ja-JP" sz="1200" dirty="0">
                          <a:latin typeface="+mn-ea"/>
                          <a:ea typeface="+mn-ea"/>
                        </a:rPr>
                        <a:t>Jusho3__c</a:t>
                      </a:r>
                    </a:p>
                    <a:p>
                      <a:r>
                        <a:rPr kumimoji="1" lang="en-US" altLang="ja-JP" sz="1200" dirty="0">
                          <a:latin typeface="+mn-ea"/>
                          <a:ea typeface="+mn-ea"/>
                        </a:rPr>
                        <a:t>Jusho4__c</a:t>
                      </a:r>
                    </a:p>
                    <a:p>
                      <a:r>
                        <a:rPr kumimoji="1" lang="en-US" altLang="ja-JP" sz="1200" dirty="0" err="1">
                          <a:latin typeface="+mn-ea"/>
                          <a:ea typeface="+mn-ea"/>
                        </a:rPr>
                        <a:t>Phone__c</a:t>
                      </a:r>
                      <a:endParaRPr kumimoji="1" lang="en-US" altLang="ja-JP" sz="1200" dirty="0">
                        <a:latin typeface="+mn-ea"/>
                        <a:ea typeface="+mn-ea"/>
                      </a:endParaRPr>
                    </a:p>
                    <a:p>
                      <a:r>
                        <a:rPr kumimoji="1" lang="en-US" altLang="ja-JP" sz="1200" dirty="0" err="1">
                          <a:latin typeface="+mn-ea"/>
                          <a:ea typeface="+mn-ea"/>
                        </a:rPr>
                        <a:t>Fax__c</a:t>
                      </a:r>
                      <a:endParaRPr kumimoji="1" lang="en-US" altLang="ja-JP" sz="1200" dirty="0">
                        <a:latin typeface="+mn-ea"/>
                        <a:ea typeface="+mn-ea"/>
                      </a:endParaRPr>
                    </a:p>
                    <a:p>
                      <a:r>
                        <a:rPr kumimoji="1" lang="en-US" altLang="ja-JP" sz="1200" dirty="0" err="1">
                          <a:latin typeface="+mn-ea"/>
                          <a:ea typeface="+mn-ea"/>
                        </a:rPr>
                        <a:t>KyoshitsuCho</a:t>
                      </a:r>
                      <a:r>
                        <a:rPr kumimoji="1" lang="en-US" altLang="ja-JP" sz="1200" dirty="0">
                          <a:latin typeface="+mn-ea"/>
                          <a:ea typeface="+mn-ea"/>
                        </a:rPr>
                        <a:t>__r.ShiKanji__c</a:t>
                      </a:r>
                    </a:p>
                    <a:p>
                      <a:r>
                        <a:rPr kumimoji="1" lang="en-US" altLang="ja-JP" sz="1200" dirty="0" err="1">
                          <a:latin typeface="+mn-ea"/>
                          <a:ea typeface="+mn-ea"/>
                        </a:rPr>
                        <a:t>KyoshitsuCho</a:t>
                      </a:r>
                      <a:r>
                        <a:rPr kumimoji="1" lang="en-US" altLang="ja-JP" sz="1200" dirty="0">
                          <a:latin typeface="+mn-ea"/>
                          <a:ea typeface="+mn-ea"/>
                        </a:rPr>
                        <a:t>__r.MeiKanji__c</a:t>
                      </a:r>
                    </a:p>
                    <a:p>
                      <a:r>
                        <a:rPr kumimoji="1" lang="en-US" altLang="ja-JP" sz="1200" dirty="0" err="1">
                          <a:latin typeface="+mn-ea"/>
                          <a:ea typeface="+mn-ea"/>
                        </a:rPr>
                        <a:t>KyoshitsuCho</a:t>
                      </a:r>
                      <a:r>
                        <a:rPr kumimoji="1" lang="en-US" altLang="ja-JP" sz="1200" dirty="0">
                          <a:latin typeface="+mn-ea"/>
                          <a:ea typeface="+mn-ea"/>
                        </a:rPr>
                        <a:t>__r.UniqueShainBango__c </a:t>
                      </a:r>
                      <a:endParaRPr kumimoji="1" lang="ja-JP" altLang="en-US" sz="1200" dirty="0">
                        <a:latin typeface="+mn-ea"/>
                        <a:ea typeface="+mn-ea"/>
                      </a:endParaRPr>
                    </a:p>
                  </a:txBody>
                  <a:tcPr/>
                </a:tc>
                <a:tc>
                  <a:txBody>
                    <a:bodyPr/>
                    <a:lstStyle/>
                    <a:p>
                      <a:r>
                        <a:rPr kumimoji="1" lang="ja-JP" altLang="en-US" sz="1200" dirty="0">
                          <a:latin typeface="+mn-ea"/>
                          <a:ea typeface="+mn-ea"/>
                        </a:rPr>
                        <a:t>外部教室番号</a:t>
                      </a:r>
                      <a:endParaRPr kumimoji="1" lang="en-US" altLang="ja-JP" sz="1200" dirty="0">
                        <a:latin typeface="+mn-ea"/>
                        <a:ea typeface="+mn-ea"/>
                      </a:endParaRPr>
                    </a:p>
                    <a:p>
                      <a:r>
                        <a:rPr kumimoji="1" lang="ja-JP" altLang="en-US" sz="1200" dirty="0">
                          <a:latin typeface="+mn-ea"/>
                          <a:ea typeface="+mn-ea"/>
                        </a:rPr>
                        <a:t>教室名</a:t>
                      </a:r>
                      <a:endParaRPr kumimoji="1" lang="en-US" altLang="ja-JP" sz="1200" dirty="0">
                        <a:latin typeface="+mn-ea"/>
                        <a:ea typeface="+mn-ea"/>
                      </a:endParaRPr>
                    </a:p>
                    <a:p>
                      <a:r>
                        <a:rPr kumimoji="1" lang="ja-JP" altLang="en-US" sz="1200" dirty="0">
                          <a:latin typeface="+mn-ea"/>
                          <a:ea typeface="+mn-ea"/>
                        </a:rPr>
                        <a:t>郵便番号</a:t>
                      </a:r>
                      <a:endParaRPr kumimoji="1" lang="en-US" altLang="ja-JP" sz="1200" dirty="0">
                        <a:latin typeface="+mn-ea"/>
                        <a:ea typeface="+mn-ea"/>
                      </a:endParaRPr>
                    </a:p>
                    <a:p>
                      <a:r>
                        <a:rPr kumimoji="1" lang="ja-JP" altLang="en-US" sz="1200" dirty="0">
                          <a:latin typeface="+mn-ea"/>
                          <a:ea typeface="+mn-ea"/>
                        </a:rPr>
                        <a:t>住所</a:t>
                      </a:r>
                      <a:r>
                        <a:rPr kumimoji="1" lang="en-US" altLang="ja-JP" sz="1200" dirty="0">
                          <a:latin typeface="+mn-ea"/>
                          <a:ea typeface="+mn-ea"/>
                        </a:rPr>
                        <a:t>(</a:t>
                      </a:r>
                      <a:r>
                        <a:rPr kumimoji="1" lang="ja-JP" altLang="en-US" sz="1200" dirty="0">
                          <a:latin typeface="+mn-ea"/>
                          <a:ea typeface="+mn-ea"/>
                        </a:rPr>
                        <a:t>都道府県</a:t>
                      </a:r>
                      <a:r>
                        <a:rPr kumimoji="1" lang="en-US" altLang="ja-JP" sz="1200" dirty="0">
                          <a:latin typeface="+mn-ea"/>
                          <a:ea typeface="+mn-ea"/>
                        </a:rPr>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住所</a:t>
                      </a:r>
                      <a:r>
                        <a:rPr kumimoji="1" lang="en-US" altLang="ja-JP" sz="1200" dirty="0">
                          <a:latin typeface="+mn-ea"/>
                          <a:ea typeface="+mn-ea"/>
                        </a:rPr>
                        <a:t>(</a:t>
                      </a:r>
                      <a:r>
                        <a:rPr kumimoji="1" lang="ja-JP" altLang="en-US" sz="1200" dirty="0">
                          <a:latin typeface="+mn-ea"/>
                          <a:ea typeface="+mn-ea"/>
                        </a:rPr>
                        <a:t>市区郡町村</a:t>
                      </a:r>
                      <a:r>
                        <a:rPr kumimoji="1" lang="en-US" altLang="ja-JP" sz="1200" dirty="0">
                          <a:latin typeface="+mn-ea"/>
                          <a:ea typeface="+mn-ea"/>
                        </a:rPr>
                        <a:t>)</a:t>
                      </a:r>
                      <a:endParaRPr kumimoji="1" lang="ja-JP" altLang="en-US" sz="12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住所</a:t>
                      </a:r>
                      <a:r>
                        <a:rPr kumimoji="1" lang="en-US" altLang="ja-JP" sz="1200" dirty="0">
                          <a:latin typeface="+mn-ea"/>
                          <a:ea typeface="+mn-ea"/>
                        </a:rPr>
                        <a:t>(</a:t>
                      </a:r>
                      <a:r>
                        <a:rPr kumimoji="1" lang="ja-JP" altLang="en-US" sz="1200" dirty="0">
                          <a:latin typeface="+mn-ea"/>
                          <a:ea typeface="+mn-ea"/>
                        </a:rPr>
                        <a:t>丁目・番地</a:t>
                      </a:r>
                      <a:r>
                        <a:rPr kumimoji="1" lang="en-US" altLang="ja-JP" sz="1200" dirty="0">
                          <a:latin typeface="+mn-ea"/>
                          <a:ea typeface="+mn-ea"/>
                        </a:rPr>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住所</a:t>
                      </a:r>
                      <a:r>
                        <a:rPr kumimoji="1" lang="en-US" altLang="ja-JP" sz="1200" dirty="0">
                          <a:latin typeface="+mn-ea"/>
                          <a:ea typeface="+mn-ea"/>
                        </a:rPr>
                        <a:t>(</a:t>
                      </a:r>
                      <a:r>
                        <a:rPr kumimoji="1" lang="ja-JP" altLang="en-US" sz="1200" dirty="0">
                          <a:latin typeface="+mn-ea"/>
                          <a:ea typeface="+mn-ea"/>
                        </a:rPr>
                        <a:t>建物名・部屋番号</a:t>
                      </a:r>
                      <a:r>
                        <a:rPr kumimoji="1" lang="en-US" altLang="ja-JP" sz="1200" dirty="0">
                          <a:latin typeface="+mn-ea"/>
                          <a:ea typeface="+mn-ea"/>
                        </a:rPr>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電話</a:t>
                      </a:r>
                      <a:endParaRPr kumimoji="1" lang="en-US" altLang="ja-JP" sz="12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Fax</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教室長</a:t>
                      </a:r>
                      <a:r>
                        <a:rPr kumimoji="1" lang="en-US" altLang="ja-JP" sz="1200" dirty="0">
                          <a:latin typeface="+mn-ea"/>
                          <a:ea typeface="+mn-ea"/>
                        </a:rPr>
                        <a:t>.</a:t>
                      </a:r>
                      <a:r>
                        <a:rPr kumimoji="1" lang="ja-JP" altLang="en-US" sz="1200" dirty="0">
                          <a:latin typeface="+mn-ea"/>
                          <a:ea typeface="+mn-ea"/>
                        </a:rPr>
                        <a:t>氏漢字</a:t>
                      </a:r>
                      <a:endParaRPr kumimoji="1" lang="en-US" altLang="ja-JP" sz="12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教室長</a:t>
                      </a:r>
                      <a:r>
                        <a:rPr kumimoji="1" lang="en-US" altLang="ja-JP" sz="1200" dirty="0">
                          <a:latin typeface="+mn-ea"/>
                          <a:ea typeface="+mn-ea"/>
                        </a:rPr>
                        <a:t>.</a:t>
                      </a:r>
                      <a:r>
                        <a:rPr kumimoji="1" lang="ja-JP" altLang="en-US" sz="1200" dirty="0">
                          <a:latin typeface="+mn-ea"/>
                          <a:ea typeface="+mn-ea"/>
                        </a:rPr>
                        <a:t>名漢字</a:t>
                      </a:r>
                    </a:p>
                    <a:p>
                      <a:r>
                        <a:rPr kumimoji="1" lang="ja-JP" altLang="en-US" sz="1200" dirty="0">
                          <a:latin typeface="+mn-ea"/>
                          <a:ea typeface="+mn-ea"/>
                        </a:rPr>
                        <a:t>教室長</a:t>
                      </a:r>
                      <a:r>
                        <a:rPr kumimoji="1" lang="en-US" altLang="ja-JP" sz="1200" dirty="0">
                          <a:latin typeface="+mn-ea"/>
                          <a:ea typeface="+mn-ea"/>
                        </a:rPr>
                        <a:t>. Unique</a:t>
                      </a:r>
                      <a:r>
                        <a:rPr kumimoji="1" lang="ja-JP" altLang="en-US" sz="1200" dirty="0">
                          <a:latin typeface="+mn-ea"/>
                          <a:ea typeface="+mn-ea"/>
                        </a:rPr>
                        <a:t>社員番号</a:t>
                      </a:r>
                    </a:p>
                  </a:txBody>
                  <a:tcPr/>
                </a:tc>
                <a:extLst>
                  <a:ext uri="{0D108BD9-81ED-4DB2-BD59-A6C34878D82A}">
                    <a16:rowId xmlns="" xmlns:a16="http://schemas.microsoft.com/office/drawing/2014/main" val="10001"/>
                  </a:ext>
                </a:extLst>
              </a:tr>
              <a:tr h="410791">
                <a:tc>
                  <a:txBody>
                    <a:bodyPr/>
                    <a:lstStyle/>
                    <a:p>
                      <a:pPr algn="ctr"/>
                      <a:r>
                        <a:rPr kumimoji="1" lang="ja-JP" altLang="en-US" sz="1200" dirty="0"/>
                        <a:t>抽出条件</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err="1">
                          <a:latin typeface="+mn-ea"/>
                          <a:ea typeface="+mn-ea"/>
                        </a:rPr>
                        <a:t>Yuko__c</a:t>
                      </a:r>
                      <a:r>
                        <a:rPr kumimoji="1" lang="en-US" altLang="ja-JP" sz="1200" dirty="0">
                          <a:latin typeface="+mn-ea"/>
                          <a:ea typeface="+mn-ea"/>
                        </a:rPr>
                        <a:t>=true</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And</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err="1">
                          <a:latin typeface="+mn-ea"/>
                          <a:ea typeface="+mn-ea"/>
                        </a:rPr>
                        <a:t>KyoshitsuBango</a:t>
                      </a:r>
                      <a:r>
                        <a:rPr kumimoji="1" lang="en-US" altLang="ja-JP" sz="1200" dirty="0">
                          <a:latin typeface="+mn-ea"/>
                          <a:ea typeface="+mn-ea"/>
                        </a:rPr>
                        <a:t>__c = 'id'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有効である</a:t>
                      </a:r>
                      <a:endParaRPr kumimoji="1" lang="en-US" altLang="ja-JP" sz="12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かつ</a:t>
                      </a:r>
                      <a:endParaRPr kumimoji="1" lang="en-US" altLang="ja-JP" sz="1200" dirty="0">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一致する外部教室番号</a:t>
                      </a:r>
                      <a:endParaRPr kumimoji="1" lang="en-US" altLang="ja-JP" sz="1200" dirty="0">
                        <a:latin typeface="+mn-ea"/>
                        <a:ea typeface="+mn-ea"/>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70995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27</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accent1"/>
                </a:solidFill>
              </a:rPr>
              <a:t>3. EV4</a:t>
            </a:r>
            <a:r>
              <a:rPr lang="ja-JP" altLang="en-US" dirty="0" smtClean="0">
                <a:solidFill>
                  <a:schemeClr val="accent1"/>
                </a:solidFill>
              </a:rPr>
              <a:t>→</a:t>
            </a:r>
            <a:r>
              <a:rPr lang="en-US" altLang="ja-JP" dirty="0">
                <a:solidFill>
                  <a:schemeClr val="accent1"/>
                </a:solidFill>
              </a:rPr>
              <a:t>RE</a:t>
            </a:r>
            <a:r>
              <a:rPr lang="ja-JP" altLang="en-US" dirty="0" smtClean="0">
                <a:solidFill>
                  <a:schemeClr val="accent1"/>
                </a:solidFill>
              </a:rPr>
              <a:t>と</a:t>
            </a:r>
            <a:r>
              <a:rPr lang="ja-JP" altLang="en-US" dirty="0">
                <a:solidFill>
                  <a:schemeClr val="accent1"/>
                </a:solidFill>
              </a:rPr>
              <a:t>の検索について</a:t>
            </a:r>
            <a:endParaRPr kumimoji="1" lang="ja-JP" altLang="en-US" dirty="0">
              <a:solidFill>
                <a:schemeClr val="accent1"/>
              </a:solidFill>
            </a:endParaRPr>
          </a:p>
        </p:txBody>
      </p:sp>
      <p:sp>
        <p:nvSpPr>
          <p:cNvPr id="5" name="タイトル 5"/>
          <p:cNvSpPr txBox="1">
            <a:spLocks/>
          </p:cNvSpPr>
          <p:nvPr/>
        </p:nvSpPr>
        <p:spPr>
          <a:xfrm>
            <a:off x="426116" y="978962"/>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61040" y="950457"/>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ja-JP" altLang="en-US" b="0" dirty="0"/>
              <a:t>教室情報検索機能</a:t>
            </a:r>
            <a:endParaRPr lang="en-US" altLang="ja-JP" b="0" dirty="0"/>
          </a:p>
        </p:txBody>
      </p:sp>
      <p:sp>
        <p:nvSpPr>
          <p:cNvPr id="7" name="Rectangle 11" descr="50%"/>
          <p:cNvSpPr>
            <a:spLocks noChangeArrowheads="1"/>
          </p:cNvSpPr>
          <p:nvPr/>
        </p:nvSpPr>
        <p:spPr bwMode="auto">
          <a:xfrm rot="16200000">
            <a:off x="203230" y="1142863"/>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a:extLst>
              <a:ext uri="{FF2B5EF4-FFF2-40B4-BE49-F238E27FC236}">
                <a16:creationId xmlns="" xmlns:a16="http://schemas.microsoft.com/office/drawing/2014/main" id="{CED82BE5-0BE9-49B7-B84D-5CCC276A01AD}"/>
              </a:ext>
            </a:extLst>
          </p:cNvPr>
          <p:cNvSpPr txBox="1">
            <a:spLocks/>
          </p:cNvSpPr>
          <p:nvPr/>
        </p:nvSpPr>
        <p:spPr>
          <a:xfrm>
            <a:off x="95233" y="1372610"/>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リクエスト</a:t>
            </a:r>
            <a:endParaRPr lang="en-US" altLang="ja-JP" sz="1200" b="0" dirty="0"/>
          </a:p>
        </p:txBody>
      </p:sp>
      <p:sp>
        <p:nvSpPr>
          <p:cNvPr id="9" name="正方形/長方形 8">
            <a:extLst>
              <a:ext uri="{FF2B5EF4-FFF2-40B4-BE49-F238E27FC236}">
                <a16:creationId xmlns="" xmlns:a16="http://schemas.microsoft.com/office/drawing/2014/main" id="{0A4C7472-4391-4165-AB94-DA2ED0FDB7EB}"/>
              </a:ext>
            </a:extLst>
          </p:cNvPr>
          <p:cNvSpPr/>
          <p:nvPr/>
        </p:nvSpPr>
        <p:spPr bwMode="auto">
          <a:xfrm>
            <a:off x="202809" y="1644097"/>
            <a:ext cx="8778932" cy="1391483"/>
          </a:xfrm>
          <a:prstGeom prst="rect">
            <a:avLst/>
          </a:prstGeom>
          <a:noFill/>
          <a:ln>
            <a:noFill/>
          </a:ln>
          <a:effectLst/>
        </p:spPr>
        <p:txBody>
          <a:bodyPr wrap="square" lIns="0" tIns="0" rIns="0" bIns="0" rtlCol="0" anchor="ctr">
            <a:noAutofit/>
          </a:bodyPr>
          <a:lstStyle/>
          <a:p>
            <a:r>
              <a:rPr lang="en-US" altLang="ja-JP" sz="1000" dirty="0">
                <a:solidFill>
                  <a:schemeClr val="tx2">
                    <a:lumMod val="75000"/>
                    <a:lumOff val="25000"/>
                  </a:schemeClr>
                </a:solidFill>
                <a:latin typeface="+mn-ea"/>
              </a:rPr>
              <a:t>GET /services/data/v34.0/</a:t>
            </a:r>
            <a:r>
              <a:rPr lang="en-US" altLang="ja-JP" sz="1000" dirty="0" err="1">
                <a:solidFill>
                  <a:schemeClr val="tx2">
                    <a:lumMod val="75000"/>
                    <a:lumOff val="25000"/>
                  </a:schemeClr>
                </a:solidFill>
                <a:latin typeface="+mn-ea"/>
              </a:rPr>
              <a:t>query?q</a:t>
            </a:r>
            <a:r>
              <a:rPr lang="en-US" altLang="ja-JP" sz="1000" dirty="0">
                <a:solidFill>
                  <a:schemeClr val="tx2">
                    <a:lumMod val="75000"/>
                    <a:lumOff val="25000"/>
                  </a:schemeClr>
                </a:solidFill>
                <a:latin typeface="+mn-ea"/>
              </a:rPr>
              <a:t>=SELECT+KyoshitsuBango__c,KyoshitsuName__c,YubinBango__c,Jusho1__c,Jusho2__c,Jusho3__c,Jusho4__c,Phone__c,Fax__c,KyoshitsuCho__r.ShiKanji__c,KyoshitsuCho__r.MeiKanji__c,KyoshitsuCho__r.UniqueShainBango__c+from+KyoshitsuMaster_a__c+where+Yuko__c=</a:t>
            </a:r>
            <a:r>
              <a:rPr lang="en-US" altLang="ja-JP" sz="1000" dirty="0" err="1">
                <a:solidFill>
                  <a:schemeClr val="tx2">
                    <a:lumMod val="75000"/>
                    <a:lumOff val="25000"/>
                  </a:schemeClr>
                </a:solidFill>
                <a:latin typeface="+mn-ea"/>
              </a:rPr>
              <a:t>true+and+KyoshitsuBango</a:t>
            </a:r>
            <a:r>
              <a:rPr lang="en-US" altLang="ja-JP" sz="1000" dirty="0">
                <a:solidFill>
                  <a:schemeClr val="tx2">
                    <a:lumMod val="75000"/>
                    <a:lumOff val="25000"/>
                  </a:schemeClr>
                </a:solidFill>
                <a:latin typeface="+mn-ea"/>
              </a:rPr>
              <a:t>__</a:t>
            </a:r>
            <a:r>
              <a:rPr lang="en-US" altLang="ja-JP" sz="1000" dirty="0" err="1">
                <a:solidFill>
                  <a:schemeClr val="tx2">
                    <a:lumMod val="75000"/>
                    <a:lumOff val="25000"/>
                  </a:schemeClr>
                </a:solidFill>
                <a:latin typeface="+mn-ea"/>
              </a:rPr>
              <a:t>c+like</a:t>
            </a:r>
            <a:r>
              <a:rPr lang="en-US" altLang="ja-JP" sz="1000" dirty="0">
                <a:solidFill>
                  <a:schemeClr val="tx2">
                    <a:lumMod val="75000"/>
                    <a:lumOff val="25000"/>
                  </a:schemeClr>
                </a:solidFill>
                <a:latin typeface="+mn-ea"/>
              </a:rPr>
              <a:t>+%27114%27+limit+101 HTTP/1.1</a:t>
            </a:r>
          </a:p>
          <a:p>
            <a:r>
              <a:rPr lang="en-US" altLang="ja-JP" sz="1000" dirty="0">
                <a:solidFill>
                  <a:schemeClr val="tx2">
                    <a:lumMod val="75000"/>
                    <a:lumOff val="25000"/>
                  </a:schemeClr>
                </a:solidFill>
                <a:latin typeface="+mn-ea"/>
              </a:rPr>
              <a:t>HOST: cs6.salesforce.com</a:t>
            </a:r>
          </a:p>
          <a:p>
            <a:r>
              <a:rPr lang="en-US" altLang="ja-JP" sz="1000" dirty="0">
                <a:solidFill>
                  <a:schemeClr val="tx2">
                    <a:lumMod val="75000"/>
                    <a:lumOff val="25000"/>
                  </a:schemeClr>
                </a:solidFill>
                <a:latin typeface="+mn-ea"/>
              </a:rPr>
              <a:t>authorization: Bearer 00DN0000000Dr3l!AQQAQJVJktzu9mhP0MkoTs69s_ahkRD6qHFB.m30FmWN5fLozk42BsJqnx9Au.5vecQfTdJG4xolTikdmEAO.2JIX3NSg6t1</a:t>
            </a:r>
          </a:p>
          <a:p>
            <a:r>
              <a:rPr lang="en-US" altLang="ja-JP" sz="1000" dirty="0">
                <a:solidFill>
                  <a:schemeClr val="tx2">
                    <a:lumMod val="75000"/>
                    <a:lumOff val="25000"/>
                  </a:schemeClr>
                </a:solidFill>
                <a:latin typeface="+mn-ea"/>
              </a:rPr>
              <a:t>content-type: application/</a:t>
            </a:r>
            <a:r>
              <a:rPr lang="en-US" altLang="ja-JP" sz="1000" dirty="0" err="1">
                <a:solidFill>
                  <a:schemeClr val="tx2">
                    <a:lumMod val="75000"/>
                    <a:lumOff val="25000"/>
                  </a:schemeClr>
                </a:solidFill>
                <a:latin typeface="+mn-ea"/>
              </a:rPr>
              <a:t>json</a:t>
            </a:r>
            <a:endParaRPr lang="en-US" altLang="ja-JP" sz="1000" dirty="0">
              <a:solidFill>
                <a:schemeClr val="tx2">
                  <a:lumMod val="75000"/>
                  <a:lumOff val="25000"/>
                </a:schemeClr>
              </a:solidFill>
              <a:latin typeface="+mn-ea"/>
            </a:endParaRPr>
          </a:p>
          <a:p>
            <a:r>
              <a:rPr lang="en-US" altLang="ja-JP" sz="1000" dirty="0">
                <a:solidFill>
                  <a:schemeClr val="tx2">
                    <a:lumMod val="75000"/>
                    <a:lumOff val="25000"/>
                  </a:schemeClr>
                </a:solidFill>
                <a:latin typeface="+mn-ea"/>
              </a:rPr>
              <a:t>cookie: </a:t>
            </a:r>
            <a:r>
              <a:rPr lang="en-US" altLang="ja-JP" sz="1000" dirty="0" err="1">
                <a:solidFill>
                  <a:schemeClr val="tx2">
                    <a:lumMod val="75000"/>
                    <a:lumOff val="25000"/>
                  </a:schemeClr>
                </a:solidFill>
                <a:latin typeface="+mn-ea"/>
              </a:rPr>
              <a:t>BrowserId</a:t>
            </a:r>
            <a:r>
              <a:rPr lang="en-US" altLang="ja-JP" sz="1000" dirty="0">
                <a:solidFill>
                  <a:schemeClr val="tx2">
                    <a:lumMod val="75000"/>
                    <a:lumOff val="25000"/>
                  </a:schemeClr>
                </a:solidFill>
                <a:latin typeface="+mn-ea"/>
              </a:rPr>
              <a:t>=EoTQoTtbRa-TPHd79w1hdg</a:t>
            </a:r>
          </a:p>
        </p:txBody>
      </p:sp>
      <p:sp>
        <p:nvSpPr>
          <p:cNvPr id="10" name="タイトル 5">
            <a:extLst>
              <a:ext uri="{FF2B5EF4-FFF2-40B4-BE49-F238E27FC236}">
                <a16:creationId xmlns="" xmlns:a16="http://schemas.microsoft.com/office/drawing/2014/main" id="{CE28E066-5F12-4982-B5E9-F15F154F2607}"/>
              </a:ext>
            </a:extLst>
          </p:cNvPr>
          <p:cNvSpPr txBox="1">
            <a:spLocks/>
          </p:cNvSpPr>
          <p:nvPr/>
        </p:nvSpPr>
        <p:spPr>
          <a:xfrm>
            <a:off x="95233" y="3072961"/>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レスポンス</a:t>
            </a:r>
            <a:endParaRPr lang="en-US" altLang="ja-JP" sz="1200" b="0" dirty="0"/>
          </a:p>
        </p:txBody>
      </p:sp>
      <p:sp>
        <p:nvSpPr>
          <p:cNvPr id="11" name="正方形/長方形 10">
            <a:extLst>
              <a:ext uri="{FF2B5EF4-FFF2-40B4-BE49-F238E27FC236}">
                <a16:creationId xmlns="" xmlns:a16="http://schemas.microsoft.com/office/drawing/2014/main" id="{FF2F6A1E-BB43-4575-B40D-B425200F5238}"/>
              </a:ext>
            </a:extLst>
          </p:cNvPr>
          <p:cNvSpPr/>
          <p:nvPr/>
        </p:nvSpPr>
        <p:spPr bwMode="auto">
          <a:xfrm>
            <a:off x="202809" y="3351310"/>
            <a:ext cx="8417647" cy="1122830"/>
          </a:xfrm>
          <a:prstGeom prst="rect">
            <a:avLst/>
          </a:prstGeom>
          <a:noFill/>
          <a:ln>
            <a:noFill/>
          </a:ln>
          <a:effectLst/>
        </p:spPr>
        <p:txBody>
          <a:bodyPr wrap="square" lIns="0" tIns="0" rIns="0" bIns="0" rtlCol="0" anchor="ctr">
            <a:noAutofit/>
          </a:bodyPr>
          <a:lstStyle/>
          <a:p>
            <a:r>
              <a:rPr lang="en-US" altLang="ja-JP" sz="1000" dirty="0">
                <a:solidFill>
                  <a:schemeClr val="tx2">
                    <a:lumMod val="75000"/>
                    <a:lumOff val="25000"/>
                  </a:schemeClr>
                </a:solidFill>
                <a:latin typeface="+mn-ea"/>
              </a:rPr>
              <a:t>{"totalSize":1,"done":true,"records":[{"attributes":{"type":"KyoshitsuMaster_a__c","</a:t>
            </a:r>
            <a:r>
              <a:rPr lang="en-US" altLang="ja-JP" sz="1000" dirty="0" err="1">
                <a:solidFill>
                  <a:schemeClr val="tx2">
                    <a:lumMod val="75000"/>
                    <a:lumOff val="25000"/>
                  </a:schemeClr>
                </a:solidFill>
                <a:latin typeface="+mn-ea"/>
              </a:rPr>
              <a:t>url</a:t>
            </a:r>
            <a:r>
              <a:rPr lang="en-US" altLang="ja-JP" sz="1000" dirty="0">
                <a:solidFill>
                  <a:schemeClr val="tx2">
                    <a:lumMod val="75000"/>
                    <a:lumOff val="25000"/>
                  </a:schemeClr>
                </a:solidFill>
                <a:latin typeface="+mn-ea"/>
              </a:rPr>
              <a:t>":"/services/data/v34.0/</a:t>
            </a:r>
            <a:r>
              <a:rPr lang="en-US" altLang="ja-JP" sz="1000" dirty="0" err="1">
                <a:solidFill>
                  <a:schemeClr val="tx2">
                    <a:lumMod val="75000"/>
                    <a:lumOff val="25000"/>
                  </a:schemeClr>
                </a:solidFill>
                <a:latin typeface="+mn-ea"/>
              </a:rPr>
              <a:t>sobjects</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KyoshitsuMaster_a__c</a:t>
            </a:r>
            <a:r>
              <a:rPr lang="en-US" altLang="ja-JP" sz="1000" dirty="0">
                <a:solidFill>
                  <a:schemeClr val="tx2">
                    <a:lumMod val="75000"/>
                    <a:lumOff val="25000"/>
                  </a:schemeClr>
                </a:solidFill>
                <a:latin typeface="+mn-ea"/>
              </a:rPr>
              <a:t>/a1HN0000003HzB8MAK"},"KyoshitsuBango__c":"114","KyoshitsuName__c":"</a:t>
            </a:r>
            <a:r>
              <a:rPr lang="ja-JP" altLang="en-US" sz="1000" dirty="0">
                <a:solidFill>
                  <a:schemeClr val="tx2">
                    <a:lumMod val="75000"/>
                    <a:lumOff val="25000"/>
                  </a:schemeClr>
                </a:solidFill>
                <a:latin typeface="+mn-ea"/>
              </a:rPr>
              <a:t>桜新町</a:t>
            </a:r>
            <a:r>
              <a:rPr lang="en-US" altLang="ja-JP" sz="1000" dirty="0">
                <a:solidFill>
                  <a:schemeClr val="tx2">
                    <a:lumMod val="75000"/>
                    <a:lumOff val="25000"/>
                  </a:schemeClr>
                </a:solidFill>
                <a:latin typeface="+mn-ea"/>
              </a:rPr>
              <a:t>","YubinBango__c":"1540015","Jusho1__c":"</a:t>
            </a:r>
            <a:r>
              <a:rPr lang="ja-JP" altLang="en-US" sz="1000" dirty="0">
                <a:solidFill>
                  <a:schemeClr val="tx2">
                    <a:lumMod val="75000"/>
                    <a:lumOff val="25000"/>
                  </a:schemeClr>
                </a:solidFill>
                <a:latin typeface="+mn-ea"/>
              </a:rPr>
              <a:t>東京都</a:t>
            </a:r>
            <a:r>
              <a:rPr lang="en-US" altLang="ja-JP" sz="1000" dirty="0">
                <a:solidFill>
                  <a:schemeClr val="tx2">
                    <a:lumMod val="75000"/>
                    <a:lumOff val="25000"/>
                  </a:schemeClr>
                </a:solidFill>
                <a:latin typeface="+mn-ea"/>
              </a:rPr>
              <a:t>","Jusho2__c":"</a:t>
            </a:r>
            <a:r>
              <a:rPr lang="ja-JP" altLang="en-US" sz="1000" dirty="0">
                <a:solidFill>
                  <a:schemeClr val="tx2">
                    <a:lumMod val="75000"/>
                    <a:lumOff val="25000"/>
                  </a:schemeClr>
                </a:solidFill>
                <a:latin typeface="+mn-ea"/>
              </a:rPr>
              <a:t>世田谷区</a:t>
            </a:r>
            <a:r>
              <a:rPr lang="en-US" altLang="ja-JP" sz="1000" dirty="0">
                <a:solidFill>
                  <a:schemeClr val="tx2">
                    <a:lumMod val="75000"/>
                    <a:lumOff val="25000"/>
                  </a:schemeClr>
                </a:solidFill>
                <a:latin typeface="+mn-ea"/>
              </a:rPr>
              <a:t>","Jusho3__c":"</a:t>
            </a:r>
            <a:r>
              <a:rPr lang="ja-JP" altLang="en-US" sz="1000" dirty="0">
                <a:solidFill>
                  <a:schemeClr val="tx2">
                    <a:lumMod val="75000"/>
                    <a:lumOff val="25000"/>
                  </a:schemeClr>
                </a:solidFill>
                <a:latin typeface="+mn-ea"/>
              </a:rPr>
              <a:t>桜新町２－１８－１６</a:t>
            </a:r>
            <a:r>
              <a:rPr lang="en-US" altLang="ja-JP" sz="1000" dirty="0">
                <a:solidFill>
                  <a:schemeClr val="tx2">
                    <a:lumMod val="75000"/>
                    <a:lumOff val="25000"/>
                  </a:schemeClr>
                </a:solidFill>
                <a:latin typeface="+mn-ea"/>
              </a:rPr>
              <a:t>","Jusho4__c":"</a:t>
            </a:r>
            <a:r>
              <a:rPr lang="ja-JP" altLang="en-US" sz="1000" dirty="0">
                <a:solidFill>
                  <a:schemeClr val="tx2">
                    <a:lumMod val="75000"/>
                    <a:lumOff val="25000"/>
                  </a:schemeClr>
                </a:solidFill>
                <a:latin typeface="+mn-ea"/>
              </a:rPr>
              <a:t>アクロポリス　１Ｆ</a:t>
            </a:r>
            <a:r>
              <a:rPr lang="en-US" altLang="ja-JP" sz="1000" dirty="0">
                <a:solidFill>
                  <a:schemeClr val="tx2">
                    <a:lumMod val="75000"/>
                    <a:lumOff val="25000"/>
                  </a:schemeClr>
                </a:solidFill>
                <a:latin typeface="+mn-ea"/>
              </a:rPr>
              <a:t>","Phone__c":"03-5426-0075","Fax__c":"03-5426-0086","KyoshitsuCho__r":{"attributes":{"</a:t>
            </a:r>
            <a:r>
              <a:rPr lang="en-US" altLang="ja-JP" sz="1000">
                <a:solidFill>
                  <a:schemeClr val="tx2">
                    <a:lumMod val="75000"/>
                    <a:lumOff val="25000"/>
                  </a:schemeClr>
                </a:solidFill>
                <a:latin typeface="+mn-ea"/>
              </a:rPr>
              <a:t>type</a:t>
            </a:r>
            <a:r>
              <a:rPr lang="en-US" altLang="ja-JP" sz="1000" smtClean="0">
                <a:solidFill>
                  <a:schemeClr val="tx2">
                    <a:lumMod val="75000"/>
                    <a:lumOff val="25000"/>
                  </a:schemeClr>
                </a:solidFill>
                <a:latin typeface="+mn-ea"/>
              </a:rPr>
              <a:t>":"EV1_SyainMst</a:t>
            </a:r>
            <a:r>
              <a:rPr lang="en-US" altLang="ja-JP" sz="1000" dirty="0">
                <a:solidFill>
                  <a:schemeClr val="tx2">
                    <a:lumMod val="75000"/>
                    <a:lumOff val="25000"/>
                  </a:schemeClr>
                </a:solidFill>
                <a:latin typeface="+mn-ea"/>
              </a:rPr>
              <a:t>__c","url</a:t>
            </a:r>
            <a:r>
              <a:rPr lang="en-US" altLang="ja-JP" sz="1000">
                <a:solidFill>
                  <a:schemeClr val="tx2">
                    <a:lumMod val="75000"/>
                    <a:lumOff val="25000"/>
                  </a:schemeClr>
                </a:solidFill>
                <a:latin typeface="+mn-ea"/>
              </a:rPr>
              <a:t>":"/</a:t>
            </a:r>
            <a:r>
              <a:rPr lang="en-US" altLang="ja-JP" sz="1000" smtClean="0">
                <a:solidFill>
                  <a:schemeClr val="tx2">
                    <a:lumMod val="75000"/>
                    <a:lumOff val="25000"/>
                  </a:schemeClr>
                </a:solidFill>
                <a:latin typeface="+mn-ea"/>
              </a:rPr>
              <a:t>services/data/v34.0/sobjects/EV1_SyainMst</a:t>
            </a:r>
            <a:r>
              <a:rPr lang="en-US" altLang="ja-JP" sz="1000" dirty="0">
                <a:solidFill>
                  <a:schemeClr val="tx2">
                    <a:lumMod val="75000"/>
                    <a:lumOff val="25000"/>
                  </a:schemeClr>
                </a:solidFill>
                <a:latin typeface="+mn-ea"/>
              </a:rPr>
              <a:t>__c/a0oN0000003pvxgIAA"},"</a:t>
            </a:r>
            <a:r>
              <a:rPr lang="en-US" altLang="ja-JP" sz="1000" dirty="0" err="1">
                <a:solidFill>
                  <a:schemeClr val="tx2">
                    <a:lumMod val="75000"/>
                    <a:lumOff val="25000"/>
                  </a:schemeClr>
                </a:solidFill>
                <a:latin typeface="+mn-ea"/>
              </a:rPr>
              <a:t>ShiKanji</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齋藤</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MeiKanji</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優里</a:t>
            </a:r>
            <a:r>
              <a:rPr lang="en-US" altLang="ja-JP" sz="1000" dirty="0">
                <a:solidFill>
                  <a:schemeClr val="tx2">
                    <a:lumMod val="75000"/>
                    <a:lumOff val="25000"/>
                  </a:schemeClr>
                </a:solidFill>
                <a:latin typeface="+mn-ea"/>
              </a:rPr>
              <a:t>","UniqueShainBango__c":"1548"}}]}</a:t>
            </a:r>
            <a:endParaRPr kumimoji="1" lang="ja-JP" altLang="en-US" sz="1000" dirty="0" err="1">
              <a:solidFill>
                <a:schemeClr val="tx2">
                  <a:lumMod val="75000"/>
                  <a:lumOff val="25000"/>
                </a:schemeClr>
              </a:solidFill>
              <a:latin typeface="+mn-ea"/>
            </a:endParaRPr>
          </a:p>
        </p:txBody>
      </p:sp>
      <p:sp>
        <p:nvSpPr>
          <p:cNvPr id="12" name="正方形/長方形 11">
            <a:extLst>
              <a:ext uri="{FF2B5EF4-FFF2-40B4-BE49-F238E27FC236}">
                <a16:creationId xmlns="" xmlns:a16="http://schemas.microsoft.com/office/drawing/2014/main" id="{D26A83A4-D871-4007-BE7A-EC0BA1D35125}"/>
              </a:ext>
            </a:extLst>
          </p:cNvPr>
          <p:cNvSpPr/>
          <p:nvPr/>
        </p:nvSpPr>
        <p:spPr bwMode="auto">
          <a:xfrm>
            <a:off x="6387353" y="4664054"/>
            <a:ext cx="2756647" cy="4931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EV4</a:t>
            </a:r>
            <a:r>
              <a:rPr kumimoji="1" lang="ja-JP" altLang="en-US" sz="1050" dirty="0">
                <a:solidFill>
                  <a:schemeClr val="bg1"/>
                </a:solidFill>
              </a:rPr>
              <a:t>開発環境</a:t>
            </a:r>
            <a:r>
              <a:rPr lang="ja-JP" altLang="en-US" sz="1050" dirty="0">
                <a:solidFill>
                  <a:schemeClr val="bg1"/>
                </a:solidFill>
              </a:rPr>
              <a:t>にて「</a:t>
            </a:r>
            <a:r>
              <a:rPr lang="en-US" altLang="ja-JP" sz="1050" dirty="0">
                <a:solidFill>
                  <a:schemeClr val="bg1"/>
                </a:solidFill>
              </a:rPr>
              <a:t>114</a:t>
            </a:r>
            <a:r>
              <a:rPr kumimoji="1" lang="ja-JP" altLang="en-US" sz="1050" dirty="0">
                <a:solidFill>
                  <a:schemeClr val="bg1"/>
                </a:solidFill>
              </a:rPr>
              <a:t>」で検索した例</a:t>
            </a:r>
            <a:endParaRPr kumimoji="1" lang="en-US" altLang="ja-JP" sz="1050" dirty="0">
              <a:solidFill>
                <a:schemeClr val="bg1"/>
              </a:solidFill>
            </a:endParaRPr>
          </a:p>
        </p:txBody>
      </p:sp>
    </p:spTree>
    <p:extLst>
      <p:ext uri="{BB962C8B-B14F-4D97-AF65-F5344CB8AC3E}">
        <p14:creationId xmlns:p14="http://schemas.microsoft.com/office/powerpoint/2010/main" val="2875088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28</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t>3. EV4</a:t>
            </a:r>
            <a:r>
              <a:rPr lang="ja-JP" altLang="en-US" dirty="0" smtClean="0"/>
              <a:t>→</a:t>
            </a:r>
            <a:r>
              <a:rPr lang="en-US" altLang="ja-JP" dirty="0"/>
              <a:t>RE</a:t>
            </a:r>
            <a:r>
              <a:rPr lang="ja-JP" altLang="en-US" dirty="0" smtClean="0"/>
              <a:t>と</a:t>
            </a:r>
            <a:r>
              <a:rPr lang="ja-JP" altLang="en-US" dirty="0"/>
              <a:t>の検索について</a:t>
            </a:r>
            <a:endParaRPr kumimoji="1" lang="ja-JP" altLang="en-US" dirty="0"/>
          </a:p>
        </p:txBody>
      </p:sp>
      <p:sp>
        <p:nvSpPr>
          <p:cNvPr id="5" name="タイトル 5"/>
          <p:cNvSpPr txBox="1">
            <a:spLocks/>
          </p:cNvSpPr>
          <p:nvPr/>
        </p:nvSpPr>
        <p:spPr>
          <a:xfrm>
            <a:off x="426116" y="952757"/>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26116" y="874505"/>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ja-JP" altLang="en-US" b="0" dirty="0"/>
              <a:t>サイエンス・文章情報検索機能</a:t>
            </a:r>
            <a:endParaRPr lang="en-US" altLang="ja-JP" b="0" dirty="0"/>
          </a:p>
        </p:txBody>
      </p:sp>
      <p:sp>
        <p:nvSpPr>
          <p:cNvPr id="7" name="Rectangle 11" descr="50%"/>
          <p:cNvSpPr>
            <a:spLocks noChangeArrowheads="1"/>
          </p:cNvSpPr>
          <p:nvPr/>
        </p:nvSpPr>
        <p:spPr bwMode="auto">
          <a:xfrm rot="16200000">
            <a:off x="219559" y="1118344"/>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502721776"/>
              </p:ext>
            </p:extLst>
          </p:nvPr>
        </p:nvGraphicFramePr>
        <p:xfrm>
          <a:off x="396725" y="1352808"/>
          <a:ext cx="8243010" cy="3732422"/>
        </p:xfrm>
        <a:graphic>
          <a:graphicData uri="http://schemas.openxmlformats.org/drawingml/2006/table">
            <a:tbl>
              <a:tblPr firstRow="1" firstCol="1" bandCol="1">
                <a:tableStyleId>{5C22544A-7EE6-4342-B048-85BDC9FD1C3A}</a:tableStyleId>
              </a:tblPr>
              <a:tblGrid>
                <a:gridCol w="1216412">
                  <a:extLst>
                    <a:ext uri="{9D8B030D-6E8A-4147-A177-3AD203B41FA5}">
                      <a16:colId xmlns="" xmlns:a16="http://schemas.microsoft.com/office/drawing/2014/main" val="20000"/>
                    </a:ext>
                  </a:extLst>
                </a:gridCol>
                <a:gridCol w="3513299">
                  <a:extLst>
                    <a:ext uri="{9D8B030D-6E8A-4147-A177-3AD203B41FA5}">
                      <a16:colId xmlns="" xmlns:a16="http://schemas.microsoft.com/office/drawing/2014/main" val="20001"/>
                    </a:ext>
                  </a:extLst>
                </a:gridCol>
                <a:gridCol w="3513299">
                  <a:extLst>
                    <a:ext uri="{9D8B030D-6E8A-4147-A177-3AD203B41FA5}">
                      <a16:colId xmlns="" xmlns:a16="http://schemas.microsoft.com/office/drawing/2014/main" val="91635308"/>
                    </a:ext>
                  </a:extLst>
                </a:gridCol>
              </a:tblGrid>
              <a:tr h="215052">
                <a:tc>
                  <a:txBody>
                    <a:bodyPr/>
                    <a:lstStyle/>
                    <a:p>
                      <a:pPr algn="ctr"/>
                      <a:endParaRPr kumimoji="1" lang="ja-JP" altLang="en-US" sz="1000" dirty="0"/>
                    </a:p>
                  </a:txBody>
                  <a:tcPr anchor="ctr"/>
                </a:tc>
                <a:tc>
                  <a:txBody>
                    <a:bodyPr/>
                    <a:lstStyle/>
                    <a:p>
                      <a:pPr algn="ctr"/>
                      <a:r>
                        <a:rPr kumimoji="1" lang="ja-JP" altLang="en-US" sz="1000" dirty="0"/>
                        <a:t>名称</a:t>
                      </a:r>
                    </a:p>
                  </a:txBody>
                  <a:tcPr/>
                </a:tc>
                <a:tc>
                  <a:txBody>
                    <a:bodyPr/>
                    <a:lstStyle/>
                    <a:p>
                      <a:pPr algn="ctr"/>
                      <a:r>
                        <a:rPr kumimoji="1" lang="ja-JP" altLang="en-US" sz="1000" dirty="0"/>
                        <a:t>説明</a:t>
                      </a:r>
                    </a:p>
                  </a:txBody>
                  <a:tcPr/>
                </a:tc>
                <a:extLst>
                  <a:ext uri="{0D108BD9-81ED-4DB2-BD59-A6C34878D82A}">
                    <a16:rowId xmlns="" xmlns:a16="http://schemas.microsoft.com/office/drawing/2014/main" val="2151065953"/>
                  </a:ext>
                </a:extLst>
              </a:tr>
              <a:tr h="215052">
                <a:tc>
                  <a:txBody>
                    <a:bodyPr/>
                    <a:lstStyle/>
                    <a:p>
                      <a:pPr algn="ctr"/>
                      <a:r>
                        <a:rPr kumimoji="1" lang="ja-JP" altLang="en-US" sz="1000" dirty="0"/>
                        <a:t>対象オブジェクト</a:t>
                      </a:r>
                    </a:p>
                  </a:txBody>
                  <a:tcPr anchor="ctr"/>
                </a:tc>
                <a:tc>
                  <a:txBody>
                    <a:bodyPr/>
                    <a:lstStyle/>
                    <a:p>
                      <a:r>
                        <a:rPr lang="en-US" altLang="ja-JP" sz="900" smtClean="0"/>
                        <a:t>EV1_ScienseBunshoMaster</a:t>
                      </a:r>
                      <a:r>
                        <a:rPr lang="en-US" altLang="ja-JP" sz="900" dirty="0"/>
                        <a:t>__c</a:t>
                      </a:r>
                      <a:endParaRPr lang="ja-JP" altLang="en-US" sz="900" dirty="0"/>
                    </a:p>
                  </a:txBody>
                  <a:tcPr/>
                </a:tc>
                <a:tc>
                  <a:txBody>
                    <a:bodyPr/>
                    <a:lstStyle/>
                    <a:p>
                      <a:r>
                        <a:rPr kumimoji="1" lang="ja-JP" altLang="en-US" sz="900" dirty="0">
                          <a:latin typeface="+mn-ea"/>
                          <a:ea typeface="+mn-ea"/>
                        </a:rPr>
                        <a:t>サイエンス文章オプション時間割りマスタ</a:t>
                      </a:r>
                    </a:p>
                  </a:txBody>
                  <a:tcPr/>
                </a:tc>
                <a:extLst>
                  <a:ext uri="{0D108BD9-81ED-4DB2-BD59-A6C34878D82A}">
                    <a16:rowId xmlns="" xmlns:a16="http://schemas.microsoft.com/office/drawing/2014/main" val="10000"/>
                  </a:ext>
                </a:extLst>
              </a:tr>
              <a:tr h="1579882">
                <a:tc>
                  <a:txBody>
                    <a:bodyPr/>
                    <a:lstStyle/>
                    <a:p>
                      <a:pPr algn="ctr"/>
                      <a:r>
                        <a:rPr kumimoji="1" lang="ja-JP" altLang="en-US" sz="1000" dirty="0"/>
                        <a:t>抽出項目</a:t>
                      </a:r>
                    </a:p>
                  </a:txBody>
                  <a:tcPr anchor="ctr"/>
                </a:tc>
                <a:tc>
                  <a:txBody>
                    <a:bodyPr/>
                    <a:lstStyle/>
                    <a:p>
                      <a:r>
                        <a:rPr lang="en-US" altLang="ja-JP" sz="900" dirty="0"/>
                        <a:t>Name</a:t>
                      </a:r>
                    </a:p>
                    <a:p>
                      <a:r>
                        <a:rPr lang="en-US" altLang="ja-JP" sz="900" dirty="0" err="1"/>
                        <a:t>CourseName</a:t>
                      </a:r>
                      <a:r>
                        <a:rPr lang="en-US" altLang="ja-JP" sz="900" dirty="0"/>
                        <a:t>__c</a:t>
                      </a:r>
                    </a:p>
                    <a:p>
                      <a:r>
                        <a:rPr lang="en-US" altLang="ja-JP" sz="900" dirty="0" err="1"/>
                        <a:t>UniqueID</a:t>
                      </a:r>
                      <a:r>
                        <a:rPr lang="en-US" altLang="ja-JP" sz="900" dirty="0"/>
                        <a:t>__c</a:t>
                      </a:r>
                    </a:p>
                    <a:p>
                      <a:r>
                        <a:rPr lang="en-US" altLang="ja-JP" sz="900" dirty="0" err="1"/>
                        <a:t>GaibuNaibuRyokin</a:t>
                      </a:r>
                      <a:r>
                        <a:rPr lang="en-US" altLang="ja-JP" sz="900" dirty="0"/>
                        <a:t>__c</a:t>
                      </a:r>
                    </a:p>
                    <a:p>
                      <a:r>
                        <a:rPr lang="en-US" altLang="ja-JP" sz="900" dirty="0" err="1"/>
                        <a:t>KikanKamoku</a:t>
                      </a:r>
                      <a:r>
                        <a:rPr lang="en-US" altLang="ja-JP" sz="900" dirty="0"/>
                        <a:t>__c</a:t>
                      </a:r>
                    </a:p>
                    <a:p>
                      <a:r>
                        <a:rPr lang="en-US" altLang="ja-JP" sz="900" dirty="0" err="1"/>
                        <a:t>KikanKozaName</a:t>
                      </a:r>
                      <a:r>
                        <a:rPr lang="en-US" altLang="ja-JP" sz="900" dirty="0"/>
                        <a:t>__c</a:t>
                      </a:r>
                    </a:p>
                    <a:p>
                      <a:r>
                        <a:rPr lang="en-US" altLang="ja-JP" sz="900" dirty="0" err="1"/>
                        <a:t>KozaShurui</a:t>
                      </a:r>
                      <a:r>
                        <a:rPr lang="en-US" altLang="ja-JP" sz="900" dirty="0"/>
                        <a:t>__c</a:t>
                      </a:r>
                    </a:p>
                    <a:p>
                      <a:r>
                        <a:rPr lang="en-US" altLang="ja-JP" sz="900" dirty="0" err="1"/>
                        <a:t>Kyoshitsu</a:t>
                      </a:r>
                      <a:r>
                        <a:rPr lang="en-US" altLang="ja-JP" sz="900" dirty="0"/>
                        <a:t>__</a:t>
                      </a:r>
                      <a:r>
                        <a:rPr lang="en-US" altLang="ja-JP" sz="900" dirty="0" err="1"/>
                        <a:t>r.Name</a:t>
                      </a:r>
                      <a:endParaRPr lang="en-US" altLang="ja-JP" sz="900" dirty="0"/>
                    </a:p>
                    <a:p>
                      <a:r>
                        <a:rPr lang="en-US" altLang="ja-JP" sz="900" dirty="0" err="1"/>
                        <a:t>Kyoshitsu</a:t>
                      </a:r>
                      <a:r>
                        <a:rPr lang="en-US" altLang="ja-JP" sz="900" dirty="0"/>
                        <a:t>__r.KyoshitsuName__c</a:t>
                      </a:r>
                    </a:p>
                    <a:p>
                      <a:r>
                        <a:rPr lang="en-US" altLang="ja-JP" sz="900" dirty="0"/>
                        <a:t>JisshiFromDateTime__c</a:t>
                      </a:r>
                    </a:p>
                    <a:p>
                      <a:r>
                        <a:rPr lang="en-US" altLang="ja-JP" sz="900" dirty="0" err="1"/>
                        <a:t>JisshiToDateTime</a:t>
                      </a:r>
                      <a:r>
                        <a:rPr lang="en-US" altLang="ja-JP" sz="900" dirty="0"/>
                        <a:t>__c</a:t>
                      </a:r>
                    </a:p>
                    <a:p>
                      <a:r>
                        <a:rPr lang="en-US" altLang="ja-JP" sz="900" dirty="0" err="1"/>
                        <a:t>Shohin</a:t>
                      </a:r>
                      <a:r>
                        <a:rPr lang="en-US" altLang="ja-JP" sz="900" dirty="0"/>
                        <a:t>__</a:t>
                      </a:r>
                      <a:r>
                        <a:rPr lang="en-US" altLang="ja-JP" sz="900" dirty="0" err="1"/>
                        <a:t>r.Name</a:t>
                      </a:r>
                      <a:endParaRPr lang="en-US" altLang="ja-JP" sz="900" dirty="0"/>
                    </a:p>
                    <a:p>
                      <a:r>
                        <a:rPr lang="en-US" altLang="ja-JP" sz="900" dirty="0" err="1"/>
                        <a:t>MoshikomiFrom</a:t>
                      </a:r>
                      <a:r>
                        <a:rPr lang="en-US" altLang="ja-JP" sz="900" dirty="0"/>
                        <a:t>__c</a:t>
                      </a:r>
                    </a:p>
                    <a:p>
                      <a:r>
                        <a:rPr lang="en-US" altLang="ja-JP" sz="900" dirty="0" err="1"/>
                        <a:t>MoshikomiTo</a:t>
                      </a:r>
                      <a:r>
                        <a:rPr lang="en-US" altLang="ja-JP" sz="900" dirty="0"/>
                        <a:t>__c</a:t>
                      </a:r>
                    </a:p>
                    <a:p>
                      <a:r>
                        <a:rPr lang="en-US" altLang="ja-JP" sz="900" dirty="0" err="1"/>
                        <a:t>SeitoKubun</a:t>
                      </a:r>
                      <a:r>
                        <a:rPr lang="en-US" altLang="ja-JP" sz="900" dirty="0"/>
                        <a:t>__c</a:t>
                      </a:r>
                    </a:p>
                    <a:p>
                      <a:r>
                        <a:rPr lang="en-US" altLang="ja-JP" sz="900" dirty="0" err="1"/>
                        <a:t>Nendo</a:t>
                      </a:r>
                      <a:r>
                        <a:rPr lang="en-US" altLang="ja-JP" sz="900" dirty="0"/>
                        <a:t>__c</a:t>
                      </a:r>
                    </a:p>
                    <a:p>
                      <a:r>
                        <a:rPr lang="en-US" altLang="ja-JP" sz="900" dirty="0" err="1"/>
                        <a:t>Muko</a:t>
                      </a:r>
                      <a:r>
                        <a:rPr lang="en-US" altLang="ja-JP" sz="900" dirty="0"/>
                        <a:t>__c</a:t>
                      </a:r>
                      <a:endParaRPr lang="ja-JP" altLang="en-US" sz="900" dirty="0"/>
                    </a:p>
                  </a:txBody>
                  <a:tcPr/>
                </a:tc>
                <a:tc>
                  <a:txBody>
                    <a:bodyPr/>
                    <a:lstStyle/>
                    <a:p>
                      <a:r>
                        <a:rPr kumimoji="1" lang="ja-JP" altLang="en-US" sz="900" dirty="0">
                          <a:latin typeface="+mn-ea"/>
                          <a:ea typeface="+mn-ea"/>
                        </a:rPr>
                        <a:t>講座名</a:t>
                      </a:r>
                      <a:endParaRPr kumimoji="1" lang="en-US" altLang="ja-JP" sz="900" dirty="0">
                        <a:latin typeface="+mn-ea"/>
                        <a:ea typeface="+mn-ea"/>
                      </a:endParaRPr>
                    </a:p>
                    <a:p>
                      <a:r>
                        <a:rPr kumimoji="1" lang="ja-JP" altLang="en-US" sz="900" dirty="0">
                          <a:latin typeface="+mn-ea"/>
                          <a:ea typeface="+mn-ea"/>
                        </a:rPr>
                        <a:t>コース名</a:t>
                      </a:r>
                      <a:endParaRPr kumimoji="1" lang="en-US" altLang="ja-JP" sz="900" dirty="0">
                        <a:latin typeface="+mn-ea"/>
                        <a:ea typeface="+mn-ea"/>
                      </a:endParaRPr>
                    </a:p>
                    <a:p>
                      <a:r>
                        <a:rPr kumimoji="1" lang="ja-JP" altLang="en-US" sz="900" dirty="0">
                          <a:latin typeface="+mn-ea"/>
                          <a:ea typeface="+mn-ea"/>
                        </a:rPr>
                        <a:t>システムキー</a:t>
                      </a:r>
                      <a:endParaRPr kumimoji="1" lang="en-US" altLang="ja-JP" sz="900" dirty="0">
                        <a:latin typeface="+mn-ea"/>
                        <a:ea typeface="+mn-ea"/>
                      </a:endParaRPr>
                    </a:p>
                    <a:p>
                      <a:r>
                        <a:rPr kumimoji="1" lang="ja-JP" altLang="en-US" sz="900" dirty="0">
                          <a:latin typeface="+mn-ea"/>
                          <a:ea typeface="+mn-ea"/>
                        </a:rPr>
                        <a:t>外部生内部料金</a:t>
                      </a:r>
                      <a:endParaRPr kumimoji="1" lang="en-US" altLang="ja-JP" sz="900" dirty="0">
                        <a:latin typeface="+mn-ea"/>
                        <a:ea typeface="+mn-ea"/>
                      </a:endParaRPr>
                    </a:p>
                    <a:p>
                      <a:r>
                        <a:rPr kumimoji="1" lang="ja-JP" altLang="en-US" sz="900" dirty="0">
                          <a:latin typeface="+mn-ea"/>
                          <a:ea typeface="+mn-ea"/>
                        </a:rPr>
                        <a:t>基幹対応科目</a:t>
                      </a:r>
                      <a:endParaRPr kumimoji="1" lang="en-US" altLang="ja-JP" sz="900" dirty="0">
                        <a:latin typeface="+mn-ea"/>
                        <a:ea typeface="+mn-ea"/>
                      </a:endParaRPr>
                    </a:p>
                    <a:p>
                      <a:r>
                        <a:rPr kumimoji="1" lang="ja-JP" altLang="en-US" sz="900" dirty="0">
                          <a:latin typeface="+mn-ea"/>
                          <a:ea typeface="+mn-ea"/>
                        </a:rPr>
                        <a:t>基幹講座名</a:t>
                      </a:r>
                      <a:endParaRPr kumimoji="1" lang="en-US" altLang="ja-JP" sz="900" dirty="0">
                        <a:latin typeface="+mn-ea"/>
                        <a:ea typeface="+mn-ea"/>
                      </a:endParaRPr>
                    </a:p>
                    <a:p>
                      <a:r>
                        <a:rPr kumimoji="1" lang="ja-JP" altLang="en-US" sz="900" dirty="0">
                          <a:latin typeface="+mn-ea"/>
                          <a:ea typeface="+mn-ea"/>
                        </a:rPr>
                        <a:t>基幹対応講座種類</a:t>
                      </a:r>
                      <a:endParaRPr kumimoji="1" lang="en-US" altLang="ja-JP" sz="900" dirty="0">
                        <a:latin typeface="+mn-ea"/>
                        <a:ea typeface="+mn-ea"/>
                      </a:endParaRPr>
                    </a:p>
                    <a:p>
                      <a:r>
                        <a:rPr kumimoji="1" lang="ja-JP" altLang="en-US" sz="900" dirty="0">
                          <a:latin typeface="+mn-ea"/>
                          <a:ea typeface="+mn-ea"/>
                        </a:rPr>
                        <a:t>教室</a:t>
                      </a:r>
                      <a:r>
                        <a:rPr kumimoji="1" lang="en-US" altLang="ja-JP" sz="900" dirty="0">
                          <a:latin typeface="+mn-ea"/>
                          <a:ea typeface="+mn-ea"/>
                        </a:rPr>
                        <a:t>.</a:t>
                      </a:r>
                      <a:r>
                        <a:rPr kumimoji="1" lang="ja-JP" altLang="en-US" sz="900" dirty="0">
                          <a:latin typeface="+mn-ea"/>
                          <a:ea typeface="+mn-ea"/>
                        </a:rPr>
                        <a:t>教室番号</a:t>
                      </a:r>
                      <a:endParaRPr kumimoji="1" lang="en-US" altLang="ja-JP" sz="900" dirty="0">
                        <a:latin typeface="+mn-ea"/>
                        <a:ea typeface="+mn-ea"/>
                      </a:endParaRPr>
                    </a:p>
                    <a:p>
                      <a:r>
                        <a:rPr kumimoji="1" lang="ja-JP" altLang="en-US" sz="900" dirty="0">
                          <a:latin typeface="+mn-ea"/>
                          <a:ea typeface="+mn-ea"/>
                        </a:rPr>
                        <a:t>教室</a:t>
                      </a:r>
                      <a:r>
                        <a:rPr kumimoji="1" lang="en-US" altLang="ja-JP" sz="900" dirty="0">
                          <a:latin typeface="+mn-ea"/>
                          <a:ea typeface="+mn-ea"/>
                        </a:rPr>
                        <a:t>.</a:t>
                      </a:r>
                      <a:r>
                        <a:rPr kumimoji="1" lang="ja-JP" altLang="en-US" sz="900" dirty="0">
                          <a:latin typeface="+mn-ea"/>
                          <a:ea typeface="+mn-ea"/>
                        </a:rPr>
                        <a:t>教室名</a:t>
                      </a:r>
                      <a:endParaRPr kumimoji="1" lang="en-US" altLang="ja-JP" sz="900" dirty="0">
                        <a:latin typeface="+mn-ea"/>
                        <a:ea typeface="+mn-ea"/>
                      </a:endParaRPr>
                    </a:p>
                    <a:p>
                      <a:r>
                        <a:rPr kumimoji="1" lang="ja-JP" altLang="en-US" sz="900" dirty="0">
                          <a:latin typeface="+mn-ea"/>
                          <a:ea typeface="+mn-ea"/>
                        </a:rPr>
                        <a:t>実施開始日時</a:t>
                      </a:r>
                      <a:endParaRPr kumimoji="1" lang="en-US" altLang="ja-JP" sz="900" dirty="0">
                        <a:latin typeface="+mn-ea"/>
                        <a:ea typeface="+mn-ea"/>
                      </a:endParaRPr>
                    </a:p>
                    <a:p>
                      <a:r>
                        <a:rPr kumimoji="1" lang="ja-JP" altLang="en-US" sz="900" dirty="0">
                          <a:latin typeface="+mn-ea"/>
                          <a:ea typeface="+mn-ea"/>
                        </a:rPr>
                        <a:t>実施終了日時</a:t>
                      </a:r>
                      <a:endParaRPr kumimoji="1" lang="en-US" altLang="ja-JP" sz="900" dirty="0">
                        <a:latin typeface="+mn-ea"/>
                        <a:ea typeface="+mn-ea"/>
                      </a:endParaRPr>
                    </a:p>
                    <a:p>
                      <a:r>
                        <a:rPr kumimoji="1" lang="ja-JP" altLang="en-US" sz="900" dirty="0">
                          <a:latin typeface="+mn-ea"/>
                          <a:ea typeface="+mn-ea"/>
                        </a:rPr>
                        <a:t>商品</a:t>
                      </a:r>
                      <a:r>
                        <a:rPr kumimoji="1" lang="en-US" altLang="ja-JP" sz="900" dirty="0">
                          <a:latin typeface="+mn-ea"/>
                          <a:ea typeface="+mn-ea"/>
                        </a:rPr>
                        <a:t>.</a:t>
                      </a:r>
                      <a:r>
                        <a:rPr kumimoji="1" lang="ja-JP" altLang="en-US" sz="900" dirty="0">
                          <a:latin typeface="+mn-ea"/>
                          <a:ea typeface="+mn-ea"/>
                        </a:rPr>
                        <a:t>商品番号</a:t>
                      </a:r>
                      <a:endParaRPr kumimoji="1" lang="en-US" altLang="ja-JP" sz="900" dirty="0">
                        <a:latin typeface="+mn-ea"/>
                        <a:ea typeface="+mn-ea"/>
                      </a:endParaRPr>
                    </a:p>
                    <a:p>
                      <a:r>
                        <a:rPr kumimoji="1" lang="ja-JP" altLang="en-US" sz="900" dirty="0">
                          <a:latin typeface="+mn-ea"/>
                          <a:ea typeface="+mn-ea"/>
                        </a:rPr>
                        <a:t>申込基幹開始日</a:t>
                      </a:r>
                      <a:endParaRPr kumimoji="1" lang="en-US" altLang="ja-JP" sz="9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申込基幹終了日</a:t>
                      </a:r>
                      <a:endParaRPr kumimoji="1" lang="en-US" altLang="ja-JP" sz="900" dirty="0">
                        <a:latin typeface="+mn-ea"/>
                        <a:ea typeface="+mn-ea"/>
                      </a:endParaRPr>
                    </a:p>
                    <a:p>
                      <a:r>
                        <a:rPr kumimoji="1" lang="ja-JP" altLang="en-US" sz="900" dirty="0">
                          <a:latin typeface="+mn-ea"/>
                          <a:ea typeface="+mn-ea"/>
                        </a:rPr>
                        <a:t>生徒区分</a:t>
                      </a:r>
                      <a:endParaRPr kumimoji="1" lang="en-US" altLang="ja-JP" sz="900" dirty="0">
                        <a:latin typeface="+mn-ea"/>
                        <a:ea typeface="+mn-ea"/>
                      </a:endParaRPr>
                    </a:p>
                    <a:p>
                      <a:r>
                        <a:rPr kumimoji="1" lang="ja-JP" altLang="en-US" sz="900" dirty="0">
                          <a:latin typeface="+mn-ea"/>
                          <a:ea typeface="+mn-ea"/>
                        </a:rPr>
                        <a:t>年度</a:t>
                      </a:r>
                      <a:endParaRPr kumimoji="1" lang="en-US" altLang="ja-JP" sz="900" dirty="0">
                        <a:latin typeface="+mn-ea"/>
                        <a:ea typeface="+mn-ea"/>
                      </a:endParaRPr>
                    </a:p>
                    <a:p>
                      <a:r>
                        <a:rPr kumimoji="1" lang="ja-JP" altLang="en-US" sz="900" dirty="0">
                          <a:latin typeface="+mn-ea"/>
                          <a:ea typeface="+mn-ea"/>
                        </a:rPr>
                        <a:t>無効</a:t>
                      </a:r>
                      <a:endParaRPr kumimoji="1" lang="en-US" altLang="ja-JP" sz="900" dirty="0">
                        <a:latin typeface="+mn-ea"/>
                        <a:ea typeface="+mn-ea"/>
                      </a:endParaRPr>
                    </a:p>
                  </a:txBody>
                  <a:tcPr/>
                </a:tc>
                <a:extLst>
                  <a:ext uri="{0D108BD9-81ED-4DB2-BD59-A6C34878D82A}">
                    <a16:rowId xmlns="" xmlns:a16="http://schemas.microsoft.com/office/drawing/2014/main" val="10001"/>
                  </a:ext>
                </a:extLst>
              </a:tr>
              <a:tr h="410791">
                <a:tc>
                  <a:txBody>
                    <a:bodyPr/>
                    <a:lstStyle/>
                    <a:p>
                      <a:pPr algn="ctr"/>
                      <a:r>
                        <a:rPr kumimoji="1" lang="ja-JP" altLang="en-US" sz="1000" dirty="0"/>
                        <a:t>抽出条件</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dirty="0" err="1">
                          <a:latin typeface="+mn-ea"/>
                          <a:ea typeface="+mn-ea"/>
                        </a:rPr>
                        <a:t>SeitoKubun</a:t>
                      </a:r>
                      <a:r>
                        <a:rPr kumimoji="1" lang="en-US" altLang="ja-JP" sz="900" dirty="0">
                          <a:latin typeface="+mn-ea"/>
                          <a:ea typeface="+mn-ea"/>
                        </a:rPr>
                        <a:t>__c=‘</a:t>
                      </a:r>
                      <a:r>
                        <a:rPr kumimoji="1" lang="ja-JP" altLang="en-US" sz="900" dirty="0">
                          <a:latin typeface="+mn-ea"/>
                          <a:ea typeface="+mn-ea"/>
                        </a:rPr>
                        <a:t>外部生</a:t>
                      </a:r>
                      <a:r>
                        <a:rPr kumimoji="1" lang="en-US" altLang="ja-JP" sz="900" dirty="0">
                          <a:latin typeface="+mn-ea"/>
                          <a:ea typeface="+mn-ea"/>
                        </a:rPr>
                        <a:t>‘</a:t>
                      </a:r>
                      <a:r>
                        <a:rPr kumimoji="1" lang="ja-JP" altLang="en-US" sz="900" dirty="0">
                          <a:latin typeface="+mn-ea"/>
                          <a:ea typeface="+mn-ea"/>
                        </a:rPr>
                        <a:t> </a:t>
                      </a:r>
                      <a:r>
                        <a:rPr kumimoji="1" lang="en-US" altLang="ja-JP" sz="900" dirty="0">
                          <a:latin typeface="+mn-ea"/>
                          <a:ea typeface="+mn-ea"/>
                        </a:rPr>
                        <a:t>and </a:t>
                      </a:r>
                      <a:r>
                        <a:rPr kumimoji="1" lang="en-US" altLang="ja-JP" sz="900" dirty="0" err="1">
                          <a:latin typeface="+mn-ea"/>
                          <a:ea typeface="+mn-ea"/>
                        </a:rPr>
                        <a:t>GaibuNaibuRyokin</a:t>
                      </a:r>
                      <a:r>
                        <a:rPr kumimoji="1" lang="en-US" altLang="ja-JP" sz="900" dirty="0">
                          <a:latin typeface="+mn-ea"/>
                          <a:ea typeface="+mn-ea"/>
                        </a:rPr>
                        <a:t>__c='</a:t>
                      </a:r>
                      <a:r>
                        <a:rPr kumimoji="1" lang="en-US" altLang="ja-JP" sz="900" dirty="0" err="1">
                          <a:latin typeface="+mn-ea"/>
                          <a:ea typeface="+mn-ea"/>
                        </a:rPr>
                        <a:t>asInternal</a:t>
                      </a:r>
                      <a:r>
                        <a:rPr kumimoji="1" lang="en-US" altLang="ja-JP" sz="900" dirty="0">
                          <a:latin typeface="+mn-ea"/>
                          <a:ea typeface="+mn-ea"/>
                        </a:rPr>
                        <a:t>’ and </a:t>
                      </a:r>
                      <a:r>
                        <a:rPr kumimoji="1" lang="en-US" altLang="ja-JP" sz="900" dirty="0" err="1">
                          <a:latin typeface="+mn-ea"/>
                          <a:ea typeface="+mn-ea"/>
                        </a:rPr>
                        <a:t>Muko</a:t>
                      </a:r>
                      <a:r>
                        <a:rPr kumimoji="1" lang="en-US" altLang="ja-JP" sz="900" dirty="0">
                          <a:latin typeface="+mn-ea"/>
                          <a:ea typeface="+mn-ea"/>
                        </a:rPr>
                        <a:t>__c=false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生徒区分が外部生 かつ</a:t>
                      </a:r>
                      <a:endParaRPr kumimoji="1" lang="en-US" altLang="ja-JP" sz="900" dirty="0">
                        <a:latin typeface="+mn-ea"/>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外部生内部料金</a:t>
                      </a:r>
                      <a:r>
                        <a:rPr kumimoji="1" lang="en-US" altLang="ja-JP" sz="800" dirty="0">
                          <a:latin typeface="+mn-ea"/>
                          <a:ea typeface="+mn-ea"/>
                        </a:rPr>
                        <a:t>(※)</a:t>
                      </a:r>
                      <a:r>
                        <a:rPr kumimoji="1" lang="ja-JP" altLang="en-US" sz="900" dirty="0">
                          <a:latin typeface="+mn-ea"/>
                          <a:ea typeface="+mn-ea"/>
                        </a:rPr>
                        <a:t>が一致する かつ 無効ではない</a:t>
                      </a:r>
                      <a:endParaRPr kumimoji="1" lang="en-US" altLang="ja-JP" sz="900" dirty="0">
                        <a:latin typeface="+mn-ea"/>
                        <a:ea typeface="+mn-ea"/>
                      </a:endParaRPr>
                    </a:p>
                  </a:txBody>
                  <a:tcPr/>
                </a:tc>
                <a:extLst>
                  <a:ext uri="{0D108BD9-81ED-4DB2-BD59-A6C34878D82A}">
                    <a16:rowId xmlns="" xmlns:a16="http://schemas.microsoft.com/office/drawing/2014/main" val="10002"/>
                  </a:ext>
                </a:extLst>
              </a:tr>
              <a:tr h="410791">
                <a:tc>
                  <a:txBody>
                    <a:bodyPr/>
                    <a:lstStyle/>
                    <a:p>
                      <a:pPr algn="ctr"/>
                      <a:r>
                        <a:rPr kumimoji="1" lang="ja-JP" altLang="en-US" sz="1000" dirty="0"/>
                        <a:t>順序</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rPr>
                        <a:t>order by </a:t>
                      </a:r>
                      <a:r>
                        <a:rPr kumimoji="1" lang="en-US" altLang="ja-JP" sz="900" dirty="0" err="1">
                          <a:latin typeface="+mn-ea"/>
                          <a:ea typeface="+mn-ea"/>
                        </a:rPr>
                        <a:t>MoshikomiFrom</a:t>
                      </a:r>
                      <a:r>
                        <a:rPr kumimoji="1" lang="en-US" altLang="ja-JP" sz="900" dirty="0">
                          <a:latin typeface="+mn-ea"/>
                          <a:ea typeface="+mn-ea"/>
                        </a:rPr>
                        <a:t>__c </a:t>
                      </a:r>
                      <a:r>
                        <a:rPr kumimoji="1" lang="en-US" altLang="ja-JP" sz="900" dirty="0" err="1">
                          <a:latin typeface="+mn-ea"/>
                          <a:ea typeface="+mn-ea"/>
                        </a:rPr>
                        <a:t>desc</a:t>
                      </a:r>
                      <a:endParaRPr kumimoji="1" lang="en-US" altLang="ja-JP" sz="900" dirty="0">
                        <a:latin typeface="+mn-ea"/>
                        <a:ea typeface="+mn-ea"/>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申込基幹開始日の降順</a:t>
                      </a:r>
                      <a:endParaRPr kumimoji="1" lang="en-US" altLang="ja-JP" sz="900" dirty="0">
                        <a:latin typeface="+mn-ea"/>
                        <a:ea typeface="+mn-ea"/>
                      </a:endParaRPr>
                    </a:p>
                  </a:txBody>
                  <a:tcPr/>
                </a:tc>
                <a:extLst>
                  <a:ext uri="{0D108BD9-81ED-4DB2-BD59-A6C34878D82A}">
                    <a16:rowId xmlns="" xmlns:a16="http://schemas.microsoft.com/office/drawing/2014/main" val="3485857602"/>
                  </a:ext>
                </a:extLst>
              </a:tr>
            </a:tbl>
          </a:graphicData>
        </a:graphic>
      </p:graphicFrame>
      <p:sp>
        <p:nvSpPr>
          <p:cNvPr id="9" name="タイトル 5">
            <a:extLst>
              <a:ext uri="{FF2B5EF4-FFF2-40B4-BE49-F238E27FC236}">
                <a16:creationId xmlns="" xmlns:a16="http://schemas.microsoft.com/office/drawing/2014/main" id="{01E2CF53-19D4-4F51-B31F-316DF4555060}"/>
              </a:ext>
            </a:extLst>
          </p:cNvPr>
          <p:cNvSpPr txBox="1">
            <a:spLocks/>
          </p:cNvSpPr>
          <p:nvPr/>
        </p:nvSpPr>
        <p:spPr>
          <a:xfrm>
            <a:off x="5226065" y="1058583"/>
            <a:ext cx="3516406" cy="28264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sz="800" b="0" dirty="0"/>
              <a:t>(※)</a:t>
            </a:r>
            <a:r>
              <a:rPr lang="ja-JP" altLang="en-US" sz="800" b="0" dirty="0">
                <a:latin typeface="+mn-ea"/>
              </a:rPr>
              <a:t>外部生内部料金の条件は、画面上で選択しているか否かで変化する</a:t>
            </a:r>
            <a:endParaRPr lang="en-US" altLang="ja-JP" sz="800" b="0" dirty="0">
              <a:latin typeface="+mn-ea"/>
            </a:endParaRPr>
          </a:p>
          <a:p>
            <a:r>
              <a:rPr lang="ja-JP" altLang="en-US" sz="800" b="0" dirty="0">
                <a:latin typeface="+mn-ea"/>
              </a:rPr>
              <a:t>　　選択ならば</a:t>
            </a:r>
            <a:r>
              <a:rPr lang="en-US" altLang="ja-JP" sz="800" b="0" dirty="0">
                <a:latin typeface="+mn-ea"/>
              </a:rPr>
              <a:t>true</a:t>
            </a:r>
            <a:r>
              <a:rPr lang="ja-JP" altLang="en-US" sz="800" b="0" dirty="0" err="1">
                <a:latin typeface="+mn-ea"/>
              </a:rPr>
              <a:t>、</a:t>
            </a:r>
            <a:r>
              <a:rPr lang="ja-JP" altLang="en-US" sz="800" b="0" dirty="0">
                <a:latin typeface="+mn-ea"/>
              </a:rPr>
              <a:t>非選択なら</a:t>
            </a:r>
            <a:r>
              <a:rPr lang="en-US" altLang="ja-JP" sz="800" b="0" dirty="0">
                <a:latin typeface="+mn-ea"/>
              </a:rPr>
              <a:t>false</a:t>
            </a:r>
            <a:r>
              <a:rPr lang="ja-JP" altLang="en-US" sz="800" b="0" dirty="0">
                <a:latin typeface="+mn-ea"/>
              </a:rPr>
              <a:t>となる</a:t>
            </a:r>
            <a:endParaRPr lang="en-US" altLang="ja-JP" sz="800" b="0" dirty="0">
              <a:latin typeface="+mn-ea"/>
            </a:endParaRPr>
          </a:p>
        </p:txBody>
      </p:sp>
    </p:spTree>
    <p:extLst>
      <p:ext uri="{BB962C8B-B14F-4D97-AF65-F5344CB8AC3E}">
        <p14:creationId xmlns:p14="http://schemas.microsoft.com/office/powerpoint/2010/main" val="4219503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a:t>
            </a:fld>
            <a:endParaRPr lang="ja-JP" altLang="en-US" dirty="0"/>
          </a:p>
        </p:txBody>
      </p:sp>
      <p:sp>
        <p:nvSpPr>
          <p:cNvPr id="4" name="タイトル 3"/>
          <p:cNvSpPr>
            <a:spLocks noGrp="1"/>
          </p:cNvSpPr>
          <p:nvPr>
            <p:ph type="title"/>
          </p:nvPr>
        </p:nvSpPr>
        <p:spPr/>
        <p:txBody>
          <a:bodyPr/>
          <a:lstStyle/>
          <a:p>
            <a:pPr>
              <a:defRPr/>
            </a:pPr>
            <a:r>
              <a:rPr lang="ja-JP" altLang="en-US" sz="2800" dirty="0"/>
              <a:t>目次</a:t>
            </a:r>
          </a:p>
        </p:txBody>
      </p:sp>
      <p:sp>
        <p:nvSpPr>
          <p:cNvPr id="11" name="テキスト プレースホルダー 2">
            <a:extLst>
              <a:ext uri="{FF2B5EF4-FFF2-40B4-BE49-F238E27FC236}">
                <a16:creationId xmlns="" xmlns:a16="http://schemas.microsoft.com/office/drawing/2014/main" id="{1FE0BB58-4DCE-4A09-9E2F-BCC0AC1AA6DC}"/>
              </a:ext>
            </a:extLst>
          </p:cNvPr>
          <p:cNvSpPr txBox="1">
            <a:spLocks/>
          </p:cNvSpPr>
          <p:nvPr/>
        </p:nvSpPr>
        <p:spPr>
          <a:xfrm>
            <a:off x="467544" y="909310"/>
            <a:ext cx="8568952" cy="4103910"/>
          </a:xfrm>
          <a:prstGeom prst="rect">
            <a:avLst/>
          </a:prstGeom>
        </p:spPr>
        <p:txBody>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3200" dirty="0"/>
              <a:t>連携</a:t>
            </a:r>
            <a:r>
              <a:rPr lang="ja-JP" altLang="en-US" sz="3200" dirty="0" smtClean="0"/>
              <a:t>対象システム全体概要</a:t>
            </a:r>
            <a:endParaRPr lang="en-US" altLang="ja-JP" sz="3200" dirty="0" smtClean="0"/>
          </a:p>
          <a:p>
            <a:pPr lvl="1">
              <a:buFont typeface="Wingdings" panose="05000000000000000000" pitchFamily="2" charset="2"/>
              <a:buChar char="Ø"/>
            </a:pPr>
            <a:r>
              <a:rPr lang="ja-JP" altLang="en-US" sz="2800" dirty="0"/>
              <a:t>連携対象</a:t>
            </a:r>
            <a:r>
              <a:rPr lang="ja-JP" altLang="en-US" sz="2800" dirty="0" smtClean="0"/>
              <a:t>システムごとの修正方針</a:t>
            </a:r>
            <a:endParaRPr lang="en-US" altLang="ja-JP" sz="2800" dirty="0" smtClean="0"/>
          </a:p>
          <a:p>
            <a:pPr lvl="2"/>
            <a:r>
              <a:rPr lang="ja-JP" altLang="en-US" sz="2400" dirty="0"/>
              <a:t>連携</a:t>
            </a:r>
            <a:r>
              <a:rPr lang="ja-JP" altLang="en-US" sz="2400" dirty="0" smtClean="0"/>
              <a:t>対象①　：</a:t>
            </a:r>
            <a:r>
              <a:rPr lang="en-US" altLang="ja-JP" sz="2400" dirty="0" smtClean="0"/>
              <a:t>VCP</a:t>
            </a:r>
          </a:p>
          <a:p>
            <a:pPr lvl="2"/>
            <a:r>
              <a:rPr lang="ja-JP" altLang="en-US" sz="2400" dirty="0" smtClean="0"/>
              <a:t>連携対象②　：</a:t>
            </a:r>
            <a:r>
              <a:rPr lang="en-US" altLang="ja-JP" sz="2400" dirty="0" smtClean="0"/>
              <a:t>EV4</a:t>
            </a:r>
          </a:p>
          <a:p>
            <a:pPr lvl="2"/>
            <a:r>
              <a:rPr lang="ja-JP" altLang="en-US" sz="2400" dirty="0"/>
              <a:t>連携対象</a:t>
            </a:r>
            <a:r>
              <a:rPr lang="ja-JP" altLang="en-US" sz="2400" dirty="0" smtClean="0"/>
              <a:t>③</a:t>
            </a:r>
            <a:r>
              <a:rPr lang="ja-JP" altLang="en-US" sz="2400" smtClean="0"/>
              <a:t>　：</a:t>
            </a:r>
            <a:r>
              <a:rPr lang="en-US" altLang="ja-JP" sz="2400" smtClean="0"/>
              <a:t>EV1</a:t>
            </a:r>
            <a:endParaRPr lang="en-US" altLang="ja-JP" sz="2400" dirty="0" smtClean="0"/>
          </a:p>
          <a:p>
            <a:pPr lvl="2"/>
            <a:r>
              <a:rPr lang="ja-JP" altLang="en-US" sz="2400" dirty="0"/>
              <a:t>連携対象</a:t>
            </a:r>
            <a:r>
              <a:rPr lang="ja-JP" altLang="en-US" sz="2400" dirty="0" smtClean="0"/>
              <a:t>④　：</a:t>
            </a:r>
            <a:r>
              <a:rPr lang="en-US" altLang="ja-JP" sz="2400" dirty="0" smtClean="0"/>
              <a:t>EVW</a:t>
            </a:r>
            <a:endParaRPr lang="en-US" altLang="ja-JP" sz="2400" dirty="0"/>
          </a:p>
        </p:txBody>
      </p:sp>
    </p:spTree>
    <p:extLst>
      <p:ext uri="{BB962C8B-B14F-4D97-AF65-F5344CB8AC3E}">
        <p14:creationId xmlns:p14="http://schemas.microsoft.com/office/powerpoint/2010/main" val="3441388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29</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accent1"/>
                </a:solidFill>
              </a:rPr>
              <a:t>3. EV4</a:t>
            </a:r>
            <a:r>
              <a:rPr lang="ja-JP" altLang="en-US" dirty="0" smtClean="0">
                <a:solidFill>
                  <a:schemeClr val="accent1"/>
                </a:solidFill>
              </a:rPr>
              <a:t>→</a:t>
            </a:r>
            <a:r>
              <a:rPr lang="en-US" altLang="ja-JP" dirty="0">
                <a:solidFill>
                  <a:schemeClr val="accent1"/>
                </a:solidFill>
              </a:rPr>
              <a:t>RE</a:t>
            </a:r>
            <a:r>
              <a:rPr lang="ja-JP" altLang="en-US" dirty="0" smtClean="0">
                <a:solidFill>
                  <a:schemeClr val="accent1"/>
                </a:solidFill>
              </a:rPr>
              <a:t>と</a:t>
            </a:r>
            <a:r>
              <a:rPr lang="ja-JP" altLang="en-US" dirty="0">
                <a:solidFill>
                  <a:schemeClr val="accent1"/>
                </a:solidFill>
              </a:rPr>
              <a:t>の検索について</a:t>
            </a:r>
            <a:endParaRPr kumimoji="1" lang="ja-JP" altLang="en-US" dirty="0">
              <a:solidFill>
                <a:schemeClr val="accent1"/>
              </a:solidFill>
            </a:endParaRPr>
          </a:p>
        </p:txBody>
      </p:sp>
      <p:sp>
        <p:nvSpPr>
          <p:cNvPr id="5" name="タイトル 5"/>
          <p:cNvSpPr txBox="1">
            <a:spLocks/>
          </p:cNvSpPr>
          <p:nvPr/>
        </p:nvSpPr>
        <p:spPr>
          <a:xfrm>
            <a:off x="426116" y="978962"/>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61040" y="950457"/>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ja-JP" altLang="en-US" b="0" dirty="0"/>
              <a:t>サイエンス・文章情報検索機能</a:t>
            </a:r>
            <a:endParaRPr lang="en-US" altLang="ja-JP" b="0" dirty="0"/>
          </a:p>
        </p:txBody>
      </p:sp>
      <p:sp>
        <p:nvSpPr>
          <p:cNvPr id="7" name="Rectangle 11" descr="50%"/>
          <p:cNvSpPr>
            <a:spLocks noChangeArrowheads="1"/>
          </p:cNvSpPr>
          <p:nvPr/>
        </p:nvSpPr>
        <p:spPr bwMode="auto">
          <a:xfrm rot="16200000">
            <a:off x="203230" y="1142863"/>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a:extLst>
              <a:ext uri="{FF2B5EF4-FFF2-40B4-BE49-F238E27FC236}">
                <a16:creationId xmlns="" xmlns:a16="http://schemas.microsoft.com/office/drawing/2014/main" id="{CED82BE5-0BE9-49B7-B84D-5CCC276A01AD}"/>
              </a:ext>
            </a:extLst>
          </p:cNvPr>
          <p:cNvSpPr txBox="1">
            <a:spLocks/>
          </p:cNvSpPr>
          <p:nvPr/>
        </p:nvSpPr>
        <p:spPr>
          <a:xfrm>
            <a:off x="95233" y="1372610"/>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リクエスト</a:t>
            </a:r>
            <a:endParaRPr lang="en-US" altLang="ja-JP" sz="1200" b="0" dirty="0"/>
          </a:p>
        </p:txBody>
      </p:sp>
      <p:sp>
        <p:nvSpPr>
          <p:cNvPr id="9" name="正方形/長方形 8">
            <a:extLst>
              <a:ext uri="{FF2B5EF4-FFF2-40B4-BE49-F238E27FC236}">
                <a16:creationId xmlns="" xmlns:a16="http://schemas.microsoft.com/office/drawing/2014/main" id="{0A4C7472-4391-4165-AB94-DA2ED0FDB7EB}"/>
              </a:ext>
            </a:extLst>
          </p:cNvPr>
          <p:cNvSpPr/>
          <p:nvPr/>
        </p:nvSpPr>
        <p:spPr bwMode="auto">
          <a:xfrm>
            <a:off x="167885" y="1566366"/>
            <a:ext cx="8778932" cy="1391483"/>
          </a:xfrm>
          <a:prstGeom prst="rect">
            <a:avLst/>
          </a:prstGeom>
          <a:noFill/>
          <a:ln>
            <a:noFill/>
          </a:ln>
          <a:effectLst/>
        </p:spPr>
        <p:txBody>
          <a:bodyPr wrap="square" lIns="0" tIns="0" rIns="0" bIns="0" rtlCol="0" anchor="ctr">
            <a:noAutofit/>
          </a:bodyPr>
          <a:lstStyle/>
          <a:p>
            <a:r>
              <a:rPr lang="en-US" altLang="ja-JP" sz="800" dirty="0">
                <a:solidFill>
                  <a:schemeClr val="tx2">
                    <a:lumMod val="75000"/>
                    <a:lumOff val="25000"/>
                  </a:schemeClr>
                </a:solidFill>
                <a:latin typeface="+mn-ea"/>
              </a:rPr>
              <a:t>GET /services/data/v34.0/</a:t>
            </a:r>
            <a:r>
              <a:rPr lang="en-US" altLang="ja-JP" sz="800" dirty="0" err="1">
                <a:solidFill>
                  <a:schemeClr val="tx2">
                    <a:lumMod val="75000"/>
                    <a:lumOff val="25000"/>
                  </a:schemeClr>
                </a:solidFill>
                <a:latin typeface="+mn-ea"/>
              </a:rPr>
              <a:t>query?q</a:t>
            </a:r>
            <a:r>
              <a:rPr lang="en-US" altLang="ja-JP" sz="800" dirty="0">
                <a:solidFill>
                  <a:schemeClr val="tx2">
                    <a:lumMod val="75000"/>
                    <a:lumOff val="25000"/>
                  </a:schemeClr>
                </a:solidFill>
                <a:latin typeface="+mn-ea"/>
              </a:rPr>
              <a:t>=SELECT+Name,CourseName__c,UniqueID__c,GaibuNaibuRyokin__c,KikanKamoku__c,KikanKozaName__c,KozaShurui__c,Kyoshitsu__r.Name,Kyoshitsu__r.KyoshitsuName__c,JisshiFromDateTime__c,JisshiToDateTime__c,Shohin__r.Name,MoshikomiFrom__c,MoshikomiTo__c,SeitoKubun__c,Nendo__c,Muko</a:t>
            </a:r>
            <a:r>
              <a:rPr lang="en-US" altLang="ja-JP" sz="800">
                <a:solidFill>
                  <a:schemeClr val="tx2">
                    <a:lumMod val="75000"/>
                    <a:lumOff val="25000"/>
                  </a:schemeClr>
                </a:solidFill>
                <a:latin typeface="+mn-ea"/>
              </a:rPr>
              <a:t>__</a:t>
            </a:r>
            <a:r>
              <a:rPr lang="en-US" altLang="ja-JP" sz="800" smtClean="0">
                <a:solidFill>
                  <a:schemeClr val="tx2">
                    <a:lumMod val="75000"/>
                    <a:lumOff val="25000"/>
                  </a:schemeClr>
                </a:solidFill>
                <a:latin typeface="+mn-ea"/>
              </a:rPr>
              <a:t>c+FROM+EV1_ScienseBunshoMaster</a:t>
            </a:r>
            <a:r>
              <a:rPr lang="en-US" altLang="ja-JP" sz="800" dirty="0">
                <a:solidFill>
                  <a:schemeClr val="tx2">
                    <a:lumMod val="75000"/>
                    <a:lumOff val="25000"/>
                  </a:schemeClr>
                </a:solidFill>
                <a:latin typeface="+mn-ea"/>
              </a:rPr>
              <a:t>__c+where+SeitoKubun__c=%27%E5%A4%96%E9%83%A8%E7%94%9F%27+and+GaibuNaibuRyokin__c=</a:t>
            </a:r>
            <a:r>
              <a:rPr lang="en-US" altLang="ja-JP" sz="800" dirty="0" err="1">
                <a:solidFill>
                  <a:schemeClr val="tx2">
                    <a:lumMod val="75000"/>
                    <a:lumOff val="25000"/>
                  </a:schemeClr>
                </a:solidFill>
                <a:latin typeface="+mn-ea"/>
              </a:rPr>
              <a:t>true+and+Muko</a:t>
            </a:r>
            <a:r>
              <a:rPr lang="en-US" altLang="ja-JP" sz="800" dirty="0">
                <a:solidFill>
                  <a:schemeClr val="tx2">
                    <a:lumMod val="75000"/>
                    <a:lumOff val="25000"/>
                  </a:schemeClr>
                </a:solidFill>
                <a:latin typeface="+mn-ea"/>
              </a:rPr>
              <a:t>__c=</a:t>
            </a:r>
            <a:r>
              <a:rPr lang="en-US" altLang="ja-JP" sz="800" dirty="0" err="1">
                <a:solidFill>
                  <a:schemeClr val="tx2">
                    <a:lumMod val="75000"/>
                    <a:lumOff val="25000"/>
                  </a:schemeClr>
                </a:solidFill>
                <a:latin typeface="+mn-ea"/>
              </a:rPr>
              <a:t>false+order+by+MoshikomiFrom</a:t>
            </a:r>
            <a:r>
              <a:rPr lang="en-US" altLang="ja-JP" sz="800" dirty="0">
                <a:solidFill>
                  <a:schemeClr val="tx2">
                    <a:lumMod val="75000"/>
                    <a:lumOff val="25000"/>
                  </a:schemeClr>
                </a:solidFill>
                <a:latin typeface="+mn-ea"/>
              </a:rPr>
              <a:t>__</a:t>
            </a:r>
            <a:r>
              <a:rPr lang="en-US" altLang="ja-JP" sz="800" dirty="0" err="1">
                <a:solidFill>
                  <a:schemeClr val="tx2">
                    <a:lumMod val="75000"/>
                    <a:lumOff val="25000"/>
                  </a:schemeClr>
                </a:solidFill>
                <a:latin typeface="+mn-ea"/>
              </a:rPr>
              <a:t>c+desc</a:t>
            </a:r>
            <a:r>
              <a:rPr lang="en-US" altLang="ja-JP" sz="800" dirty="0">
                <a:solidFill>
                  <a:schemeClr val="tx2">
                    <a:lumMod val="75000"/>
                    <a:lumOff val="25000"/>
                  </a:schemeClr>
                </a:solidFill>
                <a:latin typeface="+mn-ea"/>
              </a:rPr>
              <a:t> HTTP/1.1</a:t>
            </a:r>
          </a:p>
          <a:p>
            <a:r>
              <a:rPr lang="en-US" altLang="ja-JP" sz="800" dirty="0">
                <a:solidFill>
                  <a:schemeClr val="tx2">
                    <a:lumMod val="75000"/>
                    <a:lumOff val="25000"/>
                  </a:schemeClr>
                </a:solidFill>
                <a:latin typeface="+mn-ea"/>
              </a:rPr>
              <a:t>HOST: cs6.salesforce.com</a:t>
            </a:r>
          </a:p>
          <a:p>
            <a:r>
              <a:rPr lang="en-US" altLang="ja-JP" sz="800" dirty="0">
                <a:solidFill>
                  <a:schemeClr val="tx2">
                    <a:lumMod val="75000"/>
                    <a:lumOff val="25000"/>
                  </a:schemeClr>
                </a:solidFill>
                <a:latin typeface="+mn-ea"/>
              </a:rPr>
              <a:t>authorization: Bearer 00DN0000000Dr3l!AQQAQJVJktzu9mhP0MkoTs69s_ahkRD6qHFB.m30FmWN5fLozk42BsJqnx9Au.5vecQfTdJG4xolTikdmEAO.2JIX3NSg6t1</a:t>
            </a:r>
          </a:p>
          <a:p>
            <a:r>
              <a:rPr lang="en-US" altLang="ja-JP" sz="800" dirty="0">
                <a:solidFill>
                  <a:schemeClr val="tx2">
                    <a:lumMod val="75000"/>
                    <a:lumOff val="25000"/>
                  </a:schemeClr>
                </a:solidFill>
                <a:latin typeface="+mn-ea"/>
              </a:rPr>
              <a:t>content-type: application/</a:t>
            </a:r>
            <a:r>
              <a:rPr lang="en-US" altLang="ja-JP" sz="800" dirty="0" err="1">
                <a:solidFill>
                  <a:schemeClr val="tx2">
                    <a:lumMod val="75000"/>
                    <a:lumOff val="25000"/>
                  </a:schemeClr>
                </a:solidFill>
                <a:latin typeface="+mn-ea"/>
              </a:rPr>
              <a:t>json</a:t>
            </a:r>
            <a:endParaRPr lang="en-US" altLang="ja-JP" sz="800" dirty="0">
              <a:solidFill>
                <a:schemeClr val="tx2">
                  <a:lumMod val="75000"/>
                  <a:lumOff val="25000"/>
                </a:schemeClr>
              </a:solidFill>
              <a:latin typeface="+mn-ea"/>
            </a:endParaRPr>
          </a:p>
          <a:p>
            <a:r>
              <a:rPr lang="en-US" altLang="ja-JP" sz="800" dirty="0">
                <a:solidFill>
                  <a:schemeClr val="tx2">
                    <a:lumMod val="75000"/>
                    <a:lumOff val="25000"/>
                  </a:schemeClr>
                </a:solidFill>
                <a:latin typeface="+mn-ea"/>
              </a:rPr>
              <a:t>cookie: </a:t>
            </a:r>
            <a:r>
              <a:rPr lang="en-US" altLang="ja-JP" sz="800" dirty="0" err="1">
                <a:solidFill>
                  <a:schemeClr val="tx2">
                    <a:lumMod val="75000"/>
                    <a:lumOff val="25000"/>
                  </a:schemeClr>
                </a:solidFill>
                <a:latin typeface="+mn-ea"/>
              </a:rPr>
              <a:t>BrowserId</a:t>
            </a:r>
            <a:r>
              <a:rPr lang="en-US" altLang="ja-JP" sz="800" dirty="0">
                <a:solidFill>
                  <a:schemeClr val="tx2">
                    <a:lumMod val="75000"/>
                    <a:lumOff val="25000"/>
                  </a:schemeClr>
                </a:solidFill>
                <a:latin typeface="+mn-ea"/>
              </a:rPr>
              <a:t>=EoTQoTtbRa-TPHd79w1hdg</a:t>
            </a:r>
          </a:p>
        </p:txBody>
      </p:sp>
      <p:sp>
        <p:nvSpPr>
          <p:cNvPr id="10" name="タイトル 5">
            <a:extLst>
              <a:ext uri="{FF2B5EF4-FFF2-40B4-BE49-F238E27FC236}">
                <a16:creationId xmlns="" xmlns:a16="http://schemas.microsoft.com/office/drawing/2014/main" id="{CE28E066-5F12-4982-B5E9-F15F154F2607}"/>
              </a:ext>
            </a:extLst>
          </p:cNvPr>
          <p:cNvSpPr txBox="1">
            <a:spLocks/>
          </p:cNvSpPr>
          <p:nvPr/>
        </p:nvSpPr>
        <p:spPr>
          <a:xfrm>
            <a:off x="95233" y="3035149"/>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レスポンス</a:t>
            </a:r>
            <a:endParaRPr lang="en-US" altLang="ja-JP" sz="1200" b="0" dirty="0"/>
          </a:p>
        </p:txBody>
      </p:sp>
      <p:sp>
        <p:nvSpPr>
          <p:cNvPr id="11" name="正方形/長方形 10">
            <a:extLst>
              <a:ext uri="{FF2B5EF4-FFF2-40B4-BE49-F238E27FC236}">
                <a16:creationId xmlns="" xmlns:a16="http://schemas.microsoft.com/office/drawing/2014/main" id="{FF2F6A1E-BB43-4575-B40D-B425200F5238}"/>
              </a:ext>
            </a:extLst>
          </p:cNvPr>
          <p:cNvSpPr/>
          <p:nvPr/>
        </p:nvSpPr>
        <p:spPr bwMode="auto">
          <a:xfrm>
            <a:off x="167885" y="3310766"/>
            <a:ext cx="8417647" cy="1122830"/>
          </a:xfrm>
          <a:prstGeom prst="rect">
            <a:avLst/>
          </a:prstGeom>
          <a:noFill/>
          <a:ln>
            <a:noFill/>
          </a:ln>
          <a:effectLst/>
        </p:spPr>
        <p:txBody>
          <a:bodyPr wrap="square" lIns="0" tIns="0" rIns="0" bIns="0" rtlCol="0" anchor="ctr">
            <a:noAutofit/>
          </a:bodyPr>
          <a:lstStyle/>
          <a:p>
            <a:r>
              <a:rPr lang="en-US" altLang="ja-JP" sz="1000" dirty="0">
                <a:solidFill>
                  <a:schemeClr val="tx2">
                    <a:lumMod val="75000"/>
                    <a:lumOff val="25000"/>
                  </a:schemeClr>
                </a:solidFill>
                <a:latin typeface="+mn-ea"/>
              </a:rPr>
              <a:t>{"totalSize":10,"done":true,"records":[{"attributes":{"type":"</a:t>
            </a:r>
            <a:r>
              <a:rPr lang="en-US" altLang="ja-JP" sz="1000" dirty="0" err="1">
                <a:solidFill>
                  <a:schemeClr val="tx2">
                    <a:lumMod val="75000"/>
                    <a:lumOff val="25000"/>
                  </a:schemeClr>
                </a:solidFill>
                <a:latin typeface="+mn-ea"/>
              </a:rPr>
              <a:t>Shohin</a:t>
            </a:r>
            <a:r>
              <a:rPr lang="en-US" altLang="ja-JP" sz="1000" dirty="0">
                <a:solidFill>
                  <a:schemeClr val="tx2">
                    <a:lumMod val="75000"/>
                    <a:lumOff val="25000"/>
                  </a:schemeClr>
                </a:solidFill>
                <a:latin typeface="+mn-ea"/>
              </a:rPr>
              <a:t>__c","</a:t>
            </a:r>
            <a:r>
              <a:rPr lang="en-US" altLang="ja-JP" sz="1000" dirty="0" err="1">
                <a:solidFill>
                  <a:schemeClr val="tx2">
                    <a:lumMod val="75000"/>
                    <a:lumOff val="25000"/>
                  </a:schemeClr>
                </a:solidFill>
                <a:latin typeface="+mn-ea"/>
              </a:rPr>
              <a:t>url</a:t>
            </a:r>
            <a:r>
              <a:rPr lang="en-US" altLang="ja-JP" sz="1000" dirty="0">
                <a:solidFill>
                  <a:schemeClr val="tx2">
                    <a:lumMod val="75000"/>
                    <a:lumOff val="25000"/>
                  </a:schemeClr>
                </a:solidFill>
                <a:latin typeface="+mn-ea"/>
              </a:rPr>
              <a:t>":"/services/data/v34.0/</a:t>
            </a:r>
            <a:r>
              <a:rPr lang="en-US" altLang="ja-JP" sz="1000" dirty="0" err="1">
                <a:solidFill>
                  <a:schemeClr val="tx2">
                    <a:lumMod val="75000"/>
                    <a:lumOff val="25000"/>
                  </a:schemeClr>
                </a:solidFill>
                <a:latin typeface="+mn-ea"/>
              </a:rPr>
              <a:t>sobjects</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Shohin</a:t>
            </a:r>
            <a:r>
              <a:rPr lang="en-US" altLang="ja-JP" sz="1000" dirty="0">
                <a:solidFill>
                  <a:schemeClr val="tx2">
                    <a:lumMod val="75000"/>
                    <a:lumOff val="25000"/>
                  </a:schemeClr>
                </a:solidFill>
                <a:latin typeface="+mn-ea"/>
              </a:rPr>
              <a:t>__c/a10N000000182mlIAA"},"Id":"a10N000000182mlIAA","GakkoGakunenIzon__c":false,"Jigyo__r":{"attributes":{"</a:t>
            </a:r>
            <a:r>
              <a:rPr lang="en-US" altLang="ja-JP" sz="1000">
                <a:solidFill>
                  <a:schemeClr val="tx2">
                    <a:lumMod val="75000"/>
                    <a:lumOff val="25000"/>
                  </a:schemeClr>
                </a:solidFill>
                <a:latin typeface="+mn-ea"/>
              </a:rPr>
              <a:t>type</a:t>
            </a:r>
            <a:r>
              <a:rPr lang="en-US" altLang="ja-JP" sz="1000" smtClean="0">
                <a:solidFill>
                  <a:schemeClr val="tx2">
                    <a:lumMod val="75000"/>
                    <a:lumOff val="25000"/>
                  </a:schemeClr>
                </a:solidFill>
                <a:latin typeface="+mn-ea"/>
              </a:rPr>
              <a:t>":"EV1_JigyoMst</a:t>
            </a:r>
            <a:r>
              <a:rPr lang="en-US" altLang="ja-JP" sz="1000" dirty="0">
                <a:solidFill>
                  <a:schemeClr val="tx2">
                    <a:lumMod val="75000"/>
                    <a:lumOff val="25000"/>
                  </a:schemeClr>
                </a:solidFill>
                <a:latin typeface="+mn-ea"/>
              </a:rPr>
              <a:t>__c","url</a:t>
            </a:r>
            <a:r>
              <a:rPr lang="en-US" altLang="ja-JP" sz="1000">
                <a:solidFill>
                  <a:schemeClr val="tx2">
                    <a:lumMod val="75000"/>
                    <a:lumOff val="25000"/>
                  </a:schemeClr>
                </a:solidFill>
                <a:latin typeface="+mn-ea"/>
              </a:rPr>
              <a:t>":"/</a:t>
            </a:r>
            <a:r>
              <a:rPr lang="en-US" altLang="ja-JP" sz="1000" smtClean="0">
                <a:solidFill>
                  <a:schemeClr val="tx2">
                    <a:lumMod val="75000"/>
                    <a:lumOff val="25000"/>
                  </a:schemeClr>
                </a:solidFill>
                <a:latin typeface="+mn-ea"/>
              </a:rPr>
              <a:t>services/data/v34.0/sobjects/EV1_JigyoMst</a:t>
            </a:r>
            <a:r>
              <a:rPr lang="en-US" altLang="ja-JP" sz="1000" dirty="0">
                <a:solidFill>
                  <a:schemeClr val="tx2">
                    <a:lumMod val="75000"/>
                    <a:lumOff val="25000"/>
                  </a:schemeClr>
                </a:solidFill>
                <a:latin typeface="+mn-ea"/>
              </a:rPr>
              <a:t>__c/a1MN0000000agEZMAY"},"Name":"</a:t>
            </a:r>
            <a:r>
              <a:rPr lang="ja-JP" altLang="en-US" sz="1000" dirty="0">
                <a:solidFill>
                  <a:schemeClr val="tx2">
                    <a:lumMod val="75000"/>
                    <a:lumOff val="25000"/>
                  </a:schemeClr>
                </a:solidFill>
                <a:latin typeface="+mn-ea"/>
              </a:rPr>
              <a:t>個別指導</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JugyoKubun</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オプション</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JukouKeitai</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通常</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KakinTiming</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単発</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Koushukai</a:t>
            </a:r>
            <a:r>
              <a:rPr lang="en-US" altLang="ja-JP" sz="1000" dirty="0">
                <a:solidFill>
                  <a:schemeClr val="tx2">
                    <a:lumMod val="75000"/>
                    <a:lumOff val="25000"/>
                  </a:schemeClr>
                </a:solidFill>
                <a:latin typeface="+mn-ea"/>
              </a:rPr>
              <a:t>__c":false,"</a:t>
            </a:r>
            <a:r>
              <a:rPr lang="en-US" altLang="ja-JP" sz="1000" dirty="0" err="1">
                <a:solidFill>
                  <a:schemeClr val="tx2">
                    <a:lumMod val="75000"/>
                    <a:lumOff val="25000"/>
                  </a:schemeClr>
                </a:solidFill>
                <a:latin typeface="+mn-ea"/>
              </a:rPr>
              <a:t>KozaShurui</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検定</a:t>
            </a:r>
            <a:r>
              <a:rPr lang="en-US" altLang="ja-JP" sz="1000" dirty="0">
                <a:solidFill>
                  <a:schemeClr val="tx2">
                    <a:lumMod val="75000"/>
                    <a:lumOff val="25000"/>
                  </a:schemeClr>
                </a:solidFill>
                <a:latin typeface="+mn-ea"/>
              </a:rPr>
              <a:t>","Name":"KJ1102","RyokinKubun__c":"</a:t>
            </a:r>
            <a:r>
              <a:rPr lang="ja-JP" altLang="en-US" sz="1000" dirty="0">
                <a:solidFill>
                  <a:schemeClr val="tx2">
                    <a:lumMod val="75000"/>
                    <a:lumOff val="25000"/>
                  </a:schemeClr>
                </a:solidFill>
                <a:latin typeface="+mn-ea"/>
              </a:rPr>
              <a:t>授業料金</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SeitoKubun</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外部生</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ShohinBunrui</a:t>
            </a:r>
            <a:r>
              <a:rPr lang="en-US" altLang="ja-JP" sz="1000" dirty="0">
                <a:solidFill>
                  <a:schemeClr val="tx2">
                    <a:lumMod val="75000"/>
                    <a:lumOff val="25000"/>
                  </a:schemeClr>
                </a:solidFill>
                <a:latin typeface="+mn-ea"/>
              </a:rPr>
              <a:t>__c":null,"</a:t>
            </a:r>
            <a:r>
              <a:rPr lang="en-US" altLang="ja-JP" sz="1000" dirty="0" err="1">
                <a:solidFill>
                  <a:schemeClr val="tx2">
                    <a:lumMod val="75000"/>
                    <a:lumOff val="25000"/>
                  </a:schemeClr>
                </a:solidFill>
                <a:latin typeface="+mn-ea"/>
              </a:rPr>
              <a:t>ShohinName</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検定・漢検・</a:t>
            </a:r>
            <a:r>
              <a:rPr lang="en-US" altLang="ja-JP" sz="1000" dirty="0">
                <a:solidFill>
                  <a:schemeClr val="tx2">
                    <a:lumMod val="75000"/>
                    <a:lumOff val="25000"/>
                  </a:schemeClr>
                </a:solidFill>
                <a:latin typeface="+mn-ea"/>
              </a:rPr>
              <a:t>2</a:t>
            </a:r>
            <a:r>
              <a:rPr lang="ja-JP" altLang="en-US" sz="1000" dirty="0">
                <a:solidFill>
                  <a:schemeClr val="tx2">
                    <a:lumMod val="75000"/>
                    <a:lumOff val="25000"/>
                  </a:schemeClr>
                </a:solidFill>
                <a:latin typeface="+mn-ea"/>
              </a:rPr>
              <a:t>級</a:t>
            </a:r>
            <a:r>
              <a:rPr lang="en-US" altLang="ja-JP" sz="1000" dirty="0">
                <a:solidFill>
                  <a:schemeClr val="tx2">
                    <a:lumMod val="75000"/>
                    <a:lumOff val="25000"/>
                  </a:schemeClr>
                </a:solidFill>
                <a:latin typeface="+mn-ea"/>
              </a:rPr>
              <a:t>"},...]}</a:t>
            </a:r>
            <a:endParaRPr kumimoji="1" lang="ja-JP" altLang="en-US" sz="1000" dirty="0" err="1">
              <a:solidFill>
                <a:schemeClr val="tx2">
                  <a:lumMod val="75000"/>
                  <a:lumOff val="25000"/>
                </a:schemeClr>
              </a:solidFill>
              <a:latin typeface="+mn-ea"/>
            </a:endParaRPr>
          </a:p>
        </p:txBody>
      </p:sp>
      <p:sp>
        <p:nvSpPr>
          <p:cNvPr id="12" name="正方形/長方形 11">
            <a:extLst>
              <a:ext uri="{FF2B5EF4-FFF2-40B4-BE49-F238E27FC236}">
                <a16:creationId xmlns="" xmlns:a16="http://schemas.microsoft.com/office/drawing/2014/main" id="{D26A83A4-D871-4007-BE7A-EC0BA1D35125}"/>
              </a:ext>
            </a:extLst>
          </p:cNvPr>
          <p:cNvSpPr/>
          <p:nvPr/>
        </p:nvSpPr>
        <p:spPr bwMode="auto">
          <a:xfrm>
            <a:off x="6372200" y="4664054"/>
            <a:ext cx="2756647" cy="4931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EV4</a:t>
            </a:r>
            <a:r>
              <a:rPr kumimoji="1" lang="ja-JP" altLang="en-US" sz="1050" dirty="0">
                <a:solidFill>
                  <a:schemeClr val="bg1"/>
                </a:solidFill>
              </a:rPr>
              <a:t>開発環境</a:t>
            </a:r>
            <a:r>
              <a:rPr lang="ja-JP" altLang="en-US" sz="1050" dirty="0">
                <a:solidFill>
                  <a:schemeClr val="bg1"/>
                </a:solidFill>
              </a:rPr>
              <a:t>にて</a:t>
            </a:r>
            <a:r>
              <a:rPr kumimoji="1" lang="ja-JP" altLang="en-US" sz="1050" dirty="0">
                <a:solidFill>
                  <a:schemeClr val="bg1"/>
                </a:solidFill>
              </a:rPr>
              <a:t>検索した例</a:t>
            </a:r>
            <a:endParaRPr kumimoji="1" lang="en-US" altLang="ja-JP" sz="1050" dirty="0">
              <a:solidFill>
                <a:schemeClr val="bg1"/>
              </a:solidFill>
            </a:endParaRPr>
          </a:p>
        </p:txBody>
      </p:sp>
    </p:spTree>
    <p:extLst>
      <p:ext uri="{BB962C8B-B14F-4D97-AF65-F5344CB8AC3E}">
        <p14:creationId xmlns:p14="http://schemas.microsoft.com/office/powerpoint/2010/main" val="1692845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30</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t>3. EV4</a:t>
            </a:r>
            <a:r>
              <a:rPr lang="ja-JP" altLang="en-US" dirty="0" smtClean="0"/>
              <a:t>→</a:t>
            </a:r>
            <a:r>
              <a:rPr lang="en-US" altLang="ja-JP" dirty="0"/>
              <a:t>RE</a:t>
            </a:r>
            <a:r>
              <a:rPr lang="ja-JP" altLang="en-US" dirty="0" smtClean="0"/>
              <a:t>と</a:t>
            </a:r>
            <a:r>
              <a:rPr lang="ja-JP" altLang="en-US" dirty="0"/>
              <a:t>の検索について</a:t>
            </a:r>
            <a:endParaRPr kumimoji="1" lang="ja-JP" altLang="en-US" dirty="0"/>
          </a:p>
        </p:txBody>
      </p:sp>
      <p:sp>
        <p:nvSpPr>
          <p:cNvPr id="5" name="タイトル 5"/>
          <p:cNvSpPr txBox="1">
            <a:spLocks/>
          </p:cNvSpPr>
          <p:nvPr/>
        </p:nvSpPr>
        <p:spPr>
          <a:xfrm>
            <a:off x="426116" y="973226"/>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71836" y="862166"/>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ja-JP" altLang="en-US" b="0" dirty="0"/>
              <a:t>講習会情報検索機能</a:t>
            </a:r>
            <a:endParaRPr lang="en-US" altLang="ja-JP" b="0" dirty="0"/>
          </a:p>
        </p:txBody>
      </p:sp>
      <p:sp>
        <p:nvSpPr>
          <p:cNvPr id="7" name="Rectangle 11" descr="50%"/>
          <p:cNvSpPr>
            <a:spLocks noChangeArrowheads="1"/>
          </p:cNvSpPr>
          <p:nvPr/>
        </p:nvSpPr>
        <p:spPr bwMode="auto">
          <a:xfrm rot="16200000">
            <a:off x="208435" y="1100649"/>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830469451"/>
              </p:ext>
            </p:extLst>
          </p:nvPr>
        </p:nvGraphicFramePr>
        <p:xfrm>
          <a:off x="380395" y="1355159"/>
          <a:ext cx="8604289" cy="3153991"/>
        </p:xfrm>
        <a:graphic>
          <a:graphicData uri="http://schemas.openxmlformats.org/drawingml/2006/table">
            <a:tbl>
              <a:tblPr firstRow="1" firstCol="1" bandCol="1">
                <a:tableStyleId>{5C22544A-7EE6-4342-B048-85BDC9FD1C3A}</a:tableStyleId>
              </a:tblPr>
              <a:tblGrid>
                <a:gridCol w="1449705">
                  <a:extLst>
                    <a:ext uri="{9D8B030D-6E8A-4147-A177-3AD203B41FA5}">
                      <a16:colId xmlns="" xmlns:a16="http://schemas.microsoft.com/office/drawing/2014/main" val="20000"/>
                    </a:ext>
                  </a:extLst>
                </a:gridCol>
                <a:gridCol w="3577292">
                  <a:extLst>
                    <a:ext uri="{9D8B030D-6E8A-4147-A177-3AD203B41FA5}">
                      <a16:colId xmlns="" xmlns:a16="http://schemas.microsoft.com/office/drawing/2014/main" val="20001"/>
                    </a:ext>
                  </a:extLst>
                </a:gridCol>
                <a:gridCol w="3577292">
                  <a:extLst>
                    <a:ext uri="{9D8B030D-6E8A-4147-A177-3AD203B41FA5}">
                      <a16:colId xmlns="" xmlns:a16="http://schemas.microsoft.com/office/drawing/2014/main" val="2407347980"/>
                    </a:ext>
                  </a:extLst>
                </a:gridCol>
              </a:tblGrid>
              <a:tr h="215052">
                <a:tc>
                  <a:txBody>
                    <a:bodyPr/>
                    <a:lstStyle/>
                    <a:p>
                      <a:pPr algn="ctr"/>
                      <a:endParaRPr kumimoji="1" lang="ja-JP" altLang="en-US" sz="1200" dirty="0"/>
                    </a:p>
                  </a:txBody>
                  <a:tcPr anchor="ctr"/>
                </a:tc>
                <a:tc>
                  <a:txBody>
                    <a:bodyPr/>
                    <a:lstStyle/>
                    <a:p>
                      <a:pPr algn="ctr"/>
                      <a:r>
                        <a:rPr kumimoji="1" lang="ja-JP" altLang="en-US" sz="1200" dirty="0"/>
                        <a:t>名称</a:t>
                      </a:r>
                    </a:p>
                  </a:txBody>
                  <a:tcPr/>
                </a:tc>
                <a:tc>
                  <a:txBody>
                    <a:bodyPr/>
                    <a:lstStyle/>
                    <a:p>
                      <a:pPr algn="ctr"/>
                      <a:r>
                        <a:rPr kumimoji="1" lang="ja-JP" altLang="en-US" sz="1200" dirty="0"/>
                        <a:t>説明</a:t>
                      </a:r>
                    </a:p>
                  </a:txBody>
                  <a:tcPr/>
                </a:tc>
                <a:extLst>
                  <a:ext uri="{0D108BD9-81ED-4DB2-BD59-A6C34878D82A}">
                    <a16:rowId xmlns="" xmlns:a16="http://schemas.microsoft.com/office/drawing/2014/main" val="1120529628"/>
                  </a:ext>
                </a:extLst>
              </a:tr>
              <a:tr h="215052">
                <a:tc>
                  <a:txBody>
                    <a:bodyPr/>
                    <a:lstStyle/>
                    <a:p>
                      <a:pPr algn="ctr"/>
                      <a:r>
                        <a:rPr kumimoji="1" lang="ja-JP" altLang="en-US" sz="1200" dirty="0"/>
                        <a:t>対象オブジェクト</a:t>
                      </a:r>
                    </a:p>
                  </a:txBody>
                  <a:tcPr anchor="ctr"/>
                </a:tc>
                <a:tc>
                  <a:txBody>
                    <a:bodyPr/>
                    <a:lstStyle/>
                    <a:p>
                      <a:r>
                        <a:rPr lang="en-US" altLang="ja-JP" sz="1200" dirty="0" err="1">
                          <a:latin typeface="+mn-ea"/>
                          <a:ea typeface="+mn-ea"/>
                        </a:rPr>
                        <a:t>KoshuukaiMst</a:t>
                      </a:r>
                      <a:r>
                        <a:rPr lang="en-US" altLang="ja-JP" sz="1200" dirty="0">
                          <a:latin typeface="+mn-ea"/>
                          <a:ea typeface="+mn-ea"/>
                        </a:rPr>
                        <a:t>__c</a:t>
                      </a:r>
                      <a:endParaRPr lang="ja-JP" altLang="en-US" sz="1200" dirty="0">
                        <a:latin typeface="+mn-ea"/>
                        <a:ea typeface="+mn-ea"/>
                      </a:endParaRPr>
                    </a:p>
                  </a:txBody>
                  <a:tcPr/>
                </a:tc>
                <a:tc>
                  <a:txBody>
                    <a:bodyPr/>
                    <a:lstStyle/>
                    <a:p>
                      <a:r>
                        <a:rPr kumimoji="1" lang="en-US" altLang="ja-JP" sz="1200" smtClean="0">
                          <a:latin typeface="+mn-ea"/>
                          <a:ea typeface="+mn-ea"/>
                        </a:rPr>
                        <a:t>EV1_</a:t>
                      </a:r>
                      <a:r>
                        <a:rPr kumimoji="1" lang="ja-JP" altLang="en-US" sz="1200" dirty="0">
                          <a:latin typeface="+mn-ea"/>
                          <a:ea typeface="+mn-ea"/>
                        </a:rPr>
                        <a:t>講習会マスタ</a:t>
                      </a:r>
                    </a:p>
                  </a:txBody>
                  <a:tcPr/>
                </a:tc>
                <a:extLst>
                  <a:ext uri="{0D108BD9-81ED-4DB2-BD59-A6C34878D82A}">
                    <a16:rowId xmlns="" xmlns:a16="http://schemas.microsoft.com/office/drawing/2014/main" val="10000"/>
                  </a:ext>
                </a:extLst>
              </a:tr>
              <a:tr h="1579882">
                <a:tc>
                  <a:txBody>
                    <a:bodyPr/>
                    <a:lstStyle/>
                    <a:p>
                      <a:pPr algn="ctr"/>
                      <a:r>
                        <a:rPr kumimoji="1" lang="ja-JP" altLang="en-US" sz="1200" dirty="0"/>
                        <a:t>抽出項目</a:t>
                      </a:r>
                    </a:p>
                  </a:txBody>
                  <a:tcPr anchor="ctr"/>
                </a:tc>
                <a:tc>
                  <a:txBody>
                    <a:bodyPr/>
                    <a:lstStyle/>
                    <a:p>
                      <a:r>
                        <a:rPr lang="en-US" altLang="ja-JP" sz="1200" dirty="0">
                          <a:latin typeface="+mn-ea"/>
                          <a:ea typeface="+mn-ea"/>
                        </a:rPr>
                        <a:t>Name</a:t>
                      </a:r>
                    </a:p>
                    <a:p>
                      <a:r>
                        <a:rPr lang="en-US" altLang="ja-JP" sz="1200" dirty="0" err="1">
                          <a:latin typeface="+mn-ea"/>
                          <a:ea typeface="+mn-ea"/>
                        </a:rPr>
                        <a:t>SeitoKubun</a:t>
                      </a:r>
                      <a:r>
                        <a:rPr lang="en-US" altLang="ja-JP" sz="1200" dirty="0">
                          <a:latin typeface="+mn-ea"/>
                          <a:ea typeface="+mn-ea"/>
                        </a:rPr>
                        <a:t>__c</a:t>
                      </a:r>
                    </a:p>
                    <a:p>
                      <a:r>
                        <a:rPr lang="en-US" altLang="ja-JP" sz="1200" dirty="0" err="1">
                          <a:latin typeface="+mn-ea"/>
                          <a:ea typeface="+mn-ea"/>
                        </a:rPr>
                        <a:t>From__c</a:t>
                      </a:r>
                      <a:endParaRPr lang="en-US" altLang="ja-JP" sz="1200" dirty="0">
                        <a:latin typeface="+mn-ea"/>
                        <a:ea typeface="+mn-ea"/>
                      </a:endParaRPr>
                    </a:p>
                    <a:p>
                      <a:r>
                        <a:rPr lang="en-US" altLang="ja-JP" sz="1200" dirty="0" err="1">
                          <a:latin typeface="+mn-ea"/>
                          <a:ea typeface="+mn-ea"/>
                        </a:rPr>
                        <a:t>To__c</a:t>
                      </a:r>
                      <a:endParaRPr lang="en-US" altLang="ja-JP" sz="1200" dirty="0">
                        <a:latin typeface="+mn-ea"/>
                        <a:ea typeface="+mn-ea"/>
                      </a:endParaRPr>
                    </a:p>
                    <a:p>
                      <a:r>
                        <a:rPr lang="en-US" altLang="ja-JP" sz="1200" dirty="0" err="1">
                          <a:latin typeface="+mn-ea"/>
                          <a:ea typeface="+mn-ea"/>
                        </a:rPr>
                        <a:t>KoshuukaiName</a:t>
                      </a:r>
                      <a:r>
                        <a:rPr lang="en-US" altLang="ja-JP" sz="1200" dirty="0">
                          <a:latin typeface="+mn-ea"/>
                          <a:ea typeface="+mn-ea"/>
                        </a:rPr>
                        <a:t>__c</a:t>
                      </a:r>
                    </a:p>
                    <a:p>
                      <a:r>
                        <a:rPr lang="en-US" altLang="ja-JP" sz="1200" dirty="0" err="1">
                          <a:latin typeface="+mn-ea"/>
                          <a:ea typeface="+mn-ea"/>
                        </a:rPr>
                        <a:t>JigyoName</a:t>
                      </a:r>
                      <a:r>
                        <a:rPr lang="en-US" altLang="ja-JP" sz="1200" dirty="0">
                          <a:latin typeface="+mn-ea"/>
                          <a:ea typeface="+mn-ea"/>
                        </a:rPr>
                        <a:t>__c</a:t>
                      </a:r>
                    </a:p>
                    <a:p>
                      <a:r>
                        <a:rPr lang="en-US" altLang="ja-JP" sz="1200" dirty="0" err="1">
                          <a:latin typeface="+mn-ea"/>
                          <a:ea typeface="+mn-ea"/>
                        </a:rPr>
                        <a:t>Jiki</a:t>
                      </a:r>
                      <a:r>
                        <a:rPr lang="en-US" altLang="ja-JP" sz="1200" dirty="0">
                          <a:latin typeface="+mn-ea"/>
                          <a:ea typeface="+mn-ea"/>
                        </a:rPr>
                        <a:t>__c</a:t>
                      </a:r>
                    </a:p>
                    <a:p>
                      <a:r>
                        <a:rPr lang="en-US" altLang="ja-JP" sz="1200" dirty="0">
                          <a:latin typeface="+mn-ea"/>
                          <a:ea typeface="+mn-ea"/>
                        </a:rPr>
                        <a:t>ShohinCode1__r.Name</a:t>
                      </a:r>
                    </a:p>
                    <a:p>
                      <a:r>
                        <a:rPr lang="en-US" altLang="ja-JP" sz="1200" dirty="0">
                          <a:latin typeface="+mn-ea"/>
                          <a:ea typeface="+mn-ea"/>
                        </a:rPr>
                        <a:t>ShohinCode2__r.Name</a:t>
                      </a:r>
                      <a:endParaRPr lang="ja-JP" altLang="en-US" sz="1200" dirty="0">
                        <a:latin typeface="+mn-ea"/>
                        <a:ea typeface="+mn-ea"/>
                      </a:endParaRPr>
                    </a:p>
                  </a:txBody>
                  <a:tcPr/>
                </a:tc>
                <a:tc>
                  <a:txBody>
                    <a:bodyPr/>
                    <a:lstStyle/>
                    <a:p>
                      <a:r>
                        <a:rPr kumimoji="1" lang="ja-JP" altLang="en-US" sz="1200" dirty="0">
                          <a:latin typeface="+mn-ea"/>
                          <a:ea typeface="+mn-ea"/>
                        </a:rPr>
                        <a:t>講習会番号</a:t>
                      </a:r>
                      <a:endParaRPr kumimoji="1" lang="en-US" altLang="ja-JP" sz="1200" dirty="0">
                        <a:latin typeface="+mn-ea"/>
                        <a:ea typeface="+mn-ea"/>
                      </a:endParaRPr>
                    </a:p>
                    <a:p>
                      <a:r>
                        <a:rPr kumimoji="1" lang="ja-JP" altLang="en-US" sz="1200" dirty="0">
                          <a:latin typeface="+mn-ea"/>
                          <a:ea typeface="+mn-ea"/>
                        </a:rPr>
                        <a:t>会員区分</a:t>
                      </a:r>
                      <a:endParaRPr kumimoji="1" lang="en-US" altLang="ja-JP" sz="1200" dirty="0">
                        <a:latin typeface="+mn-ea"/>
                        <a:ea typeface="+mn-ea"/>
                      </a:endParaRPr>
                    </a:p>
                    <a:p>
                      <a:r>
                        <a:rPr kumimoji="1" lang="ja-JP" altLang="en-US" sz="1200" dirty="0">
                          <a:latin typeface="+mn-ea"/>
                          <a:ea typeface="+mn-ea"/>
                        </a:rPr>
                        <a:t>期間</a:t>
                      </a:r>
                      <a:r>
                        <a:rPr kumimoji="1" lang="en-US" altLang="ja-JP" sz="1200" dirty="0">
                          <a:latin typeface="+mn-ea"/>
                          <a:ea typeface="+mn-ea"/>
                        </a:rPr>
                        <a:t>(From)</a:t>
                      </a:r>
                    </a:p>
                    <a:p>
                      <a:r>
                        <a:rPr kumimoji="1" lang="ja-JP" altLang="en-US" sz="1200" dirty="0">
                          <a:latin typeface="+mn-ea"/>
                          <a:ea typeface="+mn-ea"/>
                        </a:rPr>
                        <a:t>期間</a:t>
                      </a:r>
                      <a:r>
                        <a:rPr kumimoji="1" lang="en-US" altLang="ja-JP" sz="1200" dirty="0">
                          <a:latin typeface="+mn-ea"/>
                          <a:ea typeface="+mn-ea"/>
                        </a:rPr>
                        <a:t>(To)</a:t>
                      </a:r>
                    </a:p>
                    <a:p>
                      <a:r>
                        <a:rPr kumimoji="1" lang="ja-JP" altLang="en-US" sz="1200" dirty="0">
                          <a:latin typeface="+mn-ea"/>
                          <a:ea typeface="+mn-ea"/>
                        </a:rPr>
                        <a:t>講習会名</a:t>
                      </a:r>
                      <a:endParaRPr kumimoji="1" lang="en-US" altLang="ja-JP" sz="1200" dirty="0">
                        <a:latin typeface="+mn-ea"/>
                        <a:ea typeface="+mn-ea"/>
                      </a:endParaRPr>
                    </a:p>
                    <a:p>
                      <a:r>
                        <a:rPr kumimoji="1" lang="ja-JP" altLang="en-US" sz="1200" dirty="0">
                          <a:latin typeface="+mn-ea"/>
                          <a:ea typeface="+mn-ea"/>
                        </a:rPr>
                        <a:t>事業名</a:t>
                      </a:r>
                      <a:endParaRPr kumimoji="1" lang="en-US" altLang="ja-JP" sz="1200" dirty="0">
                        <a:latin typeface="+mn-ea"/>
                        <a:ea typeface="+mn-ea"/>
                      </a:endParaRPr>
                    </a:p>
                    <a:p>
                      <a:r>
                        <a:rPr kumimoji="1" lang="ja-JP" altLang="en-US" sz="1200" dirty="0">
                          <a:latin typeface="+mn-ea"/>
                          <a:ea typeface="+mn-ea"/>
                        </a:rPr>
                        <a:t>時期</a:t>
                      </a:r>
                      <a:endParaRPr kumimoji="1" lang="en-US" altLang="ja-JP" sz="1200" dirty="0">
                        <a:latin typeface="+mn-ea"/>
                        <a:ea typeface="+mn-ea"/>
                      </a:endParaRPr>
                    </a:p>
                    <a:p>
                      <a:r>
                        <a:rPr kumimoji="1" lang="ja-JP" altLang="en-US" sz="1200" dirty="0">
                          <a:latin typeface="+mn-ea"/>
                          <a:ea typeface="+mn-ea"/>
                        </a:rPr>
                        <a:t>商品番号</a:t>
                      </a:r>
                      <a:r>
                        <a:rPr kumimoji="1" lang="en-US" altLang="ja-JP" sz="1200" dirty="0">
                          <a:latin typeface="+mn-ea"/>
                          <a:ea typeface="+mn-ea"/>
                        </a:rPr>
                        <a:t>(</a:t>
                      </a:r>
                      <a:r>
                        <a:rPr kumimoji="1" lang="ja-JP" altLang="en-US" sz="1200" dirty="0">
                          <a:latin typeface="+mn-ea"/>
                          <a:ea typeface="+mn-ea"/>
                        </a:rPr>
                        <a:t>通常</a:t>
                      </a:r>
                      <a:r>
                        <a:rPr kumimoji="1" lang="en-US" altLang="ja-JP" sz="1200" dirty="0">
                          <a:latin typeface="+mn-ea"/>
                          <a:ea typeface="+mn-ea"/>
                        </a:rPr>
                        <a:t>).</a:t>
                      </a:r>
                      <a:r>
                        <a:rPr kumimoji="1" lang="ja-JP" altLang="en-US" sz="1200" dirty="0">
                          <a:latin typeface="+mn-ea"/>
                          <a:ea typeface="+mn-ea"/>
                        </a:rPr>
                        <a:t>商品番号</a:t>
                      </a:r>
                      <a:endParaRPr kumimoji="1" lang="en-US" altLang="ja-JP" sz="1200" dirty="0">
                        <a:latin typeface="+mn-ea"/>
                        <a:ea typeface="+mn-ea"/>
                      </a:endParaRPr>
                    </a:p>
                    <a:p>
                      <a:r>
                        <a:rPr kumimoji="1" lang="ja-JP" altLang="en-US" sz="1200" dirty="0">
                          <a:latin typeface="+mn-ea"/>
                          <a:ea typeface="+mn-ea"/>
                        </a:rPr>
                        <a:t>商品番号</a:t>
                      </a:r>
                      <a:r>
                        <a:rPr kumimoji="1" lang="en-US" altLang="ja-JP" sz="1200" dirty="0">
                          <a:latin typeface="+mn-ea"/>
                          <a:ea typeface="+mn-ea"/>
                        </a:rPr>
                        <a:t>(</a:t>
                      </a:r>
                      <a:r>
                        <a:rPr kumimoji="1" lang="ja-JP" altLang="en-US" sz="1200" dirty="0">
                          <a:latin typeface="+mn-ea"/>
                          <a:ea typeface="+mn-ea"/>
                        </a:rPr>
                        <a:t>エクセレント</a:t>
                      </a:r>
                      <a:r>
                        <a:rPr kumimoji="1" lang="en-US" altLang="ja-JP" sz="1200" dirty="0">
                          <a:latin typeface="+mn-ea"/>
                          <a:ea typeface="+mn-ea"/>
                        </a:rPr>
                        <a:t>).</a:t>
                      </a:r>
                      <a:r>
                        <a:rPr kumimoji="1" lang="ja-JP" altLang="en-US" sz="1200" dirty="0">
                          <a:latin typeface="+mn-ea"/>
                          <a:ea typeface="+mn-ea"/>
                        </a:rPr>
                        <a:t>商品番号</a:t>
                      </a:r>
                      <a:endParaRPr kumimoji="1" lang="en-US" altLang="ja-JP" sz="1200" dirty="0">
                        <a:latin typeface="+mn-ea"/>
                        <a:ea typeface="+mn-ea"/>
                      </a:endParaRPr>
                    </a:p>
                  </a:txBody>
                  <a:tcPr/>
                </a:tc>
                <a:extLst>
                  <a:ext uri="{0D108BD9-81ED-4DB2-BD59-A6C34878D82A}">
                    <a16:rowId xmlns="" xmlns:a16="http://schemas.microsoft.com/office/drawing/2014/main" val="10001"/>
                  </a:ext>
                </a:extLst>
              </a:tr>
              <a:tr h="410791">
                <a:tc>
                  <a:txBody>
                    <a:bodyPr/>
                    <a:lstStyle/>
                    <a:p>
                      <a:pPr algn="ctr"/>
                      <a:r>
                        <a:rPr kumimoji="1" lang="ja-JP" altLang="en-US" sz="1200" dirty="0"/>
                        <a:t>抽出条件</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err="1">
                          <a:latin typeface="+mn-ea"/>
                          <a:ea typeface="+mn-ea"/>
                        </a:rPr>
                        <a:t>SeitoKubun</a:t>
                      </a:r>
                      <a:r>
                        <a:rPr kumimoji="1" lang="en-US" altLang="ja-JP" sz="1200" dirty="0">
                          <a:latin typeface="+mn-ea"/>
                          <a:ea typeface="+mn-ea"/>
                        </a:rPr>
                        <a:t>__c=‘</a:t>
                      </a:r>
                      <a:r>
                        <a:rPr kumimoji="1" lang="ja-JP" altLang="en-US" sz="1200" dirty="0">
                          <a:latin typeface="+mn-ea"/>
                          <a:ea typeface="+mn-ea"/>
                        </a:rPr>
                        <a:t>外部生</a:t>
                      </a:r>
                      <a:r>
                        <a:rPr kumimoji="1" lang="en-US" altLang="ja-JP" sz="1200" dirty="0">
                          <a:latin typeface="+mn-ea"/>
                          <a:ea typeface="+mn-ea"/>
                        </a:rPr>
                        <a:t>‘</a:t>
                      </a:r>
                      <a:r>
                        <a:rPr kumimoji="1" lang="ja-JP" altLang="en-US" sz="1200" dirty="0">
                          <a:latin typeface="+mn-ea"/>
                          <a:ea typeface="+mn-ea"/>
                        </a:rPr>
                        <a:t> </a:t>
                      </a:r>
                      <a:r>
                        <a:rPr kumimoji="1" lang="en-US" altLang="ja-JP" sz="1200" dirty="0">
                          <a:latin typeface="+mn-ea"/>
                          <a:ea typeface="+mn-ea"/>
                        </a:rPr>
                        <a:t>and </a:t>
                      </a:r>
                      <a:r>
                        <a:rPr kumimoji="1" lang="en-US" altLang="ja-JP" sz="1200" dirty="0" err="1">
                          <a:latin typeface="+mn-ea"/>
                          <a:ea typeface="+mn-ea"/>
                        </a:rPr>
                        <a:t>JigyoName</a:t>
                      </a:r>
                      <a:r>
                        <a:rPr kumimoji="1" lang="en-US" altLang="ja-JP" sz="1200" dirty="0">
                          <a:latin typeface="+mn-ea"/>
                          <a:ea typeface="+mn-ea"/>
                        </a:rPr>
                        <a:t>__c=‘</a:t>
                      </a:r>
                      <a:r>
                        <a:rPr kumimoji="1" lang="ja-JP" altLang="en-US" sz="1200" dirty="0">
                          <a:latin typeface="+mn-ea"/>
                          <a:ea typeface="+mn-ea"/>
                        </a:rPr>
                        <a:t>個別指導</a:t>
                      </a:r>
                      <a:r>
                        <a:rPr kumimoji="1" lang="en-US" altLang="ja-JP" sz="1200" dirty="0">
                          <a:latin typeface="+mn-ea"/>
                          <a:ea typeface="+mn-ea"/>
                        </a:rPr>
                        <a: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生徒区分が外部生 かつ</a:t>
                      </a:r>
                      <a:endParaRPr kumimoji="1" lang="en-US" altLang="ja-JP" sz="1200" dirty="0">
                        <a:latin typeface="+mn-ea"/>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事業名が個別指導</a:t>
                      </a:r>
                      <a:endParaRPr kumimoji="1" lang="en-US" altLang="ja-JP" sz="800" dirty="0">
                        <a:latin typeface="+mn-ea"/>
                        <a:ea typeface="+mn-ea"/>
                      </a:endParaRPr>
                    </a:p>
                  </a:txBody>
                  <a:tcPr/>
                </a:tc>
                <a:extLst>
                  <a:ext uri="{0D108BD9-81ED-4DB2-BD59-A6C34878D82A}">
                    <a16:rowId xmlns="" xmlns:a16="http://schemas.microsoft.com/office/drawing/2014/main" val="10002"/>
                  </a:ext>
                </a:extLst>
              </a:tr>
              <a:tr h="410791">
                <a:tc>
                  <a:txBody>
                    <a:bodyPr/>
                    <a:lstStyle/>
                    <a:p>
                      <a:pPr algn="ctr"/>
                      <a:r>
                        <a:rPr kumimoji="1" lang="ja-JP" altLang="en-US" sz="1200" dirty="0"/>
                        <a:t>順序</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order by </a:t>
                      </a:r>
                      <a:r>
                        <a:rPr kumimoji="1" lang="en-US" altLang="ja-JP" sz="1200" dirty="0" err="1">
                          <a:latin typeface="+mn-ea"/>
                          <a:ea typeface="+mn-ea"/>
                        </a:rPr>
                        <a:t>From__c</a:t>
                      </a:r>
                      <a:r>
                        <a:rPr kumimoji="1" lang="en-US" altLang="ja-JP" sz="1200" dirty="0">
                          <a:latin typeface="+mn-ea"/>
                          <a:ea typeface="+mn-ea"/>
                        </a:rPr>
                        <a:t> </a:t>
                      </a:r>
                      <a:r>
                        <a:rPr kumimoji="1" lang="en-US" altLang="ja-JP" sz="1200" dirty="0" err="1">
                          <a:latin typeface="+mn-ea"/>
                          <a:ea typeface="+mn-ea"/>
                        </a:rPr>
                        <a:t>desc</a:t>
                      </a:r>
                      <a:r>
                        <a:rPr kumimoji="1" lang="en-US" altLang="ja-JP" sz="1200" dirty="0">
                          <a:latin typeface="+mn-ea"/>
                          <a:ea typeface="+mn-ea"/>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期間</a:t>
                      </a:r>
                      <a:r>
                        <a:rPr kumimoji="1" lang="en-US" altLang="ja-JP" sz="1200" dirty="0">
                          <a:latin typeface="+mn-ea"/>
                          <a:ea typeface="+mn-ea"/>
                        </a:rPr>
                        <a:t>(From)</a:t>
                      </a:r>
                      <a:r>
                        <a:rPr kumimoji="1" lang="ja-JP" altLang="en-US" sz="1200" dirty="0">
                          <a:latin typeface="+mn-ea"/>
                          <a:ea typeface="+mn-ea"/>
                        </a:rPr>
                        <a:t>の降順</a:t>
                      </a:r>
                      <a:endParaRPr kumimoji="1" lang="en-US" altLang="ja-JP" sz="1200" dirty="0">
                        <a:latin typeface="+mn-ea"/>
                        <a:ea typeface="+mn-ea"/>
                      </a:endParaRPr>
                    </a:p>
                  </a:txBody>
                  <a:tcPr/>
                </a:tc>
                <a:extLst>
                  <a:ext uri="{0D108BD9-81ED-4DB2-BD59-A6C34878D82A}">
                    <a16:rowId xmlns="" xmlns:a16="http://schemas.microsoft.com/office/drawing/2014/main" val="3065363125"/>
                  </a:ext>
                </a:extLst>
              </a:tr>
            </a:tbl>
          </a:graphicData>
        </a:graphic>
      </p:graphicFrame>
    </p:spTree>
    <p:extLst>
      <p:ext uri="{BB962C8B-B14F-4D97-AF65-F5344CB8AC3E}">
        <p14:creationId xmlns:p14="http://schemas.microsoft.com/office/powerpoint/2010/main" val="2143547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31</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accent1"/>
                </a:solidFill>
              </a:rPr>
              <a:t>3. EV4</a:t>
            </a:r>
            <a:r>
              <a:rPr lang="ja-JP" altLang="en-US" dirty="0" smtClean="0">
                <a:solidFill>
                  <a:schemeClr val="accent1"/>
                </a:solidFill>
              </a:rPr>
              <a:t>→</a:t>
            </a:r>
            <a:r>
              <a:rPr lang="en-US" altLang="ja-JP" dirty="0">
                <a:solidFill>
                  <a:schemeClr val="accent1"/>
                </a:solidFill>
              </a:rPr>
              <a:t>RE</a:t>
            </a:r>
            <a:r>
              <a:rPr lang="ja-JP" altLang="en-US" dirty="0" smtClean="0">
                <a:solidFill>
                  <a:schemeClr val="accent1"/>
                </a:solidFill>
              </a:rPr>
              <a:t>と</a:t>
            </a:r>
            <a:r>
              <a:rPr lang="ja-JP" altLang="en-US" dirty="0">
                <a:solidFill>
                  <a:schemeClr val="accent1"/>
                </a:solidFill>
              </a:rPr>
              <a:t>の検索について</a:t>
            </a:r>
            <a:endParaRPr kumimoji="1" lang="ja-JP" altLang="en-US" dirty="0">
              <a:solidFill>
                <a:schemeClr val="accent1"/>
              </a:solidFill>
            </a:endParaRPr>
          </a:p>
        </p:txBody>
      </p:sp>
      <p:sp>
        <p:nvSpPr>
          <p:cNvPr id="5" name="タイトル 5"/>
          <p:cNvSpPr txBox="1">
            <a:spLocks/>
          </p:cNvSpPr>
          <p:nvPr/>
        </p:nvSpPr>
        <p:spPr>
          <a:xfrm>
            <a:off x="426116" y="978962"/>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endParaRPr lang="ja-JP" altLang="en-US" b="0" dirty="0"/>
          </a:p>
        </p:txBody>
      </p:sp>
      <p:sp>
        <p:nvSpPr>
          <p:cNvPr id="6" name="タイトル 5"/>
          <p:cNvSpPr txBox="1">
            <a:spLocks/>
          </p:cNvSpPr>
          <p:nvPr/>
        </p:nvSpPr>
        <p:spPr>
          <a:xfrm>
            <a:off x="461040" y="950457"/>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ja-JP" altLang="en-US" b="0" dirty="0"/>
              <a:t>講習会情報検索機能</a:t>
            </a:r>
            <a:endParaRPr lang="en-US" altLang="ja-JP" b="0" dirty="0"/>
          </a:p>
        </p:txBody>
      </p:sp>
      <p:sp>
        <p:nvSpPr>
          <p:cNvPr id="7" name="Rectangle 11" descr="50%"/>
          <p:cNvSpPr>
            <a:spLocks noChangeArrowheads="1"/>
          </p:cNvSpPr>
          <p:nvPr/>
        </p:nvSpPr>
        <p:spPr bwMode="auto">
          <a:xfrm rot="16200000">
            <a:off x="203230" y="1142863"/>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a:extLst>
              <a:ext uri="{FF2B5EF4-FFF2-40B4-BE49-F238E27FC236}">
                <a16:creationId xmlns="" xmlns:a16="http://schemas.microsoft.com/office/drawing/2014/main" id="{CED82BE5-0BE9-49B7-B84D-5CCC276A01AD}"/>
              </a:ext>
            </a:extLst>
          </p:cNvPr>
          <p:cNvSpPr txBox="1">
            <a:spLocks/>
          </p:cNvSpPr>
          <p:nvPr/>
        </p:nvSpPr>
        <p:spPr>
          <a:xfrm>
            <a:off x="95233" y="1372610"/>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リクエスト</a:t>
            </a:r>
            <a:endParaRPr lang="en-US" altLang="ja-JP" sz="1200" b="0" dirty="0"/>
          </a:p>
        </p:txBody>
      </p:sp>
      <p:sp>
        <p:nvSpPr>
          <p:cNvPr id="9" name="正方形/長方形 8">
            <a:extLst>
              <a:ext uri="{FF2B5EF4-FFF2-40B4-BE49-F238E27FC236}">
                <a16:creationId xmlns="" xmlns:a16="http://schemas.microsoft.com/office/drawing/2014/main" id="{0A4C7472-4391-4165-AB94-DA2ED0FDB7EB}"/>
              </a:ext>
            </a:extLst>
          </p:cNvPr>
          <p:cNvSpPr/>
          <p:nvPr/>
        </p:nvSpPr>
        <p:spPr bwMode="auto">
          <a:xfrm>
            <a:off x="167885" y="1566366"/>
            <a:ext cx="8778932" cy="1391483"/>
          </a:xfrm>
          <a:prstGeom prst="rect">
            <a:avLst/>
          </a:prstGeom>
          <a:noFill/>
          <a:ln>
            <a:noFill/>
          </a:ln>
          <a:effectLst/>
        </p:spPr>
        <p:txBody>
          <a:bodyPr wrap="square" lIns="0" tIns="0" rIns="0" bIns="0" rtlCol="0" anchor="ctr">
            <a:noAutofit/>
          </a:bodyPr>
          <a:lstStyle/>
          <a:p>
            <a:r>
              <a:rPr lang="en-US" altLang="ja-JP" sz="800">
                <a:solidFill>
                  <a:schemeClr val="tx2">
                    <a:lumMod val="75000"/>
                    <a:lumOff val="25000"/>
                  </a:schemeClr>
                </a:solidFill>
                <a:latin typeface="+mn-ea"/>
              </a:rPr>
              <a:t>GET /services/data/v34.0/query?q=SELECT+Name,SeitoKubun__c,From__c,To__c,KoshuukaiName__c,JigyoName__c,Jiki__c,ShohinCode1__r.Name,ShohinCode2__r.Name+FROM+KoshuukaiMst__c+where+SeitoKubun__c=%27%E5%A4%96%E9%83%A8%E7%94%9F%27+and+JigyoName__c=%27%E5%80%8B%E5%88%A5%E6%8C%87%E5%B0%8E%27+order+by+From__c+desc+limit+3 HTTP/1.1</a:t>
            </a:r>
          </a:p>
          <a:p>
            <a:r>
              <a:rPr lang="en-US" altLang="ja-JP" sz="800">
                <a:solidFill>
                  <a:schemeClr val="tx2">
                    <a:lumMod val="75000"/>
                    <a:lumOff val="25000"/>
                  </a:schemeClr>
                </a:solidFill>
                <a:latin typeface="+mn-ea"/>
              </a:rPr>
              <a:t>HOST: cs6.salesforce.com</a:t>
            </a:r>
          </a:p>
          <a:p>
            <a:r>
              <a:rPr lang="en-US" altLang="ja-JP" sz="800">
                <a:solidFill>
                  <a:schemeClr val="tx2">
                    <a:lumMod val="75000"/>
                    <a:lumOff val="25000"/>
                  </a:schemeClr>
                </a:solidFill>
                <a:latin typeface="+mn-ea"/>
              </a:rPr>
              <a:t>authorization: Bearer 00DN0000000Dr3l!AQQAQJVJktzu9mhP0MkoTs69s_ahkRD6qHFB.m30FmWN5fLozk42BsJqnx9Au.5vecQfTdJG4xolTikdmEAO.2JIX3NSg6t1</a:t>
            </a:r>
          </a:p>
          <a:p>
            <a:r>
              <a:rPr lang="en-US" altLang="ja-JP" sz="800">
                <a:solidFill>
                  <a:schemeClr val="tx2">
                    <a:lumMod val="75000"/>
                    <a:lumOff val="25000"/>
                  </a:schemeClr>
                </a:solidFill>
                <a:latin typeface="+mn-ea"/>
              </a:rPr>
              <a:t>content-type: application/json</a:t>
            </a:r>
          </a:p>
          <a:p>
            <a:r>
              <a:rPr lang="en-US" altLang="ja-JP" sz="800">
                <a:solidFill>
                  <a:schemeClr val="tx2">
                    <a:lumMod val="75000"/>
                    <a:lumOff val="25000"/>
                  </a:schemeClr>
                </a:solidFill>
                <a:latin typeface="+mn-ea"/>
              </a:rPr>
              <a:t>cookie: BrowserId=EoTQoTtbRa-TPHd79w1hdg</a:t>
            </a:r>
            <a:endParaRPr lang="en-US" altLang="ja-JP" sz="800" dirty="0">
              <a:solidFill>
                <a:schemeClr val="tx2">
                  <a:lumMod val="75000"/>
                  <a:lumOff val="25000"/>
                </a:schemeClr>
              </a:solidFill>
              <a:latin typeface="+mn-ea"/>
            </a:endParaRPr>
          </a:p>
        </p:txBody>
      </p:sp>
      <p:sp>
        <p:nvSpPr>
          <p:cNvPr id="10" name="タイトル 5">
            <a:extLst>
              <a:ext uri="{FF2B5EF4-FFF2-40B4-BE49-F238E27FC236}">
                <a16:creationId xmlns="" xmlns:a16="http://schemas.microsoft.com/office/drawing/2014/main" id="{CE28E066-5F12-4982-B5E9-F15F154F2607}"/>
              </a:ext>
            </a:extLst>
          </p:cNvPr>
          <p:cNvSpPr txBox="1">
            <a:spLocks/>
          </p:cNvSpPr>
          <p:nvPr/>
        </p:nvSpPr>
        <p:spPr>
          <a:xfrm>
            <a:off x="95233" y="2871108"/>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ja-JP" altLang="en-US" sz="1200" b="0" dirty="0"/>
              <a:t>レスポンス</a:t>
            </a:r>
            <a:endParaRPr lang="en-US" altLang="ja-JP" sz="1200" b="0" dirty="0"/>
          </a:p>
        </p:txBody>
      </p:sp>
      <p:sp>
        <p:nvSpPr>
          <p:cNvPr id="11" name="正方形/長方形 10">
            <a:extLst>
              <a:ext uri="{FF2B5EF4-FFF2-40B4-BE49-F238E27FC236}">
                <a16:creationId xmlns="" xmlns:a16="http://schemas.microsoft.com/office/drawing/2014/main" id="{FF2F6A1E-BB43-4575-B40D-B425200F5238}"/>
              </a:ext>
            </a:extLst>
          </p:cNvPr>
          <p:cNvSpPr/>
          <p:nvPr/>
        </p:nvSpPr>
        <p:spPr bwMode="auto">
          <a:xfrm>
            <a:off x="167885" y="3310766"/>
            <a:ext cx="8417647" cy="1122830"/>
          </a:xfrm>
          <a:prstGeom prst="rect">
            <a:avLst/>
          </a:prstGeom>
          <a:noFill/>
          <a:ln>
            <a:noFill/>
          </a:ln>
          <a:effectLst/>
        </p:spPr>
        <p:txBody>
          <a:bodyPr wrap="square" lIns="0" tIns="0" rIns="0" bIns="0" rtlCol="0" anchor="ctr">
            <a:noAutofit/>
          </a:bodyPr>
          <a:lstStyle/>
          <a:p>
            <a:r>
              <a:rPr lang="en-US" altLang="ja-JP" sz="1000" dirty="0">
                <a:solidFill>
                  <a:schemeClr val="tx2">
                    <a:lumMod val="75000"/>
                    <a:lumOff val="25000"/>
                  </a:schemeClr>
                </a:solidFill>
                <a:latin typeface="+mn-ea"/>
              </a:rPr>
              <a:t>{"totalSize":3,"done":true,"records":[{"attributes":{"type":"</a:t>
            </a:r>
            <a:r>
              <a:rPr lang="en-US" altLang="ja-JP" sz="1000" dirty="0" err="1">
                <a:solidFill>
                  <a:schemeClr val="tx2">
                    <a:lumMod val="75000"/>
                    <a:lumOff val="25000"/>
                  </a:schemeClr>
                </a:solidFill>
                <a:latin typeface="+mn-ea"/>
              </a:rPr>
              <a:t>KoshuukaiMst</a:t>
            </a:r>
            <a:r>
              <a:rPr lang="en-US" altLang="ja-JP" sz="1000" dirty="0">
                <a:solidFill>
                  <a:schemeClr val="tx2">
                    <a:lumMod val="75000"/>
                    <a:lumOff val="25000"/>
                  </a:schemeClr>
                </a:solidFill>
                <a:latin typeface="+mn-ea"/>
              </a:rPr>
              <a:t>__c","</a:t>
            </a:r>
            <a:r>
              <a:rPr lang="en-US" altLang="ja-JP" sz="1000" dirty="0" err="1">
                <a:solidFill>
                  <a:schemeClr val="tx2">
                    <a:lumMod val="75000"/>
                    <a:lumOff val="25000"/>
                  </a:schemeClr>
                </a:solidFill>
                <a:latin typeface="+mn-ea"/>
              </a:rPr>
              <a:t>url</a:t>
            </a:r>
            <a:r>
              <a:rPr lang="en-US" altLang="ja-JP" sz="1000" dirty="0">
                <a:solidFill>
                  <a:schemeClr val="tx2">
                    <a:lumMod val="75000"/>
                    <a:lumOff val="25000"/>
                  </a:schemeClr>
                </a:solidFill>
                <a:latin typeface="+mn-ea"/>
              </a:rPr>
              <a:t>":"/services/data/v34.0/</a:t>
            </a:r>
            <a:r>
              <a:rPr lang="en-US" altLang="ja-JP" sz="1000" dirty="0" err="1">
                <a:solidFill>
                  <a:schemeClr val="tx2">
                    <a:lumMod val="75000"/>
                    <a:lumOff val="25000"/>
                  </a:schemeClr>
                </a:solidFill>
                <a:latin typeface="+mn-ea"/>
              </a:rPr>
              <a:t>sobjects</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KoshuukaiMst</a:t>
            </a:r>
            <a:r>
              <a:rPr lang="en-US" altLang="ja-JP" sz="1000" dirty="0">
                <a:solidFill>
                  <a:schemeClr val="tx2">
                    <a:lumMod val="75000"/>
                    <a:lumOff val="25000"/>
                  </a:schemeClr>
                </a:solidFill>
                <a:latin typeface="+mn-ea"/>
              </a:rPr>
              <a:t>__c/a1NN0000001rt93MAA"},"Name":"1703KK1120","SeitoKubun__c":"</a:t>
            </a:r>
            <a:r>
              <a:rPr lang="ja-JP" altLang="en-US" sz="1000" dirty="0">
                <a:solidFill>
                  <a:schemeClr val="tx2">
                    <a:lumMod val="75000"/>
                    <a:lumOff val="25000"/>
                  </a:schemeClr>
                </a:solidFill>
                <a:latin typeface="+mn-ea"/>
              </a:rPr>
              <a:t>外部生</a:t>
            </a:r>
            <a:r>
              <a:rPr lang="en-US" altLang="ja-JP" sz="1000" dirty="0">
                <a:solidFill>
                  <a:schemeClr val="tx2">
                    <a:lumMod val="75000"/>
                    <a:lumOff val="25000"/>
                  </a:schemeClr>
                </a:solidFill>
                <a:latin typeface="+mn-ea"/>
              </a:rPr>
              <a:t>","From__c":"2017-03-18","To__c":"2017-04-07","KoshuukaiName__c":"</a:t>
            </a:r>
            <a:r>
              <a:rPr lang="ja-JP" altLang="en-US" sz="1000" dirty="0">
                <a:solidFill>
                  <a:schemeClr val="tx2">
                    <a:lumMod val="75000"/>
                    <a:lumOff val="25000"/>
                  </a:schemeClr>
                </a:solidFill>
                <a:latin typeface="+mn-ea"/>
              </a:rPr>
              <a:t>個別指導春期</a:t>
            </a:r>
            <a:r>
              <a:rPr lang="en-US" altLang="ja-JP" sz="1000" dirty="0">
                <a:solidFill>
                  <a:schemeClr val="tx2">
                    <a:lumMod val="75000"/>
                    <a:lumOff val="25000"/>
                  </a:schemeClr>
                </a:solidFill>
                <a:latin typeface="+mn-ea"/>
              </a:rPr>
              <a:t>1703</a:t>
            </a:r>
            <a:r>
              <a:rPr lang="ja-JP" altLang="en-US" sz="1000" dirty="0">
                <a:solidFill>
                  <a:schemeClr val="tx2">
                    <a:lumMod val="75000"/>
                    <a:lumOff val="25000"/>
                  </a:schemeClr>
                </a:solidFill>
                <a:latin typeface="+mn-ea"/>
              </a:rPr>
              <a:t>講習会外部生</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JigyoName</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個別指導</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Jiki</a:t>
            </a:r>
            <a:r>
              <a:rPr lang="en-US" altLang="ja-JP" sz="1000" dirty="0">
                <a:solidFill>
                  <a:schemeClr val="tx2">
                    <a:lumMod val="75000"/>
                    <a:lumOff val="25000"/>
                  </a:schemeClr>
                </a:solidFill>
                <a:latin typeface="+mn-ea"/>
              </a:rPr>
              <a:t>__c":"</a:t>
            </a:r>
            <a:r>
              <a:rPr lang="ja-JP" altLang="en-US" sz="1000" dirty="0">
                <a:solidFill>
                  <a:schemeClr val="tx2">
                    <a:lumMod val="75000"/>
                    <a:lumOff val="25000"/>
                  </a:schemeClr>
                </a:solidFill>
                <a:latin typeface="+mn-ea"/>
              </a:rPr>
              <a:t>春期</a:t>
            </a:r>
            <a:r>
              <a:rPr lang="en-US" altLang="ja-JP" sz="1000" dirty="0">
                <a:solidFill>
                  <a:schemeClr val="tx2">
                    <a:lumMod val="75000"/>
                    <a:lumOff val="25000"/>
                  </a:schemeClr>
                </a:solidFill>
                <a:latin typeface="+mn-ea"/>
              </a:rPr>
              <a:t>","ShohinCode1__r":{"attributes":{"type":"</a:t>
            </a:r>
            <a:r>
              <a:rPr lang="en-US" altLang="ja-JP" sz="1000" dirty="0" err="1">
                <a:solidFill>
                  <a:schemeClr val="tx2">
                    <a:lumMod val="75000"/>
                    <a:lumOff val="25000"/>
                  </a:schemeClr>
                </a:solidFill>
                <a:latin typeface="+mn-ea"/>
              </a:rPr>
              <a:t>Shohin</a:t>
            </a:r>
            <a:r>
              <a:rPr lang="en-US" altLang="ja-JP" sz="1000" dirty="0">
                <a:solidFill>
                  <a:schemeClr val="tx2">
                    <a:lumMod val="75000"/>
                    <a:lumOff val="25000"/>
                  </a:schemeClr>
                </a:solidFill>
                <a:latin typeface="+mn-ea"/>
              </a:rPr>
              <a:t>__c","</a:t>
            </a:r>
            <a:r>
              <a:rPr lang="en-US" altLang="ja-JP" sz="1000" dirty="0" err="1">
                <a:solidFill>
                  <a:schemeClr val="tx2">
                    <a:lumMod val="75000"/>
                    <a:lumOff val="25000"/>
                  </a:schemeClr>
                </a:solidFill>
                <a:latin typeface="+mn-ea"/>
              </a:rPr>
              <a:t>url</a:t>
            </a:r>
            <a:r>
              <a:rPr lang="en-US" altLang="ja-JP" sz="1000" dirty="0">
                <a:solidFill>
                  <a:schemeClr val="tx2">
                    <a:lumMod val="75000"/>
                    <a:lumOff val="25000"/>
                  </a:schemeClr>
                </a:solidFill>
                <a:latin typeface="+mn-ea"/>
              </a:rPr>
              <a:t>":"/services/data/v34.0/</a:t>
            </a:r>
            <a:r>
              <a:rPr lang="en-US" altLang="ja-JP" sz="1000" dirty="0" err="1">
                <a:solidFill>
                  <a:schemeClr val="tx2">
                    <a:lumMod val="75000"/>
                    <a:lumOff val="25000"/>
                  </a:schemeClr>
                </a:solidFill>
                <a:latin typeface="+mn-ea"/>
              </a:rPr>
              <a:t>sobjects</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Shohin</a:t>
            </a:r>
            <a:r>
              <a:rPr lang="en-US" altLang="ja-JP" sz="1000" dirty="0">
                <a:solidFill>
                  <a:schemeClr val="tx2">
                    <a:lumMod val="75000"/>
                    <a:lumOff val="25000"/>
                  </a:schemeClr>
                </a:solidFill>
                <a:latin typeface="+mn-ea"/>
              </a:rPr>
              <a:t>__c/a10N000000182m2IAA"},"Name":"KK1120"},"ShohinCode2__r":{"attributes":{"type":"</a:t>
            </a:r>
            <a:r>
              <a:rPr lang="en-US" altLang="ja-JP" sz="1000" dirty="0" err="1">
                <a:solidFill>
                  <a:schemeClr val="tx2">
                    <a:lumMod val="75000"/>
                    <a:lumOff val="25000"/>
                  </a:schemeClr>
                </a:solidFill>
                <a:latin typeface="+mn-ea"/>
              </a:rPr>
              <a:t>Shohin</a:t>
            </a:r>
            <a:r>
              <a:rPr lang="en-US" altLang="ja-JP" sz="1000" dirty="0">
                <a:solidFill>
                  <a:schemeClr val="tx2">
                    <a:lumMod val="75000"/>
                    <a:lumOff val="25000"/>
                  </a:schemeClr>
                </a:solidFill>
                <a:latin typeface="+mn-ea"/>
              </a:rPr>
              <a:t>__c","</a:t>
            </a:r>
            <a:r>
              <a:rPr lang="en-US" altLang="ja-JP" sz="1000" dirty="0" err="1">
                <a:solidFill>
                  <a:schemeClr val="tx2">
                    <a:lumMod val="75000"/>
                    <a:lumOff val="25000"/>
                  </a:schemeClr>
                </a:solidFill>
                <a:latin typeface="+mn-ea"/>
              </a:rPr>
              <a:t>url</a:t>
            </a:r>
            <a:r>
              <a:rPr lang="en-US" altLang="ja-JP" sz="1000" dirty="0">
                <a:solidFill>
                  <a:schemeClr val="tx2">
                    <a:lumMod val="75000"/>
                    <a:lumOff val="25000"/>
                  </a:schemeClr>
                </a:solidFill>
                <a:latin typeface="+mn-ea"/>
              </a:rPr>
              <a:t>":"/services/data/v34.0/</a:t>
            </a:r>
            <a:r>
              <a:rPr lang="en-US" altLang="ja-JP" sz="1000" dirty="0" err="1">
                <a:solidFill>
                  <a:schemeClr val="tx2">
                    <a:lumMod val="75000"/>
                    <a:lumOff val="25000"/>
                  </a:schemeClr>
                </a:solidFill>
                <a:latin typeface="+mn-ea"/>
              </a:rPr>
              <a:t>sobjects</a:t>
            </a:r>
            <a:r>
              <a:rPr lang="en-US" altLang="ja-JP" sz="1000" dirty="0">
                <a:solidFill>
                  <a:schemeClr val="tx2">
                    <a:lumMod val="75000"/>
                    <a:lumOff val="25000"/>
                  </a:schemeClr>
                </a:solidFill>
                <a:latin typeface="+mn-ea"/>
              </a:rPr>
              <a:t>/</a:t>
            </a:r>
            <a:r>
              <a:rPr lang="en-US" altLang="ja-JP" sz="1000" dirty="0" err="1">
                <a:solidFill>
                  <a:schemeClr val="tx2">
                    <a:lumMod val="75000"/>
                    <a:lumOff val="25000"/>
                  </a:schemeClr>
                </a:solidFill>
                <a:latin typeface="+mn-ea"/>
              </a:rPr>
              <a:t>Shohin</a:t>
            </a:r>
            <a:r>
              <a:rPr lang="en-US" altLang="ja-JP" sz="1000" dirty="0">
                <a:solidFill>
                  <a:schemeClr val="tx2">
                    <a:lumMod val="75000"/>
                    <a:lumOff val="25000"/>
                  </a:schemeClr>
                </a:solidFill>
                <a:latin typeface="+mn-ea"/>
              </a:rPr>
              <a:t>__c/a10N000000182m1IAA"},"Name":"KK1110"}},...]}</a:t>
            </a:r>
            <a:endParaRPr kumimoji="1" lang="ja-JP" altLang="en-US" sz="1000" dirty="0" err="1">
              <a:solidFill>
                <a:schemeClr val="tx2">
                  <a:lumMod val="75000"/>
                  <a:lumOff val="25000"/>
                </a:schemeClr>
              </a:solidFill>
              <a:latin typeface="+mn-ea"/>
            </a:endParaRPr>
          </a:p>
        </p:txBody>
      </p:sp>
      <p:sp>
        <p:nvSpPr>
          <p:cNvPr id="12" name="正方形/長方形 11">
            <a:extLst>
              <a:ext uri="{FF2B5EF4-FFF2-40B4-BE49-F238E27FC236}">
                <a16:creationId xmlns="" xmlns:a16="http://schemas.microsoft.com/office/drawing/2014/main" id="{D26A83A4-D871-4007-BE7A-EC0BA1D35125}"/>
              </a:ext>
            </a:extLst>
          </p:cNvPr>
          <p:cNvSpPr/>
          <p:nvPr/>
        </p:nvSpPr>
        <p:spPr bwMode="auto">
          <a:xfrm>
            <a:off x="6372200" y="4664054"/>
            <a:ext cx="2756647" cy="493186"/>
          </a:xfrm>
          <a:prstGeom prst="rect">
            <a:avLst/>
          </a:prstGeom>
          <a:solidFill>
            <a:schemeClr val="tx1"/>
          </a:solidFill>
          <a:ln>
            <a:noFill/>
          </a:ln>
          <a:effectLst/>
        </p:spPr>
        <p:txBody>
          <a:bodyPr wrap="square" lIns="0" tIns="0" rIns="0" bIns="0" rtlCol="0" anchor="ctr">
            <a:noAutofit/>
          </a:bodyPr>
          <a:lstStyle/>
          <a:p>
            <a:pPr algn="ctr"/>
            <a:r>
              <a:rPr kumimoji="1" lang="en-US" altLang="ja-JP" sz="1050" dirty="0">
                <a:solidFill>
                  <a:schemeClr val="bg1"/>
                </a:solidFill>
              </a:rPr>
              <a:t>EV4</a:t>
            </a:r>
            <a:r>
              <a:rPr kumimoji="1" lang="ja-JP" altLang="en-US" sz="1050" dirty="0">
                <a:solidFill>
                  <a:schemeClr val="bg1"/>
                </a:solidFill>
              </a:rPr>
              <a:t>開発環境</a:t>
            </a:r>
            <a:r>
              <a:rPr lang="ja-JP" altLang="en-US" sz="1050" dirty="0">
                <a:solidFill>
                  <a:schemeClr val="bg1"/>
                </a:solidFill>
              </a:rPr>
              <a:t>にて</a:t>
            </a:r>
            <a:r>
              <a:rPr kumimoji="1" lang="ja-JP" altLang="en-US" sz="1050" dirty="0">
                <a:solidFill>
                  <a:schemeClr val="bg1"/>
                </a:solidFill>
              </a:rPr>
              <a:t>検索した例</a:t>
            </a:r>
            <a:endParaRPr kumimoji="1" lang="en-US" altLang="ja-JP" sz="1050" dirty="0">
              <a:solidFill>
                <a:schemeClr val="bg1"/>
              </a:solidFill>
            </a:endParaRPr>
          </a:p>
        </p:txBody>
      </p:sp>
    </p:spTree>
    <p:extLst>
      <p:ext uri="{BB962C8B-B14F-4D97-AF65-F5344CB8AC3E}">
        <p14:creationId xmlns:p14="http://schemas.microsoft.com/office/powerpoint/2010/main" val="4097774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32</a:t>
            </a:fld>
            <a:endParaRPr lang="ja-JP" altLang="en-US" dirty="0"/>
          </a:p>
        </p:txBody>
      </p:sp>
      <p:sp>
        <p:nvSpPr>
          <p:cNvPr id="15" name="タイトル 5"/>
          <p:cNvSpPr txBox="1">
            <a:spLocks/>
          </p:cNvSpPr>
          <p:nvPr/>
        </p:nvSpPr>
        <p:spPr bwMode="auto">
          <a:xfrm>
            <a:off x="457201" y="944850"/>
            <a:ext cx="8262470"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kumimoji="1" sz="2200" kern="1200">
                <a:solidFill>
                  <a:schemeClr val="tx2">
                    <a:lumMod val="75000"/>
                  </a:schemeClr>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003A8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003A8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003A8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003A8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200">
                <a:solidFill>
                  <a:srgbClr val="0860A8"/>
                </a:solidFill>
                <a:latin typeface="Lucida Sans Unicode" pitchFamily="34" charset="0"/>
                <a:ea typeface="HGｺﾞｼｯｸE" pitchFamily="49" charset="-128"/>
              </a:defRPr>
            </a:lvl6pPr>
            <a:lvl7pPr marL="914400" algn="l" rtl="0" fontAlgn="base">
              <a:spcBef>
                <a:spcPct val="0"/>
              </a:spcBef>
              <a:spcAft>
                <a:spcPct val="0"/>
              </a:spcAft>
              <a:defRPr kumimoji="1" sz="2200">
                <a:solidFill>
                  <a:srgbClr val="0860A8"/>
                </a:solidFill>
                <a:latin typeface="Lucida Sans Unicode" pitchFamily="34" charset="0"/>
                <a:ea typeface="HGｺﾞｼｯｸE" pitchFamily="49" charset="-128"/>
              </a:defRPr>
            </a:lvl7pPr>
            <a:lvl8pPr marL="1371600" algn="l" rtl="0" fontAlgn="base">
              <a:spcBef>
                <a:spcPct val="0"/>
              </a:spcBef>
              <a:spcAft>
                <a:spcPct val="0"/>
              </a:spcAft>
              <a:defRPr kumimoji="1" sz="2200">
                <a:solidFill>
                  <a:srgbClr val="0860A8"/>
                </a:solidFill>
                <a:latin typeface="Lucida Sans Unicode" pitchFamily="34" charset="0"/>
                <a:ea typeface="HGｺﾞｼｯｸE" pitchFamily="49" charset="-128"/>
              </a:defRPr>
            </a:lvl8pPr>
            <a:lvl9pPr marL="1828800" algn="l" rtl="0" fontAlgn="base">
              <a:spcBef>
                <a:spcPct val="0"/>
              </a:spcBef>
              <a:spcAft>
                <a:spcPct val="0"/>
              </a:spcAft>
              <a:defRPr kumimoji="1" sz="2200">
                <a:solidFill>
                  <a:srgbClr val="0860A8"/>
                </a:solidFill>
                <a:latin typeface="Lucida Sans Unicode" pitchFamily="34" charset="0"/>
                <a:ea typeface="HGｺﾞｼｯｸE" pitchFamily="49" charset="-128"/>
              </a:defRPr>
            </a:lvl9pPr>
          </a:lstStyle>
          <a:p>
            <a:r>
              <a:rPr lang="ja-JP" altLang="en-US" smtClean="0"/>
              <a:t>画面</a:t>
            </a:r>
            <a:endParaRPr lang="ja-JP" altLang="en-US" dirty="0"/>
          </a:p>
        </p:txBody>
      </p:sp>
      <p:sp>
        <p:nvSpPr>
          <p:cNvPr id="16" name="コンテンツ プレースホルダー 10"/>
          <p:cNvSpPr txBox="1">
            <a:spLocks/>
          </p:cNvSpPr>
          <p:nvPr/>
        </p:nvSpPr>
        <p:spPr>
          <a:xfrm>
            <a:off x="287860" y="139700"/>
            <a:ext cx="7366000" cy="457200"/>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金融機関情報検索</a:t>
            </a:r>
            <a:endParaRPr lang="en-US" altLang="ja-JP" dirty="0"/>
          </a:p>
        </p:txBody>
      </p:sp>
      <p:sp>
        <p:nvSpPr>
          <p:cNvPr id="18" name="Rectangle 11" descr="50%"/>
          <p:cNvSpPr>
            <a:spLocks noChangeArrowheads="1"/>
          </p:cNvSpPr>
          <p:nvPr/>
        </p:nvSpPr>
        <p:spPr bwMode="auto">
          <a:xfrm rot="16200000">
            <a:off x="199391" y="1122016"/>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19" name="タイトル 5">
            <a:extLst>
              <a:ext uri="{FF2B5EF4-FFF2-40B4-BE49-F238E27FC236}">
                <a16:creationId xmlns="" xmlns:a16="http://schemas.microsoft.com/office/drawing/2014/main" id="{A10600E4-AC30-4509-8EE6-9870BB478DAE}"/>
              </a:ext>
            </a:extLst>
          </p:cNvPr>
          <p:cNvSpPr txBox="1">
            <a:spLocks/>
          </p:cNvSpPr>
          <p:nvPr/>
        </p:nvSpPr>
        <p:spPr>
          <a:xfrm>
            <a:off x="440260" y="4407811"/>
            <a:ext cx="8262470" cy="533399"/>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endParaRPr lang="en-US" altLang="ja-JP" dirty="0"/>
          </a:p>
        </p:txBody>
      </p:sp>
      <p:pic>
        <p:nvPicPr>
          <p:cNvPr id="20" name="図 19" descr="画面の領域">
            <a:extLst>
              <a:ext uri="{FF2B5EF4-FFF2-40B4-BE49-F238E27FC236}">
                <a16:creationId xmlns="" xmlns:a16="http://schemas.microsoft.com/office/drawing/2014/main" id="{E385FF57-5214-4F3E-BB51-7F956835EFE7}"/>
              </a:ext>
            </a:extLst>
          </p:cNvPr>
          <p:cNvPicPr>
            <a:picLocks noChangeAspect="1"/>
          </p:cNvPicPr>
          <p:nvPr/>
        </p:nvPicPr>
        <p:blipFill>
          <a:blip r:embed="rId3"/>
          <a:stretch>
            <a:fillRect/>
          </a:stretch>
        </p:blipFill>
        <p:spPr>
          <a:xfrm>
            <a:off x="376557" y="1478249"/>
            <a:ext cx="2781138" cy="3087661"/>
          </a:xfrm>
          <a:prstGeom prst="rect">
            <a:avLst/>
          </a:prstGeom>
        </p:spPr>
      </p:pic>
      <p:sp>
        <p:nvSpPr>
          <p:cNvPr id="21" name="タイトル 5">
            <a:extLst>
              <a:ext uri="{FF2B5EF4-FFF2-40B4-BE49-F238E27FC236}">
                <a16:creationId xmlns="" xmlns:a16="http://schemas.microsoft.com/office/drawing/2014/main" id="{A9A45B2E-8B6D-4AE1-8064-99B4F10A6F5F}"/>
              </a:ext>
            </a:extLst>
          </p:cNvPr>
          <p:cNvSpPr txBox="1">
            <a:spLocks/>
          </p:cNvSpPr>
          <p:nvPr/>
        </p:nvSpPr>
        <p:spPr>
          <a:xfrm>
            <a:off x="3330316" y="941948"/>
            <a:ext cx="3581399" cy="400052"/>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r>
              <a:rPr lang="en-US" altLang="ja-JP" dirty="0"/>
              <a:t>SOQL</a:t>
            </a:r>
            <a:endParaRPr lang="ja-JP" altLang="en-US" dirty="0"/>
          </a:p>
        </p:txBody>
      </p:sp>
      <p:sp>
        <p:nvSpPr>
          <p:cNvPr id="22" name="Rectangle 11" descr="50%">
            <a:extLst>
              <a:ext uri="{FF2B5EF4-FFF2-40B4-BE49-F238E27FC236}">
                <a16:creationId xmlns="" xmlns:a16="http://schemas.microsoft.com/office/drawing/2014/main" id="{CD2EFB58-7293-4237-9B98-79CE7FBE4BDE}"/>
              </a:ext>
            </a:extLst>
          </p:cNvPr>
          <p:cNvSpPr>
            <a:spLocks noChangeArrowheads="1"/>
          </p:cNvSpPr>
          <p:nvPr/>
        </p:nvSpPr>
        <p:spPr bwMode="auto">
          <a:xfrm rot="16200000">
            <a:off x="3072506" y="1119113"/>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23" name="正方形/長方形 22">
            <a:extLst>
              <a:ext uri="{FF2B5EF4-FFF2-40B4-BE49-F238E27FC236}">
                <a16:creationId xmlns="" xmlns:a16="http://schemas.microsoft.com/office/drawing/2014/main" id="{67B9B505-69D5-4226-823E-0C0D4FDBDC92}"/>
              </a:ext>
            </a:extLst>
          </p:cNvPr>
          <p:cNvSpPr/>
          <p:nvPr/>
        </p:nvSpPr>
        <p:spPr bwMode="auto">
          <a:xfrm>
            <a:off x="457201" y="1895757"/>
            <a:ext cx="719527" cy="165663"/>
          </a:xfrm>
          <a:prstGeom prst="rect">
            <a:avLst/>
          </a:prstGeom>
          <a:noFill/>
          <a:ln>
            <a:solidFill>
              <a:srgbClr val="FF0000"/>
            </a:solidFill>
          </a:ln>
          <a:effectLst/>
        </p:spPr>
        <p:txBody>
          <a:bodyPr wrap="square" lIns="0" tIns="0" rIns="0" bIns="0" rtlCol="0" anchor="ctr">
            <a:noAutofit/>
          </a:bodyPr>
          <a:lstStyle/>
          <a:p>
            <a:pPr algn="ctr"/>
            <a:endParaRPr kumimoji="1" lang="ja-JP" altLang="en-US" sz="1050" dirty="0" err="1">
              <a:solidFill>
                <a:schemeClr val="bg1"/>
              </a:solidFill>
            </a:endParaRPr>
          </a:p>
        </p:txBody>
      </p:sp>
      <p:sp>
        <p:nvSpPr>
          <p:cNvPr id="24" name="正方形/長方形 23">
            <a:extLst>
              <a:ext uri="{FF2B5EF4-FFF2-40B4-BE49-F238E27FC236}">
                <a16:creationId xmlns="" xmlns:a16="http://schemas.microsoft.com/office/drawing/2014/main" id="{79240B1A-69D4-4ACB-B81E-4B56BB504EA3}"/>
              </a:ext>
            </a:extLst>
          </p:cNvPr>
          <p:cNvSpPr/>
          <p:nvPr/>
        </p:nvSpPr>
        <p:spPr bwMode="auto">
          <a:xfrm>
            <a:off x="1257373" y="1878625"/>
            <a:ext cx="653874" cy="165663"/>
          </a:xfrm>
          <a:prstGeom prst="rect">
            <a:avLst/>
          </a:prstGeom>
          <a:noFill/>
          <a:ln>
            <a:solidFill>
              <a:srgbClr val="FF0000"/>
            </a:solidFill>
          </a:ln>
          <a:effectLst/>
        </p:spPr>
        <p:txBody>
          <a:bodyPr wrap="square" lIns="0" tIns="0" rIns="0" bIns="0" rtlCol="0" anchor="ctr">
            <a:noAutofit/>
          </a:bodyPr>
          <a:lstStyle/>
          <a:p>
            <a:pPr algn="ctr"/>
            <a:endParaRPr kumimoji="1" lang="ja-JP" altLang="en-US" sz="1050" dirty="0" err="1">
              <a:solidFill>
                <a:schemeClr val="bg1"/>
              </a:solidFill>
            </a:endParaRPr>
          </a:p>
        </p:txBody>
      </p:sp>
      <p:sp>
        <p:nvSpPr>
          <p:cNvPr id="25" name="タイトル 5">
            <a:extLst>
              <a:ext uri="{FF2B5EF4-FFF2-40B4-BE49-F238E27FC236}">
                <a16:creationId xmlns="" xmlns:a16="http://schemas.microsoft.com/office/drawing/2014/main" id="{607BF2AA-EB9D-4532-B21C-343E01289D71}"/>
              </a:ext>
            </a:extLst>
          </p:cNvPr>
          <p:cNvSpPr txBox="1">
            <a:spLocks/>
          </p:cNvSpPr>
          <p:nvPr/>
        </p:nvSpPr>
        <p:spPr>
          <a:xfrm>
            <a:off x="3152235" y="1344902"/>
            <a:ext cx="5991765" cy="3572854"/>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pPr marL="285750" indent="-285750">
              <a:buFont typeface="Wingdings" panose="05000000000000000000" pitchFamily="2" charset="2"/>
              <a:buChar char="Ø"/>
            </a:pPr>
            <a:r>
              <a:rPr lang="ja-JP" altLang="en-US" sz="1400" dirty="0"/>
              <a:t>金融機関名入力</a:t>
            </a:r>
            <a:endParaRPr lang="en-US" altLang="ja-JP" sz="1400" dirty="0"/>
          </a:p>
          <a:p>
            <a:r>
              <a:rPr lang="en-US" altLang="ja-JP" sz="1050" dirty="0"/>
              <a:t>(</a:t>
            </a:r>
            <a:r>
              <a:rPr lang="ja-JP" altLang="en-US" sz="1050" dirty="0"/>
              <a:t>例</a:t>
            </a:r>
            <a:r>
              <a:rPr lang="en-US" altLang="ja-JP" sz="1050" dirty="0"/>
              <a:t>)</a:t>
            </a:r>
            <a:r>
              <a:rPr lang="ja-JP" altLang="en-US" sz="1050" dirty="0"/>
              <a:t>「三井」を入力</a:t>
            </a:r>
            <a:endParaRPr lang="en-US" altLang="ja-JP" sz="1050" dirty="0"/>
          </a:p>
          <a:p>
            <a:r>
              <a:rPr lang="en-US" altLang="ja-JP" sz="1050" dirty="0"/>
              <a:t>SELECT+UniqueID__c,kinyuu_nm__c,kinyuu_kana__c,kinyuu_no__c,shiten_no__c,shiten_kana__c,shiten_nm__c,narabi_no</a:t>
            </a:r>
            <a:r>
              <a:rPr lang="en-US" altLang="ja-JP" sz="1050"/>
              <a:t>__</a:t>
            </a:r>
            <a:r>
              <a:rPr lang="en-US" altLang="ja-JP" sz="1050" smtClean="0"/>
              <a:t>c+FROM+EV1_GinkoMst</a:t>
            </a:r>
            <a:r>
              <a:rPr lang="en-US" altLang="ja-JP" sz="1050" dirty="0"/>
              <a:t>__c+where+(kinyuu_kana__</a:t>
            </a:r>
            <a:r>
              <a:rPr lang="en-US" altLang="ja-JP" sz="1050" dirty="0" err="1"/>
              <a:t>c+like</a:t>
            </a:r>
            <a:r>
              <a:rPr lang="en-US" altLang="ja-JP" sz="1050" dirty="0"/>
              <a:t>+'</a:t>
            </a:r>
            <a:r>
              <a:rPr lang="ja-JP" altLang="en-US" sz="1050" dirty="0">
                <a:solidFill>
                  <a:srgbClr val="FF0000"/>
                </a:solidFill>
              </a:rPr>
              <a:t>三井</a:t>
            </a:r>
            <a:r>
              <a:rPr lang="en-US" altLang="ja-JP" sz="1050" dirty="0">
                <a:solidFill>
                  <a:srgbClr val="FF0000"/>
                </a:solidFill>
              </a:rPr>
              <a:t>%25</a:t>
            </a:r>
            <a:r>
              <a:rPr lang="en-US" altLang="ja-JP" sz="1050" dirty="0"/>
              <a:t>'+or+kinyuu_nm__c+like+'</a:t>
            </a:r>
            <a:r>
              <a:rPr lang="ja-JP" altLang="en-US" sz="1050" dirty="0">
                <a:solidFill>
                  <a:srgbClr val="FF0000"/>
                </a:solidFill>
              </a:rPr>
              <a:t>三井</a:t>
            </a:r>
            <a:r>
              <a:rPr lang="en-US" altLang="ja-JP" sz="1050" dirty="0">
                <a:solidFill>
                  <a:srgbClr val="FF0000"/>
                </a:solidFill>
              </a:rPr>
              <a:t>%25</a:t>
            </a:r>
            <a:r>
              <a:rPr lang="en-US" altLang="ja-JP" sz="1050" dirty="0"/>
              <a:t>')+and+(shiten_kana__</a:t>
            </a:r>
            <a:r>
              <a:rPr lang="en-US" altLang="ja-JP" sz="1050" dirty="0" err="1"/>
              <a:t>c+like</a:t>
            </a:r>
            <a:r>
              <a:rPr lang="en-US" altLang="ja-JP" sz="1050" dirty="0"/>
              <a:t>+'</a:t>
            </a:r>
            <a:r>
              <a:rPr lang="en-US" altLang="ja-JP" sz="1050" dirty="0">
                <a:solidFill>
                  <a:srgbClr val="FF0000"/>
                </a:solidFill>
              </a:rPr>
              <a:t>%25</a:t>
            </a:r>
            <a:r>
              <a:rPr lang="en-US" altLang="ja-JP" sz="1050" dirty="0"/>
              <a:t>'+or+shiten_nm__c+like+'</a:t>
            </a:r>
            <a:r>
              <a:rPr lang="en-US" altLang="ja-JP" sz="1050" dirty="0">
                <a:solidFill>
                  <a:srgbClr val="FF0000"/>
                </a:solidFill>
              </a:rPr>
              <a:t>%25</a:t>
            </a:r>
            <a:r>
              <a:rPr lang="en-US" altLang="ja-JP" sz="1050" dirty="0"/>
              <a:t>')+limit+101</a:t>
            </a:r>
          </a:p>
          <a:p>
            <a:endParaRPr lang="en-US" altLang="ja-JP" sz="1400" dirty="0"/>
          </a:p>
          <a:p>
            <a:pPr marL="285750" indent="-285750">
              <a:buFont typeface="Wingdings" panose="05000000000000000000" pitchFamily="2" charset="2"/>
              <a:buChar char="Ø"/>
            </a:pPr>
            <a:r>
              <a:rPr lang="ja-JP" altLang="en-US" sz="1400" dirty="0"/>
              <a:t>金融機関名</a:t>
            </a:r>
            <a:r>
              <a:rPr lang="en-US" altLang="ja-JP" sz="1400" dirty="0"/>
              <a:t>+</a:t>
            </a:r>
            <a:r>
              <a:rPr lang="ja-JP" altLang="en-US" sz="1400" dirty="0"/>
              <a:t>支店名入力</a:t>
            </a:r>
            <a:endParaRPr lang="en-US" altLang="ja-JP" sz="1400" dirty="0"/>
          </a:p>
          <a:p>
            <a:r>
              <a:rPr lang="en-US" altLang="ja-JP" sz="1050" dirty="0"/>
              <a:t>(</a:t>
            </a:r>
            <a:r>
              <a:rPr lang="ja-JP" altLang="en-US" sz="1050" dirty="0"/>
              <a:t>例</a:t>
            </a:r>
            <a:r>
              <a:rPr lang="en-US" altLang="ja-JP" sz="1050" dirty="0"/>
              <a:t>)</a:t>
            </a:r>
            <a:r>
              <a:rPr lang="ja-JP" altLang="en-US" sz="1050" dirty="0"/>
              <a:t>「三井」</a:t>
            </a:r>
            <a:r>
              <a:rPr lang="en-US" altLang="ja-JP" sz="1050" dirty="0"/>
              <a:t>+</a:t>
            </a:r>
            <a:r>
              <a:rPr lang="ja-JP" altLang="en-US" sz="1050" dirty="0"/>
              <a:t>「日本橋」を入力</a:t>
            </a:r>
            <a:endParaRPr lang="en-US" altLang="ja-JP" sz="1050" dirty="0"/>
          </a:p>
          <a:p>
            <a:r>
              <a:rPr lang="en-US" altLang="ja-JP" sz="1100" dirty="0"/>
              <a:t>SELECT+UniqueID__c,kinyuu_nm__c,kinyuu_kana__c,kinyuu_no__c,shiten_no__c,shiten_kana__c,shiten_nm__c,narabi_no</a:t>
            </a:r>
            <a:r>
              <a:rPr lang="en-US" altLang="ja-JP" sz="1100"/>
              <a:t>__</a:t>
            </a:r>
            <a:r>
              <a:rPr lang="en-US" altLang="ja-JP" sz="1100" smtClean="0"/>
              <a:t>c+FROM+EV1_GinkoMst</a:t>
            </a:r>
            <a:r>
              <a:rPr lang="en-US" altLang="ja-JP" sz="1100" dirty="0"/>
              <a:t>__c+where+(kinyuu_kana__</a:t>
            </a:r>
            <a:r>
              <a:rPr lang="en-US" altLang="ja-JP" sz="1100" dirty="0" err="1"/>
              <a:t>c+like</a:t>
            </a:r>
            <a:r>
              <a:rPr lang="en-US" altLang="ja-JP" sz="1100" dirty="0"/>
              <a:t>+'</a:t>
            </a:r>
            <a:r>
              <a:rPr lang="ja-JP" altLang="en-US" sz="1100" dirty="0">
                <a:solidFill>
                  <a:srgbClr val="FF0000"/>
                </a:solidFill>
              </a:rPr>
              <a:t>三井</a:t>
            </a:r>
            <a:r>
              <a:rPr lang="en-US" altLang="ja-JP" sz="1100" dirty="0">
                <a:solidFill>
                  <a:srgbClr val="FF0000"/>
                </a:solidFill>
              </a:rPr>
              <a:t>%25</a:t>
            </a:r>
            <a:r>
              <a:rPr lang="en-US" altLang="ja-JP" sz="1100" dirty="0"/>
              <a:t>'+or+kinyuu_nm__c+like+'</a:t>
            </a:r>
            <a:r>
              <a:rPr lang="ja-JP" altLang="en-US" sz="1100" dirty="0">
                <a:solidFill>
                  <a:srgbClr val="FF0000"/>
                </a:solidFill>
              </a:rPr>
              <a:t>三井</a:t>
            </a:r>
            <a:r>
              <a:rPr lang="en-US" altLang="ja-JP" sz="1100" dirty="0">
                <a:solidFill>
                  <a:srgbClr val="FF0000"/>
                </a:solidFill>
              </a:rPr>
              <a:t>%25</a:t>
            </a:r>
            <a:r>
              <a:rPr lang="en-US" altLang="ja-JP" sz="1100" dirty="0"/>
              <a:t>')+and+(shiten_kana__</a:t>
            </a:r>
            <a:r>
              <a:rPr lang="en-US" altLang="ja-JP" sz="1100" dirty="0" err="1"/>
              <a:t>c+like</a:t>
            </a:r>
            <a:r>
              <a:rPr lang="en-US" altLang="ja-JP" sz="1100" dirty="0"/>
              <a:t>+'</a:t>
            </a:r>
            <a:r>
              <a:rPr lang="ja-JP" altLang="en-US" sz="1100" dirty="0">
                <a:solidFill>
                  <a:srgbClr val="FF0000"/>
                </a:solidFill>
              </a:rPr>
              <a:t>日本橋</a:t>
            </a:r>
            <a:r>
              <a:rPr lang="en-US" altLang="ja-JP" sz="1100" dirty="0">
                <a:solidFill>
                  <a:srgbClr val="FF0000"/>
                </a:solidFill>
              </a:rPr>
              <a:t>%25</a:t>
            </a:r>
            <a:r>
              <a:rPr lang="en-US" altLang="ja-JP" sz="1100" dirty="0"/>
              <a:t>'+or+shiten_nm__c+like+'</a:t>
            </a:r>
            <a:r>
              <a:rPr lang="ja-JP" altLang="en-US" sz="1100" dirty="0">
                <a:solidFill>
                  <a:srgbClr val="FF0000"/>
                </a:solidFill>
              </a:rPr>
              <a:t>日本橋</a:t>
            </a:r>
            <a:r>
              <a:rPr lang="en-US" altLang="ja-JP" sz="1100" dirty="0">
                <a:solidFill>
                  <a:srgbClr val="FF0000"/>
                </a:solidFill>
              </a:rPr>
              <a:t>%25</a:t>
            </a:r>
            <a:r>
              <a:rPr lang="en-US" altLang="ja-JP" sz="1100" dirty="0"/>
              <a:t>')+limit+101</a:t>
            </a:r>
          </a:p>
          <a:p>
            <a:endParaRPr lang="en-US" altLang="ja-JP" sz="1000" dirty="0">
              <a:solidFill>
                <a:srgbClr val="FF0000"/>
              </a:solidFill>
            </a:endParaRPr>
          </a:p>
          <a:p>
            <a:r>
              <a:rPr lang="ja-JP" altLang="en-US" sz="1000" dirty="0">
                <a:solidFill>
                  <a:srgbClr val="4A777F"/>
                </a:solidFill>
              </a:rPr>
              <a:t>（</a:t>
            </a:r>
            <a:r>
              <a:rPr lang="en-US" altLang="ja-JP" sz="1000" dirty="0">
                <a:solidFill>
                  <a:srgbClr val="4A777F"/>
                </a:solidFill>
              </a:rPr>
              <a:t>※</a:t>
            </a:r>
            <a:r>
              <a:rPr lang="ja-JP" altLang="en-US" sz="1000" dirty="0">
                <a:solidFill>
                  <a:srgbClr val="4A777F"/>
                </a:solidFill>
              </a:rPr>
              <a:t>）</a:t>
            </a:r>
            <a:r>
              <a:rPr lang="ja-JP" altLang="en-US" sz="1050" dirty="0">
                <a:solidFill>
                  <a:srgbClr val="FF0000"/>
                </a:solidFill>
              </a:rPr>
              <a:t>赤文字</a:t>
            </a:r>
            <a:r>
              <a:rPr lang="ja-JP" altLang="en-US" sz="1050" dirty="0"/>
              <a:t>はエンコードした文字</a:t>
            </a:r>
            <a:endParaRPr lang="en-US" altLang="ja-JP" sz="1050" dirty="0"/>
          </a:p>
          <a:p>
            <a:endParaRPr lang="en-US" altLang="ja-JP" sz="1050" dirty="0"/>
          </a:p>
          <a:p>
            <a:r>
              <a:rPr lang="ja-JP" altLang="en-US" sz="1050" dirty="0"/>
              <a:t>（</a:t>
            </a:r>
            <a:r>
              <a:rPr lang="en-US" altLang="ja-JP" sz="1050" dirty="0"/>
              <a:t>※</a:t>
            </a:r>
            <a:r>
              <a:rPr lang="ja-JP" altLang="en-US" sz="1050" dirty="0"/>
              <a:t>）支店名のみの検索は実施しない</a:t>
            </a:r>
            <a:endParaRPr lang="en-US" altLang="ja-JP" sz="1050" dirty="0"/>
          </a:p>
        </p:txBody>
      </p:sp>
    </p:spTree>
    <p:extLst>
      <p:ext uri="{BB962C8B-B14F-4D97-AF65-F5344CB8AC3E}">
        <p14:creationId xmlns:p14="http://schemas.microsoft.com/office/powerpoint/2010/main" val="2596623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33</a:t>
            </a:fld>
            <a:endParaRPr lang="ja-JP" altLang="en-US" dirty="0"/>
          </a:p>
        </p:txBody>
      </p:sp>
      <p:sp>
        <p:nvSpPr>
          <p:cNvPr id="4" name="タイトル 5"/>
          <p:cNvSpPr>
            <a:spLocks noGrp="1"/>
          </p:cNvSpPr>
          <p:nvPr>
            <p:ph type="title"/>
          </p:nvPr>
        </p:nvSpPr>
        <p:spPr>
          <a:xfrm>
            <a:off x="457201" y="872840"/>
            <a:ext cx="3581399" cy="400052"/>
          </a:xfrm>
        </p:spPr>
        <p:txBody>
          <a:bodyPr>
            <a:normAutofit fontScale="90000"/>
          </a:bodyPr>
          <a:lstStyle/>
          <a:p>
            <a:r>
              <a:rPr lang="ja-JP" altLang="en-US" dirty="0"/>
              <a:t>画面</a:t>
            </a:r>
          </a:p>
        </p:txBody>
      </p:sp>
      <p:sp>
        <p:nvSpPr>
          <p:cNvPr id="5" name="コンテンツ プレースホルダー 10"/>
          <p:cNvSpPr txBox="1">
            <a:spLocks/>
          </p:cNvSpPr>
          <p:nvPr/>
        </p:nvSpPr>
        <p:spPr>
          <a:xfrm>
            <a:off x="287860" y="139700"/>
            <a:ext cx="7366000" cy="457200"/>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教室情報検索</a:t>
            </a:r>
            <a:endParaRPr lang="en-US" altLang="ja-JP" dirty="0"/>
          </a:p>
        </p:txBody>
      </p:sp>
      <p:sp>
        <p:nvSpPr>
          <p:cNvPr id="7" name="Rectangle 11" descr="50%"/>
          <p:cNvSpPr>
            <a:spLocks noChangeArrowheads="1"/>
          </p:cNvSpPr>
          <p:nvPr/>
        </p:nvSpPr>
        <p:spPr bwMode="auto">
          <a:xfrm rot="16200000">
            <a:off x="199391" y="1050005"/>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a:extLst>
              <a:ext uri="{FF2B5EF4-FFF2-40B4-BE49-F238E27FC236}">
                <a16:creationId xmlns="" xmlns:a16="http://schemas.microsoft.com/office/drawing/2014/main" id="{24FEF552-9E87-4940-A3A7-E1962EA26750}"/>
              </a:ext>
            </a:extLst>
          </p:cNvPr>
          <p:cNvSpPr txBox="1">
            <a:spLocks/>
          </p:cNvSpPr>
          <p:nvPr/>
        </p:nvSpPr>
        <p:spPr>
          <a:xfrm>
            <a:off x="287860" y="1322664"/>
            <a:ext cx="8262470" cy="533399"/>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endParaRPr lang="ja-JP" altLang="en-US" dirty="0"/>
          </a:p>
        </p:txBody>
      </p:sp>
      <p:sp>
        <p:nvSpPr>
          <p:cNvPr id="9" name="タイトル 5">
            <a:extLst>
              <a:ext uri="{FF2B5EF4-FFF2-40B4-BE49-F238E27FC236}">
                <a16:creationId xmlns="" xmlns:a16="http://schemas.microsoft.com/office/drawing/2014/main" id="{A10600E4-AC30-4509-8EE6-9870BB478DAE}"/>
              </a:ext>
            </a:extLst>
          </p:cNvPr>
          <p:cNvSpPr txBox="1">
            <a:spLocks/>
          </p:cNvSpPr>
          <p:nvPr/>
        </p:nvSpPr>
        <p:spPr>
          <a:xfrm>
            <a:off x="440260" y="4335800"/>
            <a:ext cx="8262470" cy="533399"/>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endParaRPr lang="en-US" altLang="ja-JP" dirty="0"/>
          </a:p>
        </p:txBody>
      </p:sp>
      <p:pic>
        <p:nvPicPr>
          <p:cNvPr id="10" name="図 9" descr="画面の領域">
            <a:extLst>
              <a:ext uri="{FF2B5EF4-FFF2-40B4-BE49-F238E27FC236}">
                <a16:creationId xmlns="" xmlns:a16="http://schemas.microsoft.com/office/drawing/2014/main" id="{9BE60CF5-1538-449F-88D9-8B153D0D92EE}"/>
              </a:ext>
            </a:extLst>
          </p:cNvPr>
          <p:cNvPicPr>
            <a:picLocks noChangeAspect="1"/>
          </p:cNvPicPr>
          <p:nvPr/>
        </p:nvPicPr>
        <p:blipFill>
          <a:blip r:embed="rId3"/>
          <a:stretch>
            <a:fillRect/>
          </a:stretch>
        </p:blipFill>
        <p:spPr>
          <a:xfrm>
            <a:off x="399417" y="1322664"/>
            <a:ext cx="2409824" cy="2680115"/>
          </a:xfrm>
          <a:prstGeom prst="rect">
            <a:avLst/>
          </a:prstGeom>
        </p:spPr>
      </p:pic>
      <p:sp>
        <p:nvSpPr>
          <p:cNvPr id="11" name="正方形/長方形 10">
            <a:extLst>
              <a:ext uri="{FF2B5EF4-FFF2-40B4-BE49-F238E27FC236}">
                <a16:creationId xmlns="" xmlns:a16="http://schemas.microsoft.com/office/drawing/2014/main" id="{1A16F479-820B-40ED-ABAE-E5FF4FE8A1EF}"/>
              </a:ext>
            </a:extLst>
          </p:cNvPr>
          <p:cNvSpPr/>
          <p:nvPr/>
        </p:nvSpPr>
        <p:spPr bwMode="auto">
          <a:xfrm>
            <a:off x="457201" y="1605913"/>
            <a:ext cx="1244183" cy="250150"/>
          </a:xfrm>
          <a:prstGeom prst="rect">
            <a:avLst/>
          </a:prstGeom>
          <a:noFill/>
          <a:ln>
            <a:solidFill>
              <a:srgbClr val="FF0000"/>
            </a:solidFill>
          </a:ln>
          <a:effectLst/>
        </p:spPr>
        <p:txBody>
          <a:bodyPr wrap="square" lIns="0" tIns="0" rIns="0" bIns="0" rtlCol="0" anchor="ctr">
            <a:noAutofit/>
          </a:bodyPr>
          <a:lstStyle/>
          <a:p>
            <a:pPr algn="ctr"/>
            <a:endParaRPr kumimoji="1" lang="ja-JP" altLang="en-US" sz="1050" dirty="0" err="1">
              <a:solidFill>
                <a:schemeClr val="bg1"/>
              </a:solidFill>
            </a:endParaRPr>
          </a:p>
        </p:txBody>
      </p:sp>
      <p:sp>
        <p:nvSpPr>
          <p:cNvPr id="12" name="タイトル 5">
            <a:extLst>
              <a:ext uri="{FF2B5EF4-FFF2-40B4-BE49-F238E27FC236}">
                <a16:creationId xmlns="" xmlns:a16="http://schemas.microsoft.com/office/drawing/2014/main" id="{7981CD2E-EE43-466F-9E16-3B2B24F84233}"/>
              </a:ext>
            </a:extLst>
          </p:cNvPr>
          <p:cNvSpPr txBox="1">
            <a:spLocks/>
          </p:cNvSpPr>
          <p:nvPr/>
        </p:nvSpPr>
        <p:spPr>
          <a:xfrm>
            <a:off x="3097968" y="869939"/>
            <a:ext cx="3581399" cy="400052"/>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r>
              <a:rPr lang="en-US" altLang="ja-JP" dirty="0"/>
              <a:t>SOQL</a:t>
            </a:r>
            <a:endParaRPr lang="ja-JP" altLang="en-US" dirty="0"/>
          </a:p>
        </p:txBody>
      </p:sp>
      <p:sp>
        <p:nvSpPr>
          <p:cNvPr id="13" name="Rectangle 11" descr="50%">
            <a:extLst>
              <a:ext uri="{FF2B5EF4-FFF2-40B4-BE49-F238E27FC236}">
                <a16:creationId xmlns="" xmlns:a16="http://schemas.microsoft.com/office/drawing/2014/main" id="{4B1E7747-A80A-4810-94A1-1687FA472F7B}"/>
              </a:ext>
            </a:extLst>
          </p:cNvPr>
          <p:cNvSpPr>
            <a:spLocks noChangeArrowheads="1"/>
          </p:cNvSpPr>
          <p:nvPr/>
        </p:nvSpPr>
        <p:spPr bwMode="auto">
          <a:xfrm rot="16200000">
            <a:off x="2840158" y="1047104"/>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14" name="タイトル 5">
            <a:extLst>
              <a:ext uri="{FF2B5EF4-FFF2-40B4-BE49-F238E27FC236}">
                <a16:creationId xmlns="" xmlns:a16="http://schemas.microsoft.com/office/drawing/2014/main" id="{08E6DDF1-C145-4126-8916-97428DCE6EF3}"/>
              </a:ext>
            </a:extLst>
          </p:cNvPr>
          <p:cNvSpPr txBox="1">
            <a:spLocks/>
          </p:cNvSpPr>
          <p:nvPr/>
        </p:nvSpPr>
        <p:spPr>
          <a:xfrm>
            <a:off x="3017324" y="1296346"/>
            <a:ext cx="5991765" cy="3572854"/>
          </a:xfrm>
          <a:prstGeom prst="rect">
            <a:avLst/>
          </a:prstGeom>
        </p:spPr>
        <p:txBody>
          <a:bodyPr vert="horz" lIns="91440" tIns="45720" rIns="91440" bIns="45720" rtlCol="0" anchor="t" anchorCtr="0">
            <a:normAutofit fontScale="92500" lnSpcReduction="10000"/>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pPr marL="285750" indent="-285750">
              <a:buFont typeface="Wingdings" panose="05000000000000000000" pitchFamily="2" charset="2"/>
              <a:buChar char="Ø"/>
            </a:pPr>
            <a:r>
              <a:rPr lang="ja-JP" altLang="en-US" sz="1400" dirty="0"/>
              <a:t>教室番号入力</a:t>
            </a:r>
            <a:endParaRPr lang="en-US" altLang="ja-JP" sz="1400" dirty="0"/>
          </a:p>
          <a:p>
            <a:r>
              <a:rPr lang="en-US" altLang="ja-JP" sz="1050" dirty="0"/>
              <a:t>(</a:t>
            </a:r>
            <a:r>
              <a:rPr lang="ja-JP" altLang="en-US" sz="1050" dirty="0"/>
              <a:t>例</a:t>
            </a:r>
            <a:r>
              <a:rPr lang="en-US" altLang="ja-JP" sz="1050" dirty="0"/>
              <a:t>)</a:t>
            </a:r>
            <a:r>
              <a:rPr lang="ja-JP" altLang="en-US" sz="1050" dirty="0"/>
              <a:t>「</a:t>
            </a:r>
            <a:r>
              <a:rPr lang="en-US" altLang="ja-JP" sz="1050" dirty="0"/>
              <a:t>114</a:t>
            </a:r>
            <a:r>
              <a:rPr lang="ja-JP" altLang="en-US" sz="1050" dirty="0"/>
              <a:t>」を入力</a:t>
            </a:r>
            <a:endParaRPr lang="en-US" altLang="ja-JP" sz="1050" dirty="0"/>
          </a:p>
          <a:p>
            <a:r>
              <a:rPr lang="en-US" altLang="ja-JP" sz="1050" dirty="0"/>
              <a:t>SELECT+KyoshitsuBango__c,KyoshitsuName__c,YubinBango__c,Jusho1__c,Jusho2__c,Jusho3__c,Jusho4__c,Phone__c,Fax__c,KyoshitsuCho__r.ShiKanji__c,KyoshitsuCho__r.MeiKanji__c,KyoshitsuCho__r.UniqueShainBango__c+from+KyoshitsuMaster_a__c+where+Yuko__c=true+and+KyoshitsuBango__c+like+'114'+limit+101</a:t>
            </a:r>
          </a:p>
          <a:p>
            <a:endParaRPr lang="en-US" altLang="ja-JP" sz="1400" dirty="0"/>
          </a:p>
          <a:p>
            <a:pPr marL="285750" indent="-285750">
              <a:buFont typeface="Wingdings" panose="05000000000000000000" pitchFamily="2" charset="2"/>
              <a:buChar char="Ø"/>
            </a:pPr>
            <a:r>
              <a:rPr lang="ja-JP" altLang="en-US" sz="1400" dirty="0"/>
              <a:t>教室名入力</a:t>
            </a:r>
            <a:endParaRPr lang="en-US" altLang="ja-JP" sz="1400" dirty="0"/>
          </a:p>
          <a:p>
            <a:r>
              <a:rPr lang="en-US" altLang="ja-JP" sz="1050" dirty="0"/>
              <a:t>(</a:t>
            </a:r>
            <a:r>
              <a:rPr lang="ja-JP" altLang="en-US" sz="1050" dirty="0"/>
              <a:t>例</a:t>
            </a:r>
            <a:r>
              <a:rPr lang="en-US" altLang="ja-JP" sz="1050" dirty="0"/>
              <a:t>)</a:t>
            </a:r>
            <a:r>
              <a:rPr lang="ja-JP" altLang="en-US" sz="1050" dirty="0"/>
              <a:t>「桜新町」を入力</a:t>
            </a:r>
            <a:endParaRPr lang="en-US" altLang="ja-JP" sz="1050" dirty="0"/>
          </a:p>
          <a:p>
            <a:r>
              <a:rPr lang="en-US" altLang="ja-JP" sz="1050" dirty="0"/>
              <a:t>SELECT+KyoshitsuBango__c,KyoshitsuName__c,YubinBango__c,Jusho1__c,Jusho2__c,Jusho3__c,Jusho4__c,Phone__c,Fax__c,KyoshitsuCho__r.ShiKanji__c,KyoshitsuCho__r.MeiKanji__c,KyoshitsuCho__r.UniqueShainBango__c+from+KyoshitsuMaster_a__c+where+Yuko__c=</a:t>
            </a:r>
            <a:r>
              <a:rPr lang="en-US" altLang="ja-JP" sz="1050" dirty="0" err="1"/>
              <a:t>true+and+KyoshitsuName</a:t>
            </a:r>
            <a:r>
              <a:rPr lang="en-US" altLang="ja-JP" sz="1050" dirty="0"/>
              <a:t>__</a:t>
            </a:r>
            <a:r>
              <a:rPr lang="en-US" altLang="ja-JP" sz="1050" dirty="0" err="1"/>
              <a:t>c+like</a:t>
            </a:r>
            <a:r>
              <a:rPr lang="en-US" altLang="ja-JP" sz="1050" dirty="0"/>
              <a:t>+‘</a:t>
            </a:r>
            <a:r>
              <a:rPr lang="en-US" altLang="ja-JP" sz="1050" dirty="0">
                <a:solidFill>
                  <a:srgbClr val="FF0000"/>
                </a:solidFill>
              </a:rPr>
              <a:t>%E6%A1%9C%E6%96%B0%E7%94%BA%25</a:t>
            </a:r>
            <a:r>
              <a:rPr lang="ja-JP" altLang="en-US" sz="600" dirty="0">
                <a:solidFill>
                  <a:srgbClr val="FF0000"/>
                </a:solidFill>
              </a:rPr>
              <a:t>（</a:t>
            </a:r>
            <a:r>
              <a:rPr lang="en-US" altLang="ja-JP" sz="600" dirty="0">
                <a:solidFill>
                  <a:srgbClr val="FF0000"/>
                </a:solidFill>
              </a:rPr>
              <a:t>※</a:t>
            </a:r>
            <a:r>
              <a:rPr lang="ja-JP" altLang="en-US" sz="600" dirty="0">
                <a:solidFill>
                  <a:srgbClr val="FF0000"/>
                </a:solidFill>
              </a:rPr>
              <a:t>）</a:t>
            </a:r>
            <a:r>
              <a:rPr lang="en-US" altLang="ja-JP" sz="1050" dirty="0"/>
              <a:t>'+limit+101</a:t>
            </a:r>
          </a:p>
          <a:p>
            <a:endParaRPr lang="en-US" altLang="ja-JP" sz="1050" dirty="0"/>
          </a:p>
          <a:p>
            <a:pPr marL="171450" indent="-171450">
              <a:buFont typeface="Wingdings" panose="05000000000000000000" pitchFamily="2" charset="2"/>
              <a:buChar char="Ø"/>
            </a:pPr>
            <a:r>
              <a:rPr lang="ja-JP" altLang="en-US" sz="1400" dirty="0"/>
              <a:t>教室番号 </a:t>
            </a:r>
            <a:r>
              <a:rPr lang="en-US" altLang="ja-JP" sz="1400" dirty="0"/>
              <a:t>+ </a:t>
            </a:r>
            <a:r>
              <a:rPr lang="ja-JP" altLang="en-US" sz="1400" dirty="0"/>
              <a:t>教室名入力</a:t>
            </a:r>
            <a:endParaRPr lang="en-US" altLang="ja-JP" sz="1400" dirty="0"/>
          </a:p>
          <a:p>
            <a:r>
              <a:rPr lang="en-US" altLang="ja-JP" sz="1050" dirty="0"/>
              <a:t>(</a:t>
            </a:r>
            <a:r>
              <a:rPr lang="ja-JP" altLang="en-US" sz="1050" dirty="0"/>
              <a:t>例</a:t>
            </a:r>
            <a:r>
              <a:rPr lang="en-US" altLang="ja-JP" sz="1050" dirty="0"/>
              <a:t>)</a:t>
            </a:r>
            <a:r>
              <a:rPr lang="ja-JP" altLang="en-US" sz="1050" dirty="0"/>
              <a:t>「</a:t>
            </a:r>
            <a:r>
              <a:rPr lang="en-US" altLang="ja-JP" sz="1050" dirty="0"/>
              <a:t>114 </a:t>
            </a:r>
            <a:r>
              <a:rPr lang="ja-JP" altLang="en-US" sz="1050" dirty="0"/>
              <a:t>桜新町」を入力</a:t>
            </a:r>
            <a:endParaRPr lang="en-US" altLang="ja-JP" sz="1050" dirty="0"/>
          </a:p>
          <a:p>
            <a:r>
              <a:rPr lang="en-US" altLang="ja-JP" sz="1050" dirty="0"/>
              <a:t>SELECT+KyoshitsuBango__c,KyoshitsuName__c,YubinBango__c,Jusho1__c,Jusho2__c,Jusho3__c,Jusho4__c,Phone__c,Fax__c,KyoshitsuCho__r.ShiKanji__c,KyoshitsuCho__r.MeiKanji__c,KyoshitsuCho__r.UniqueShainBango__c+from+KyoshitsuMaster_a__c+where+Yuko__c=true+and+KyoshitsuBango__c+like+'114'+and+KyoshitsuName__c+like</a:t>
            </a:r>
            <a:r>
              <a:rPr lang="en-US" altLang="ja-JP" sz="1050" dirty="0">
                <a:solidFill>
                  <a:srgbClr val="FF0000"/>
                </a:solidFill>
              </a:rPr>
              <a:t>+'%E6%A1%9C%E6%96%B0%E7%94%BA%25</a:t>
            </a:r>
            <a:r>
              <a:rPr lang="en-US" altLang="ja-JP" sz="1050" dirty="0"/>
              <a:t>'+limit+101</a:t>
            </a:r>
          </a:p>
          <a:p>
            <a:endParaRPr lang="en-US" altLang="ja-JP" sz="1100" dirty="0"/>
          </a:p>
          <a:p>
            <a:r>
              <a:rPr lang="ja-JP" altLang="en-US" sz="1000" dirty="0">
                <a:solidFill>
                  <a:srgbClr val="FF0000"/>
                </a:solidFill>
              </a:rPr>
              <a:t>（</a:t>
            </a:r>
            <a:r>
              <a:rPr lang="en-US" altLang="ja-JP" sz="1000" dirty="0">
                <a:solidFill>
                  <a:srgbClr val="FF0000"/>
                </a:solidFill>
              </a:rPr>
              <a:t>※</a:t>
            </a:r>
            <a:r>
              <a:rPr lang="ja-JP" altLang="en-US" sz="1000" dirty="0">
                <a:solidFill>
                  <a:srgbClr val="FF0000"/>
                </a:solidFill>
              </a:rPr>
              <a:t>）</a:t>
            </a:r>
            <a:r>
              <a:rPr lang="ja-JP" altLang="en-US" sz="1050" dirty="0">
                <a:solidFill>
                  <a:srgbClr val="FF0000"/>
                </a:solidFill>
              </a:rPr>
              <a:t>赤文字</a:t>
            </a:r>
            <a:r>
              <a:rPr lang="ja-JP" altLang="en-US" sz="1050" dirty="0"/>
              <a:t>はエンコードした文字</a:t>
            </a:r>
            <a:endParaRPr lang="en-US" altLang="ja-JP" sz="1050" dirty="0"/>
          </a:p>
        </p:txBody>
      </p:sp>
    </p:spTree>
    <p:extLst>
      <p:ext uri="{BB962C8B-B14F-4D97-AF65-F5344CB8AC3E}">
        <p14:creationId xmlns:p14="http://schemas.microsoft.com/office/powerpoint/2010/main" val="4097763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34</a:t>
            </a:fld>
            <a:endParaRPr lang="ja-JP" altLang="en-US" dirty="0"/>
          </a:p>
        </p:txBody>
      </p:sp>
      <p:sp>
        <p:nvSpPr>
          <p:cNvPr id="4" name="タイトル 5"/>
          <p:cNvSpPr>
            <a:spLocks noGrp="1"/>
          </p:cNvSpPr>
          <p:nvPr>
            <p:ph type="title"/>
          </p:nvPr>
        </p:nvSpPr>
        <p:spPr>
          <a:xfrm>
            <a:off x="457201" y="891918"/>
            <a:ext cx="8262470" cy="533399"/>
          </a:xfrm>
        </p:spPr>
        <p:txBody>
          <a:bodyPr>
            <a:normAutofit/>
          </a:bodyPr>
          <a:lstStyle/>
          <a:p>
            <a:r>
              <a:rPr lang="ja-JP" altLang="en-US" dirty="0"/>
              <a:t>画面</a:t>
            </a:r>
          </a:p>
        </p:txBody>
      </p:sp>
      <p:sp>
        <p:nvSpPr>
          <p:cNvPr id="5" name="コンテンツ プレースホルダー 10"/>
          <p:cNvSpPr txBox="1">
            <a:spLocks/>
          </p:cNvSpPr>
          <p:nvPr/>
        </p:nvSpPr>
        <p:spPr>
          <a:xfrm>
            <a:off x="287860" y="139700"/>
            <a:ext cx="7366000" cy="457200"/>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サイエンス・文章情報検索</a:t>
            </a:r>
            <a:endParaRPr lang="en-US" altLang="ja-JP" dirty="0"/>
          </a:p>
        </p:txBody>
      </p:sp>
      <p:sp>
        <p:nvSpPr>
          <p:cNvPr id="7" name="Rectangle 11" descr="50%"/>
          <p:cNvSpPr>
            <a:spLocks noChangeArrowheads="1"/>
          </p:cNvSpPr>
          <p:nvPr/>
        </p:nvSpPr>
        <p:spPr bwMode="auto">
          <a:xfrm rot="16200000">
            <a:off x="199391" y="1069084"/>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a:extLst>
              <a:ext uri="{FF2B5EF4-FFF2-40B4-BE49-F238E27FC236}">
                <a16:creationId xmlns="" xmlns:a16="http://schemas.microsoft.com/office/drawing/2014/main" id="{A10600E4-AC30-4509-8EE6-9870BB478DAE}"/>
              </a:ext>
            </a:extLst>
          </p:cNvPr>
          <p:cNvSpPr txBox="1">
            <a:spLocks/>
          </p:cNvSpPr>
          <p:nvPr/>
        </p:nvSpPr>
        <p:spPr>
          <a:xfrm>
            <a:off x="440260" y="4354879"/>
            <a:ext cx="8262470" cy="533399"/>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endParaRPr lang="en-US" altLang="ja-JP" dirty="0"/>
          </a:p>
        </p:txBody>
      </p:sp>
      <p:pic>
        <p:nvPicPr>
          <p:cNvPr id="9" name="図 8" descr="画面の領域">
            <a:extLst>
              <a:ext uri="{FF2B5EF4-FFF2-40B4-BE49-F238E27FC236}">
                <a16:creationId xmlns="" xmlns:a16="http://schemas.microsoft.com/office/drawing/2014/main" id="{792A8CDB-2368-477B-95E6-613254997DB8}"/>
              </a:ext>
            </a:extLst>
          </p:cNvPr>
          <p:cNvPicPr>
            <a:picLocks noChangeAspect="1"/>
          </p:cNvPicPr>
          <p:nvPr/>
        </p:nvPicPr>
        <p:blipFill>
          <a:blip r:embed="rId3"/>
          <a:stretch>
            <a:fillRect/>
          </a:stretch>
        </p:blipFill>
        <p:spPr>
          <a:xfrm>
            <a:off x="376557" y="1475090"/>
            <a:ext cx="2745589" cy="2017620"/>
          </a:xfrm>
          <a:prstGeom prst="rect">
            <a:avLst/>
          </a:prstGeom>
        </p:spPr>
      </p:pic>
      <p:sp>
        <p:nvSpPr>
          <p:cNvPr id="10" name="タイトル 5">
            <a:extLst>
              <a:ext uri="{FF2B5EF4-FFF2-40B4-BE49-F238E27FC236}">
                <a16:creationId xmlns="" xmlns:a16="http://schemas.microsoft.com/office/drawing/2014/main" id="{6241B17B-65DC-4F6F-B675-C9BF6690D6DB}"/>
              </a:ext>
            </a:extLst>
          </p:cNvPr>
          <p:cNvSpPr txBox="1">
            <a:spLocks/>
          </p:cNvSpPr>
          <p:nvPr/>
        </p:nvSpPr>
        <p:spPr>
          <a:xfrm>
            <a:off x="3143065" y="928106"/>
            <a:ext cx="3581399" cy="400052"/>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r>
              <a:rPr lang="en-US" altLang="ja-JP" dirty="0"/>
              <a:t>SOQL</a:t>
            </a:r>
            <a:endParaRPr lang="ja-JP" altLang="en-US" dirty="0"/>
          </a:p>
        </p:txBody>
      </p:sp>
      <p:sp>
        <p:nvSpPr>
          <p:cNvPr id="11" name="Rectangle 11" descr="50%">
            <a:extLst>
              <a:ext uri="{FF2B5EF4-FFF2-40B4-BE49-F238E27FC236}">
                <a16:creationId xmlns="" xmlns:a16="http://schemas.microsoft.com/office/drawing/2014/main" id="{9CA12CA3-C136-4E2C-81E7-6AA0F4143FF2}"/>
              </a:ext>
            </a:extLst>
          </p:cNvPr>
          <p:cNvSpPr>
            <a:spLocks noChangeArrowheads="1"/>
          </p:cNvSpPr>
          <p:nvPr/>
        </p:nvSpPr>
        <p:spPr bwMode="auto">
          <a:xfrm rot="16200000">
            <a:off x="2885255" y="1105271"/>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12" name="タイトル 5">
            <a:extLst>
              <a:ext uri="{FF2B5EF4-FFF2-40B4-BE49-F238E27FC236}">
                <a16:creationId xmlns="" xmlns:a16="http://schemas.microsoft.com/office/drawing/2014/main" id="{36FBFF15-E884-4055-AA85-CD553FFC22B8}"/>
              </a:ext>
            </a:extLst>
          </p:cNvPr>
          <p:cNvSpPr txBox="1">
            <a:spLocks/>
          </p:cNvSpPr>
          <p:nvPr/>
        </p:nvSpPr>
        <p:spPr>
          <a:xfrm>
            <a:off x="3062421" y="1368356"/>
            <a:ext cx="5991765" cy="3572854"/>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pPr marL="285750" indent="-285750">
              <a:buFont typeface="Wingdings" panose="05000000000000000000" pitchFamily="2" charset="2"/>
              <a:buChar char="Ø"/>
            </a:pPr>
            <a:r>
              <a:rPr lang="ja-JP" altLang="en-US" sz="1400" dirty="0"/>
              <a:t>画面表示</a:t>
            </a:r>
            <a:endParaRPr lang="en-US" altLang="ja-JP" sz="1400" dirty="0"/>
          </a:p>
          <a:p>
            <a:r>
              <a:rPr lang="en-US" altLang="ja-JP" sz="1050" dirty="0"/>
              <a:t>SELECT+Name,CourseName__c,UniqueID__c,GaibuNaibuRyokin__c,KikanKamoku__c,KikanKozaName__c,KozaShurui__c,Kyoshitsu__r.Name,Kyoshitsu__r.KyoshitsuName__c,JisshiFromDateTime__c,JisshiToDateTime__c,Shohin__r.Name,MoshikomiFrom__c,MoshikomiTo__c,SeitoKubun__c,Nendo__c,Muko</a:t>
            </a:r>
            <a:r>
              <a:rPr lang="en-US" altLang="ja-JP" sz="1050"/>
              <a:t>__</a:t>
            </a:r>
            <a:r>
              <a:rPr lang="en-US" altLang="ja-JP" sz="1050" smtClean="0"/>
              <a:t>c+FROM+EV1_ScienseBunshoMaster</a:t>
            </a:r>
            <a:r>
              <a:rPr lang="en-US" altLang="ja-JP" sz="1050" dirty="0"/>
              <a:t>__c+where+SeitoKubun__c='</a:t>
            </a:r>
            <a:r>
              <a:rPr lang="ja-JP" altLang="en-US" sz="1050" dirty="0"/>
              <a:t>外部生</a:t>
            </a:r>
            <a:r>
              <a:rPr lang="en-US" altLang="ja-JP" sz="1050" dirty="0"/>
              <a:t>'+</a:t>
            </a:r>
            <a:r>
              <a:rPr lang="en-US" altLang="ja-JP" sz="1050" dirty="0" err="1"/>
              <a:t>and+GaibuNaibuRyokin</a:t>
            </a:r>
            <a:r>
              <a:rPr lang="en-US" altLang="ja-JP" sz="1050" dirty="0"/>
              <a:t>__c=</a:t>
            </a:r>
            <a:r>
              <a:rPr lang="en-US" altLang="ja-JP" sz="1050" dirty="0" err="1"/>
              <a:t>false+and+Muko</a:t>
            </a:r>
            <a:r>
              <a:rPr lang="en-US" altLang="ja-JP" sz="1050" dirty="0"/>
              <a:t>__c=</a:t>
            </a:r>
            <a:r>
              <a:rPr lang="en-US" altLang="ja-JP" sz="1050" dirty="0" err="1"/>
              <a:t>false+order+by+MoshikomiFrom</a:t>
            </a:r>
            <a:r>
              <a:rPr lang="en-US" altLang="ja-JP" sz="1050" dirty="0"/>
              <a:t>__</a:t>
            </a:r>
            <a:r>
              <a:rPr lang="en-US" altLang="ja-JP" sz="1050" dirty="0" err="1"/>
              <a:t>c+desc</a:t>
            </a:r>
            <a:endParaRPr lang="en-US" altLang="ja-JP" sz="1050" dirty="0"/>
          </a:p>
          <a:p>
            <a:endParaRPr lang="en-US" altLang="ja-JP" sz="1050" dirty="0"/>
          </a:p>
          <a:p>
            <a:r>
              <a:rPr lang="ja-JP" altLang="en-US" sz="1050" dirty="0"/>
              <a:t>（</a:t>
            </a:r>
            <a:r>
              <a:rPr lang="en-US" altLang="ja-JP" sz="1050" dirty="0"/>
              <a:t>※</a:t>
            </a:r>
            <a:r>
              <a:rPr lang="ja-JP" altLang="en-US" sz="1050" dirty="0"/>
              <a:t>）画面表示に必要なデータを取得するためにマスタデータを取得している</a:t>
            </a:r>
            <a:endParaRPr lang="en-US" altLang="ja-JP" sz="1050" dirty="0"/>
          </a:p>
          <a:p>
            <a:endParaRPr lang="en-US" altLang="ja-JP" sz="1050" dirty="0"/>
          </a:p>
          <a:p>
            <a:pPr marL="285750" indent="-285750">
              <a:buFont typeface="Wingdings" panose="05000000000000000000" pitchFamily="2" charset="2"/>
              <a:buChar char="Ø"/>
            </a:pPr>
            <a:endParaRPr lang="en-US" altLang="ja-JP" sz="1400" dirty="0"/>
          </a:p>
          <a:p>
            <a:endParaRPr lang="en-US" altLang="ja-JP" sz="1100" dirty="0"/>
          </a:p>
        </p:txBody>
      </p:sp>
    </p:spTree>
    <p:extLst>
      <p:ext uri="{BB962C8B-B14F-4D97-AF65-F5344CB8AC3E}">
        <p14:creationId xmlns:p14="http://schemas.microsoft.com/office/powerpoint/2010/main" val="503953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35</a:t>
            </a:fld>
            <a:endParaRPr lang="ja-JP" altLang="en-US" dirty="0"/>
          </a:p>
        </p:txBody>
      </p:sp>
      <p:sp>
        <p:nvSpPr>
          <p:cNvPr id="4" name="タイトル 5"/>
          <p:cNvSpPr>
            <a:spLocks noGrp="1"/>
          </p:cNvSpPr>
          <p:nvPr>
            <p:ph type="title"/>
          </p:nvPr>
        </p:nvSpPr>
        <p:spPr>
          <a:xfrm>
            <a:off x="457201" y="891918"/>
            <a:ext cx="8262470" cy="533399"/>
          </a:xfrm>
        </p:spPr>
        <p:txBody>
          <a:bodyPr>
            <a:normAutofit/>
          </a:bodyPr>
          <a:lstStyle/>
          <a:p>
            <a:r>
              <a:rPr lang="ja-JP" altLang="en-US" dirty="0"/>
              <a:t>画面</a:t>
            </a:r>
          </a:p>
        </p:txBody>
      </p:sp>
      <p:sp>
        <p:nvSpPr>
          <p:cNvPr id="5" name="コンテンツ プレースホルダー 10"/>
          <p:cNvSpPr txBox="1">
            <a:spLocks/>
          </p:cNvSpPr>
          <p:nvPr/>
        </p:nvSpPr>
        <p:spPr>
          <a:xfrm>
            <a:off x="287860" y="139700"/>
            <a:ext cx="7366000" cy="457200"/>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講習会情報検索</a:t>
            </a:r>
            <a:endParaRPr lang="en-US" altLang="ja-JP" dirty="0"/>
          </a:p>
        </p:txBody>
      </p:sp>
      <p:sp>
        <p:nvSpPr>
          <p:cNvPr id="7" name="Rectangle 11" descr="50%"/>
          <p:cNvSpPr>
            <a:spLocks noChangeArrowheads="1"/>
          </p:cNvSpPr>
          <p:nvPr/>
        </p:nvSpPr>
        <p:spPr bwMode="auto">
          <a:xfrm rot="16200000">
            <a:off x="199391" y="1069084"/>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8" name="タイトル 5">
            <a:extLst>
              <a:ext uri="{FF2B5EF4-FFF2-40B4-BE49-F238E27FC236}">
                <a16:creationId xmlns="" xmlns:a16="http://schemas.microsoft.com/office/drawing/2014/main" id="{A10600E4-AC30-4509-8EE6-9870BB478DAE}"/>
              </a:ext>
            </a:extLst>
          </p:cNvPr>
          <p:cNvSpPr txBox="1">
            <a:spLocks/>
          </p:cNvSpPr>
          <p:nvPr/>
        </p:nvSpPr>
        <p:spPr>
          <a:xfrm>
            <a:off x="440260" y="4354879"/>
            <a:ext cx="8262470" cy="533399"/>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endParaRPr lang="en-US" altLang="ja-JP" dirty="0"/>
          </a:p>
        </p:txBody>
      </p:sp>
      <p:pic>
        <p:nvPicPr>
          <p:cNvPr id="9" name="図 8" descr="画面の領域">
            <a:extLst>
              <a:ext uri="{FF2B5EF4-FFF2-40B4-BE49-F238E27FC236}">
                <a16:creationId xmlns="" xmlns:a16="http://schemas.microsoft.com/office/drawing/2014/main" id="{29193597-1487-4AD9-A318-33E020EEB6AE}"/>
              </a:ext>
            </a:extLst>
          </p:cNvPr>
          <p:cNvPicPr>
            <a:picLocks noChangeAspect="1"/>
          </p:cNvPicPr>
          <p:nvPr/>
        </p:nvPicPr>
        <p:blipFill>
          <a:blip r:embed="rId3"/>
          <a:stretch>
            <a:fillRect/>
          </a:stretch>
        </p:blipFill>
        <p:spPr>
          <a:xfrm>
            <a:off x="395421" y="1425317"/>
            <a:ext cx="2667000" cy="1268987"/>
          </a:xfrm>
          <a:prstGeom prst="rect">
            <a:avLst/>
          </a:prstGeom>
        </p:spPr>
      </p:pic>
      <p:sp>
        <p:nvSpPr>
          <p:cNvPr id="10" name="タイトル 5">
            <a:extLst>
              <a:ext uri="{FF2B5EF4-FFF2-40B4-BE49-F238E27FC236}">
                <a16:creationId xmlns="" xmlns:a16="http://schemas.microsoft.com/office/drawing/2014/main" id="{47B02C31-D1DB-46D0-A913-C9E6AEA7BB98}"/>
              </a:ext>
            </a:extLst>
          </p:cNvPr>
          <p:cNvSpPr txBox="1">
            <a:spLocks/>
          </p:cNvSpPr>
          <p:nvPr/>
        </p:nvSpPr>
        <p:spPr>
          <a:xfrm>
            <a:off x="3143065" y="928106"/>
            <a:ext cx="3581399" cy="400052"/>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r>
              <a:rPr lang="en-US" altLang="ja-JP" dirty="0"/>
              <a:t>SOQL</a:t>
            </a:r>
            <a:endParaRPr lang="ja-JP" altLang="en-US" dirty="0"/>
          </a:p>
        </p:txBody>
      </p:sp>
      <p:sp>
        <p:nvSpPr>
          <p:cNvPr id="11" name="Rectangle 11" descr="50%">
            <a:extLst>
              <a:ext uri="{FF2B5EF4-FFF2-40B4-BE49-F238E27FC236}">
                <a16:creationId xmlns="" xmlns:a16="http://schemas.microsoft.com/office/drawing/2014/main" id="{1B599A38-337B-4B45-B7F2-971A814D84FA}"/>
              </a:ext>
            </a:extLst>
          </p:cNvPr>
          <p:cNvSpPr>
            <a:spLocks noChangeArrowheads="1"/>
          </p:cNvSpPr>
          <p:nvPr/>
        </p:nvSpPr>
        <p:spPr bwMode="auto">
          <a:xfrm rot="16200000">
            <a:off x="2885255" y="1105271"/>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12" name="タイトル 5">
            <a:extLst>
              <a:ext uri="{FF2B5EF4-FFF2-40B4-BE49-F238E27FC236}">
                <a16:creationId xmlns="" xmlns:a16="http://schemas.microsoft.com/office/drawing/2014/main" id="{32AB26D7-7DDB-4549-8190-BB9FCF75F0E0}"/>
              </a:ext>
            </a:extLst>
          </p:cNvPr>
          <p:cNvSpPr txBox="1">
            <a:spLocks/>
          </p:cNvSpPr>
          <p:nvPr/>
        </p:nvSpPr>
        <p:spPr>
          <a:xfrm>
            <a:off x="3062421" y="1368356"/>
            <a:ext cx="5991765" cy="3572854"/>
          </a:xfrm>
          <a:prstGeom prst="rect">
            <a:avLst/>
          </a:prstGeom>
        </p:spPr>
        <p:txBody>
          <a:bodyPr vert="horz" lIns="91440" tIns="45720" rIns="91440" bIns="45720" rtlCol="0" anchor="t" anchorCtr="0">
            <a:normAutofit/>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pPr marL="285750" indent="-285750">
              <a:buFont typeface="Wingdings" panose="05000000000000000000" pitchFamily="2" charset="2"/>
              <a:buChar char="Ø"/>
            </a:pPr>
            <a:r>
              <a:rPr lang="ja-JP" altLang="en-US" sz="1400" dirty="0"/>
              <a:t>画面表示</a:t>
            </a:r>
            <a:endParaRPr lang="en-US" altLang="ja-JP" sz="1400" dirty="0"/>
          </a:p>
          <a:p>
            <a:r>
              <a:rPr lang="en-US" altLang="ja-JP" sz="1050" dirty="0"/>
              <a:t>SELECT+Name,SeitoKubun__c,From__c,To__c,KoshuukaiName__c,JigyoName__c,Jiki__c,ShohinCode1__r.Name,ShohinCode2__r.Name+FROM+KoshuukaiMst__c+where+SeitoKubun__c='</a:t>
            </a:r>
            <a:r>
              <a:rPr lang="ja-JP" altLang="en-US" sz="1050" dirty="0"/>
              <a:t>外部生</a:t>
            </a:r>
            <a:r>
              <a:rPr lang="en-US" altLang="ja-JP" sz="1050" dirty="0"/>
              <a:t>'+</a:t>
            </a:r>
            <a:r>
              <a:rPr lang="en-US" altLang="ja-JP" sz="1050" dirty="0" err="1"/>
              <a:t>and+JigyoName</a:t>
            </a:r>
            <a:r>
              <a:rPr lang="en-US" altLang="ja-JP" sz="1050" dirty="0"/>
              <a:t>__c='</a:t>
            </a:r>
            <a:r>
              <a:rPr lang="ja-JP" altLang="en-US" sz="1050" dirty="0"/>
              <a:t>個別指導</a:t>
            </a:r>
            <a:r>
              <a:rPr lang="en-US" altLang="ja-JP" sz="1050" dirty="0"/>
              <a:t>'+order+by+From__c+desc+limit+3</a:t>
            </a:r>
          </a:p>
          <a:p>
            <a:endParaRPr lang="en-US" altLang="ja-JP" sz="1050" dirty="0"/>
          </a:p>
          <a:p>
            <a:r>
              <a:rPr lang="ja-JP" altLang="en-US" sz="1050" dirty="0"/>
              <a:t>（</a:t>
            </a:r>
            <a:r>
              <a:rPr lang="en-US" altLang="ja-JP" sz="1050" dirty="0"/>
              <a:t>※</a:t>
            </a:r>
            <a:r>
              <a:rPr lang="ja-JP" altLang="en-US" sz="1050" dirty="0"/>
              <a:t>）画面表示に必要なデータを取得するためにマスタデータを取得している</a:t>
            </a:r>
            <a:endParaRPr lang="en-US" altLang="ja-JP" sz="1050" dirty="0"/>
          </a:p>
          <a:p>
            <a:endParaRPr lang="en-US" altLang="ja-JP" sz="1050" dirty="0"/>
          </a:p>
          <a:p>
            <a:endParaRPr lang="en-US" altLang="ja-JP" sz="1100" dirty="0"/>
          </a:p>
        </p:txBody>
      </p:sp>
    </p:spTree>
    <p:extLst>
      <p:ext uri="{BB962C8B-B14F-4D97-AF65-F5344CB8AC3E}">
        <p14:creationId xmlns:p14="http://schemas.microsoft.com/office/powerpoint/2010/main" val="4142678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36</a:t>
            </a:fld>
            <a:endParaRPr lang="ja-JP" altLang="en-US" dirty="0"/>
          </a:p>
        </p:txBody>
      </p:sp>
      <p:sp>
        <p:nvSpPr>
          <p:cNvPr id="4" name="テキスト プレースホルダー 2">
            <a:extLst>
              <a:ext uri="{FF2B5EF4-FFF2-40B4-BE49-F238E27FC236}">
                <a16:creationId xmlns="" xmlns:a16="http://schemas.microsoft.com/office/drawing/2014/main" id="{EF7CB339-050E-4227-9BC8-24C757FB280D}"/>
              </a:ext>
            </a:extLst>
          </p:cNvPr>
          <p:cNvSpPr txBox="1">
            <a:spLocks/>
          </p:cNvSpPr>
          <p:nvPr/>
        </p:nvSpPr>
        <p:spPr>
          <a:xfrm>
            <a:off x="467544" y="700088"/>
            <a:ext cx="8568952" cy="4103910"/>
          </a:xfrm>
          <a:prstGeom prst="rect">
            <a:avLst/>
          </a:prstGeom>
        </p:spPr>
        <p:txBody>
          <a:bodyPr anchor="ctr" anchorCtr="0">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Wingdings" pitchFamily="2" charset="2"/>
              <a:buNone/>
            </a:pPr>
            <a:r>
              <a:rPr lang="ja-JP" altLang="en-US" sz="4400" b="1" dirty="0"/>
              <a:t>連携対象</a:t>
            </a:r>
            <a:r>
              <a:rPr lang="ja-JP" altLang="en-US" sz="4400" b="1" dirty="0" smtClean="0"/>
              <a:t>③</a:t>
            </a:r>
            <a:endParaRPr lang="en-US" altLang="ja-JP" sz="4400" b="1" dirty="0" smtClean="0"/>
          </a:p>
          <a:p>
            <a:pPr marL="0" indent="0" algn="ctr">
              <a:buFont typeface="Wingdings" pitchFamily="2" charset="2"/>
              <a:buNone/>
            </a:pPr>
            <a:r>
              <a:rPr lang="en-US" altLang="ja-JP" sz="4400" b="1" smtClean="0"/>
              <a:t>EV1</a:t>
            </a:r>
            <a:endParaRPr lang="en-US" altLang="ja-JP" sz="4400" b="1" dirty="0"/>
          </a:p>
        </p:txBody>
      </p:sp>
    </p:spTree>
    <p:extLst>
      <p:ext uri="{BB962C8B-B14F-4D97-AF65-F5344CB8AC3E}">
        <p14:creationId xmlns:p14="http://schemas.microsoft.com/office/powerpoint/2010/main" val="2558124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37</a:t>
            </a:fld>
            <a:endParaRPr lang="ja-JP" altLang="en-US" dirty="0"/>
          </a:p>
        </p:txBody>
      </p:sp>
      <p:sp>
        <p:nvSpPr>
          <p:cNvPr id="4" name="タイトル 1">
            <a:extLst>
              <a:ext uri="{FF2B5EF4-FFF2-40B4-BE49-F238E27FC236}">
                <a16:creationId xmlns="" xmlns:a16="http://schemas.microsoft.com/office/drawing/2014/main" id="{FC1E3035-F3C1-4DF8-B7AA-997B04643937}"/>
              </a:ext>
            </a:extLst>
          </p:cNvPr>
          <p:cNvSpPr>
            <a:spLocks noGrp="1"/>
          </p:cNvSpPr>
          <p:nvPr>
            <p:ph type="title"/>
          </p:nvPr>
        </p:nvSpPr>
        <p:spPr>
          <a:xfrm>
            <a:off x="270939" y="101600"/>
            <a:ext cx="7144848" cy="546227"/>
          </a:xfrm>
        </p:spPr>
        <p:txBody>
          <a:bodyPr/>
          <a:lstStyle/>
          <a:p>
            <a:r>
              <a:rPr kumimoji="1" lang="ja-JP" altLang="en-US" dirty="0"/>
              <a:t>連携対象オブジェクトについて</a:t>
            </a:r>
          </a:p>
        </p:txBody>
      </p:sp>
      <p:sp>
        <p:nvSpPr>
          <p:cNvPr id="5" name="コンテンツ プレースホルダー 2"/>
          <p:cNvSpPr txBox="1">
            <a:spLocks/>
          </p:cNvSpPr>
          <p:nvPr/>
        </p:nvSpPr>
        <p:spPr>
          <a:xfrm>
            <a:off x="457201" y="957688"/>
            <a:ext cx="8327336" cy="4055532"/>
          </a:xfrm>
          <a:prstGeom prst="rect">
            <a:avLst/>
          </a:prstGeom>
        </p:spPr>
        <p:txBody>
          <a:bodyPr vert="horz" lIns="91440" tIns="45720" rIns="91440" bIns="45720" rtlCol="0">
            <a:normAutofit/>
          </a:bodyPr>
          <a:lstStyle>
            <a:lvl1pPr marL="269875" indent="-269875" algn="l" defTabSz="457200" rtl="0" eaLnBrk="1" latinLnBrk="0" hangingPunct="1">
              <a:lnSpc>
                <a:spcPct val="110000"/>
              </a:lnSpc>
              <a:spcBef>
                <a:spcPct val="20000"/>
              </a:spcBef>
              <a:buClr>
                <a:srgbClr val="002060"/>
              </a:buClr>
              <a:buFont typeface="Wingdings" panose="05000000000000000000" pitchFamily="2" charset="2"/>
              <a:buChar char="n"/>
              <a:defRPr kumimoji="1" sz="1600"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vl2pPr marL="541338" indent="-271463" algn="l" defTabSz="265113" rtl="0" eaLnBrk="1" latinLnBrk="0" hangingPunct="1">
              <a:lnSpc>
                <a:spcPct val="100000"/>
              </a:lnSpc>
              <a:spcBef>
                <a:spcPts val="0"/>
              </a:spcBef>
              <a:buFontTx/>
              <a:buBlip>
                <a:blip r:embed="rId3"/>
              </a:buBlip>
              <a:tabLst>
                <a:tab pos="179388" algn="l"/>
              </a:tabLst>
              <a:defRPr kumimoji="1" sz="1400"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2pPr>
            <a:lvl3pPr marL="900113" indent="-271463" algn="l" defTabSz="457200" rtl="0" eaLnBrk="1" latinLnBrk="0" hangingPunct="1">
              <a:lnSpc>
                <a:spcPct val="100000"/>
              </a:lnSpc>
              <a:spcBef>
                <a:spcPts val="0"/>
              </a:spcBef>
              <a:buClr>
                <a:schemeClr val="accent1">
                  <a:lumMod val="75000"/>
                </a:schemeClr>
              </a:buClr>
              <a:buFont typeface="Wingdings" panose="05000000000000000000" pitchFamily="2" charset="2"/>
              <a:buChar char="Ø"/>
              <a:tabLst/>
              <a:defRPr kumimoji="1" sz="1200"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3pPr>
            <a:lvl4pPr marL="1258888" indent="-271463" algn="l" defTabSz="457200" rtl="0" eaLnBrk="1" latinLnBrk="0" hangingPunct="1">
              <a:lnSpc>
                <a:spcPct val="100000"/>
              </a:lnSpc>
              <a:spcBef>
                <a:spcPts val="0"/>
              </a:spcBef>
              <a:buClr>
                <a:schemeClr val="accent1">
                  <a:lumMod val="75000"/>
                </a:schemeClr>
              </a:buClr>
              <a:buFont typeface="Arial" panose="020B0604020202020204" pitchFamily="34" charset="0"/>
              <a:buChar char="•"/>
              <a:tabLst>
                <a:tab pos="1258888" algn="l"/>
              </a:tabLst>
              <a:defRPr kumimoji="1" sz="1100"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4pPr>
            <a:lvl5pPr marL="1616075" indent="-268288" algn="l" defTabSz="457200" rtl="0" eaLnBrk="1" latinLnBrk="0" hangingPunct="1">
              <a:lnSpc>
                <a:spcPct val="100000"/>
              </a:lnSpc>
              <a:spcBef>
                <a:spcPts val="0"/>
              </a:spcBef>
              <a:buClr>
                <a:schemeClr val="accent1">
                  <a:lumMod val="75000"/>
                </a:schemeClr>
              </a:buClr>
              <a:buFont typeface="Wingdings" panose="05000000000000000000" pitchFamily="2" charset="2"/>
              <a:buChar char="ü"/>
              <a:defRPr kumimoji="1" sz="1000"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ja-JP" altLang="en-US" dirty="0"/>
              <a:t>対象オブジェクト</a:t>
            </a:r>
            <a:r>
              <a:rPr lang="ja-JP" altLang="en-US" dirty="0" smtClean="0"/>
              <a:t>は以下</a:t>
            </a:r>
            <a:r>
              <a:rPr lang="en-US" altLang="ja-JP" dirty="0" smtClean="0"/>
              <a:t>BOX</a:t>
            </a:r>
            <a:r>
              <a:rPr lang="ja-JP" altLang="en-US" dirty="0" smtClean="0"/>
              <a:t>のファイル</a:t>
            </a:r>
            <a:r>
              <a:rPr lang="ja-JP" altLang="en-US" dirty="0"/>
              <a:t>を確認の</a:t>
            </a:r>
            <a:r>
              <a:rPr lang="ja-JP" altLang="en-US" dirty="0" smtClean="0"/>
              <a:t>こと</a:t>
            </a:r>
            <a:endParaRPr lang="en-US" altLang="ja-JP" dirty="0" smtClean="0"/>
          </a:p>
          <a:p>
            <a:pPr marL="0" indent="0">
              <a:buNone/>
            </a:pPr>
            <a:r>
              <a:rPr lang="en-US" altLang="ja-JP" dirty="0"/>
              <a:t>https://tokyoindividualizededucation.box.com/s/3y6lxumvd76p8pj8ulbznmpwxj7p4vxf</a:t>
            </a:r>
            <a:endParaRPr lang="ja-JP" altLang="en-US" dirty="0"/>
          </a:p>
        </p:txBody>
      </p:sp>
    </p:spTree>
    <p:extLst>
      <p:ext uri="{BB962C8B-B14F-4D97-AF65-F5344CB8AC3E}">
        <p14:creationId xmlns:p14="http://schemas.microsoft.com/office/powerpoint/2010/main" val="2225639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38</a:t>
            </a:fld>
            <a:endParaRPr lang="ja-JP" altLang="en-US" dirty="0"/>
          </a:p>
        </p:txBody>
      </p:sp>
      <p:sp>
        <p:nvSpPr>
          <p:cNvPr id="4" name="タイトル 5"/>
          <p:cNvSpPr>
            <a:spLocks noGrp="1"/>
          </p:cNvSpPr>
          <p:nvPr>
            <p:ph type="title"/>
          </p:nvPr>
        </p:nvSpPr>
        <p:spPr>
          <a:xfrm>
            <a:off x="457201" y="872840"/>
            <a:ext cx="8262470" cy="533399"/>
          </a:xfrm>
        </p:spPr>
        <p:txBody>
          <a:bodyPr>
            <a:normAutofit/>
          </a:bodyPr>
          <a:lstStyle/>
          <a:p>
            <a:r>
              <a:rPr lang="ja-JP" altLang="en-US" dirty="0"/>
              <a:t>外部データ連携方式</a:t>
            </a:r>
          </a:p>
        </p:txBody>
      </p:sp>
      <p:sp>
        <p:nvSpPr>
          <p:cNvPr id="5" name="コンテンツ プレースホルダー 10"/>
          <p:cNvSpPr txBox="1">
            <a:spLocks/>
          </p:cNvSpPr>
          <p:nvPr/>
        </p:nvSpPr>
        <p:spPr>
          <a:xfrm>
            <a:off x="287860" y="139700"/>
            <a:ext cx="7366000" cy="457200"/>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参考：</a:t>
            </a:r>
            <a:r>
              <a:rPr lang="en-US" altLang="ja-JP" smtClean="0"/>
              <a:t>EV1</a:t>
            </a:r>
            <a:r>
              <a:rPr lang="ja-JP" altLang="en-US" smtClean="0"/>
              <a:t>外部</a:t>
            </a:r>
            <a:r>
              <a:rPr lang="ja-JP" altLang="en-US" dirty="0" smtClean="0"/>
              <a:t>データ連携</a:t>
            </a:r>
            <a:endParaRPr lang="en-US" altLang="ja-JP" dirty="0"/>
          </a:p>
        </p:txBody>
      </p:sp>
      <p:sp>
        <p:nvSpPr>
          <p:cNvPr id="7" name="Rectangle 11" descr="50%"/>
          <p:cNvSpPr>
            <a:spLocks noChangeArrowheads="1"/>
          </p:cNvSpPr>
          <p:nvPr/>
        </p:nvSpPr>
        <p:spPr bwMode="auto">
          <a:xfrm rot="16200000">
            <a:off x="199391" y="1050006"/>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graphicFrame>
        <p:nvGraphicFramePr>
          <p:cNvPr id="8" name="表 7">
            <a:extLst>
              <a:ext uri="{FF2B5EF4-FFF2-40B4-BE49-F238E27FC236}">
                <a16:creationId xmlns="" xmlns:a16="http://schemas.microsoft.com/office/drawing/2014/main" id="{5A3A3A61-16DA-453B-A067-7353C96A8048}"/>
              </a:ext>
            </a:extLst>
          </p:cNvPr>
          <p:cNvGraphicFramePr>
            <a:graphicFrameLocks noGrp="1"/>
          </p:cNvGraphicFramePr>
          <p:nvPr>
            <p:extLst>
              <p:ext uri="{D42A27DB-BD31-4B8C-83A1-F6EECF244321}">
                <p14:modId xmlns:p14="http://schemas.microsoft.com/office/powerpoint/2010/main" val="3417822567"/>
              </p:ext>
            </p:extLst>
          </p:nvPr>
        </p:nvGraphicFramePr>
        <p:xfrm>
          <a:off x="457201" y="2653901"/>
          <a:ext cx="8093129" cy="1783080"/>
        </p:xfrm>
        <a:graphic>
          <a:graphicData uri="http://schemas.openxmlformats.org/drawingml/2006/table">
            <a:tbl>
              <a:tblPr firstRow="1" bandRow="1">
                <a:tableStyleId>{5C22544A-7EE6-4342-B048-85BDC9FD1C3A}</a:tableStyleId>
              </a:tblPr>
              <a:tblGrid>
                <a:gridCol w="576351">
                  <a:extLst>
                    <a:ext uri="{9D8B030D-6E8A-4147-A177-3AD203B41FA5}">
                      <a16:colId xmlns="" xmlns:a16="http://schemas.microsoft.com/office/drawing/2014/main" val="249461063"/>
                    </a:ext>
                  </a:extLst>
                </a:gridCol>
                <a:gridCol w="1195453">
                  <a:extLst>
                    <a:ext uri="{9D8B030D-6E8A-4147-A177-3AD203B41FA5}">
                      <a16:colId xmlns="" xmlns:a16="http://schemas.microsoft.com/office/drawing/2014/main" val="4169251146"/>
                    </a:ext>
                  </a:extLst>
                </a:gridCol>
                <a:gridCol w="6321325">
                  <a:extLst>
                    <a:ext uri="{9D8B030D-6E8A-4147-A177-3AD203B41FA5}">
                      <a16:colId xmlns="" xmlns:a16="http://schemas.microsoft.com/office/drawing/2014/main" val="299753937"/>
                    </a:ext>
                  </a:extLst>
                </a:gridCol>
              </a:tblGrid>
              <a:tr h="218291">
                <a:tc>
                  <a:txBody>
                    <a:bodyPr/>
                    <a:lstStyle/>
                    <a:p>
                      <a:r>
                        <a:rPr kumimoji="1" lang="en-US" altLang="ja-JP" sz="1100" dirty="0"/>
                        <a:t>No</a:t>
                      </a:r>
                      <a:endParaRPr kumimoji="1" lang="ja-JP" altLang="en-US" sz="1100" dirty="0"/>
                    </a:p>
                  </a:txBody>
                  <a:tcPr/>
                </a:tc>
                <a:tc>
                  <a:txBody>
                    <a:bodyPr/>
                    <a:lstStyle/>
                    <a:p>
                      <a:r>
                        <a:rPr kumimoji="1" lang="ja-JP" altLang="en-US" sz="1100" dirty="0"/>
                        <a:t>連携方法</a:t>
                      </a:r>
                    </a:p>
                  </a:txBody>
                  <a:tcPr/>
                </a:tc>
                <a:tc>
                  <a:txBody>
                    <a:bodyPr/>
                    <a:lstStyle/>
                    <a:p>
                      <a:r>
                        <a:rPr kumimoji="1" lang="ja-JP" altLang="en-US" sz="1100" dirty="0"/>
                        <a:t>概要</a:t>
                      </a:r>
                    </a:p>
                  </a:txBody>
                  <a:tcPr/>
                </a:tc>
                <a:extLst>
                  <a:ext uri="{0D108BD9-81ED-4DB2-BD59-A6C34878D82A}">
                    <a16:rowId xmlns="" xmlns:a16="http://schemas.microsoft.com/office/drawing/2014/main" val="3548326942"/>
                  </a:ext>
                </a:extLst>
              </a:tr>
              <a:tr h="234875">
                <a:tc>
                  <a:txBody>
                    <a:bodyPr/>
                    <a:lstStyle/>
                    <a:p>
                      <a:r>
                        <a:rPr kumimoji="1" lang="en-US" altLang="ja-JP" sz="1100" dirty="0"/>
                        <a:t>1</a:t>
                      </a:r>
                      <a:endParaRPr kumimoji="1" lang="ja-JP" altLang="en-US" sz="1100" dirty="0"/>
                    </a:p>
                  </a:txBody>
                  <a:tcPr/>
                </a:tc>
                <a:tc>
                  <a:txBody>
                    <a:bodyPr/>
                    <a:lstStyle/>
                    <a:p>
                      <a:r>
                        <a:rPr kumimoji="1" lang="ja-JP" altLang="en-US" sz="1100" dirty="0"/>
                        <a:t>データローダ</a:t>
                      </a:r>
                    </a:p>
                  </a:txBody>
                  <a:tcPr/>
                </a:tc>
                <a:tc>
                  <a:txBody>
                    <a:bodyPr/>
                    <a:lstStyle/>
                    <a:p>
                      <a:r>
                        <a:rPr kumimoji="1" lang="ja-JP" altLang="en-US" sz="1100" dirty="0"/>
                        <a:t>・</a:t>
                      </a:r>
                      <a:r>
                        <a:rPr kumimoji="1" lang="en-US" altLang="ja-JP" sz="1100" dirty="0"/>
                        <a:t>Salesforce</a:t>
                      </a:r>
                      <a:r>
                        <a:rPr kumimoji="1" lang="ja-JP" altLang="en-US" sz="1100" dirty="0"/>
                        <a:t>公式ツール</a:t>
                      </a:r>
                      <a:endParaRPr kumimoji="1" lang="en-US" altLang="ja-JP" sz="1100" dirty="0"/>
                    </a:p>
                    <a:p>
                      <a:r>
                        <a:rPr kumimoji="1" lang="ja-JP" altLang="en-US" sz="1100" smtClean="0"/>
                        <a:t>・</a:t>
                      </a:r>
                      <a:r>
                        <a:rPr lang="en-US" altLang="ja-JP" sz="1100" smtClean="0"/>
                        <a:t>EV1</a:t>
                      </a:r>
                      <a:r>
                        <a:rPr lang="ja-JP" altLang="en-US" sz="1100" smtClean="0"/>
                        <a:t>の</a:t>
                      </a:r>
                      <a:r>
                        <a:rPr lang="ja-JP" altLang="en-US" sz="1100" dirty="0"/>
                        <a:t>各オブジェクトの</a:t>
                      </a:r>
                      <a:r>
                        <a:rPr lang="en-US" altLang="ja-JP" sz="1100" dirty="0"/>
                        <a:t>CRUD</a:t>
                      </a:r>
                      <a:r>
                        <a:rPr lang="ja-JP" altLang="en-US" sz="1100" dirty="0"/>
                        <a:t>操作が可能となる</a:t>
                      </a:r>
                      <a:endParaRPr lang="en-US" altLang="ja-JP" sz="1100" dirty="0"/>
                    </a:p>
                    <a:p>
                      <a:r>
                        <a:rPr kumimoji="1" lang="ja-JP" altLang="en-US" sz="1100" dirty="0"/>
                        <a:t>・</a:t>
                      </a:r>
                      <a:r>
                        <a:rPr kumimoji="1" lang="en-US" altLang="ja-JP" sz="1100" dirty="0"/>
                        <a:t>CSV</a:t>
                      </a:r>
                      <a:r>
                        <a:rPr kumimoji="1" lang="ja-JP" altLang="en-US" sz="1100" dirty="0"/>
                        <a:t>ファイルとして、データをエクスポートしたりインポートすることができる</a:t>
                      </a:r>
                      <a:endParaRPr kumimoji="1" lang="en-US" altLang="ja-JP" sz="1100" dirty="0"/>
                    </a:p>
                    <a:p>
                      <a:r>
                        <a:rPr kumimoji="1" lang="ja-JP" altLang="en-US" sz="1100" dirty="0"/>
                        <a:t>・データをインポートする場合、参照項目の登録は、自分自身で設定する項目の</a:t>
                      </a:r>
                      <a:r>
                        <a:rPr kumimoji="1" lang="en-US" altLang="ja-JP" sz="1100" dirty="0" err="1"/>
                        <a:t>SalesforceID</a:t>
                      </a:r>
                      <a:r>
                        <a:rPr kumimoji="1" lang="ja-JP" altLang="en-US" sz="1100" dirty="0"/>
                        <a:t>を事前に調べてる必要がある</a:t>
                      </a:r>
                      <a:endParaRPr kumimoji="1" lang="en-US" altLang="ja-JP" sz="1100" dirty="0"/>
                    </a:p>
                  </a:txBody>
                  <a:tcPr/>
                </a:tc>
                <a:extLst>
                  <a:ext uri="{0D108BD9-81ED-4DB2-BD59-A6C34878D82A}">
                    <a16:rowId xmlns="" xmlns:a16="http://schemas.microsoft.com/office/drawing/2014/main" val="2763502678"/>
                  </a:ext>
                </a:extLst>
              </a:tr>
              <a:tr h="145386">
                <a:tc>
                  <a:txBody>
                    <a:bodyPr/>
                    <a:lstStyle/>
                    <a:p>
                      <a:r>
                        <a:rPr kumimoji="1" lang="en-US" altLang="ja-JP" sz="1100" dirty="0"/>
                        <a:t>2</a:t>
                      </a:r>
                      <a:endParaRPr kumimoji="1" lang="ja-JP" altLang="en-US" sz="1100" dirty="0"/>
                    </a:p>
                  </a:txBody>
                  <a:tcPr/>
                </a:tc>
                <a:tc>
                  <a:txBody>
                    <a:bodyPr/>
                    <a:lstStyle/>
                    <a:p>
                      <a:r>
                        <a:rPr kumimoji="1" lang="en-US" altLang="ja-JP" sz="1100" dirty="0" err="1"/>
                        <a:t>RestAPI</a:t>
                      </a:r>
                      <a:endParaRPr kumimoji="1" lang="ja-JP" altLang="en-US" sz="1100" dirty="0"/>
                    </a:p>
                  </a:txBody>
                  <a:tcPr/>
                </a:tc>
                <a:tc>
                  <a:txBody>
                    <a:bodyPr/>
                    <a:lstStyle/>
                    <a:p>
                      <a:r>
                        <a:rPr kumimoji="1" lang="ja-JP" altLang="en-US" sz="1100" dirty="0"/>
                        <a:t>・入退会登録などで使用しているように、</a:t>
                      </a:r>
                      <a:r>
                        <a:rPr kumimoji="1" lang="en-US" altLang="ja-JP" sz="1100" dirty="0"/>
                        <a:t>Rest</a:t>
                      </a:r>
                      <a:r>
                        <a:rPr kumimoji="1" lang="ja-JP" altLang="en-US" sz="1100" dirty="0"/>
                        <a:t>インターフェイスと</a:t>
                      </a:r>
                      <a:r>
                        <a:rPr kumimoji="1" lang="en-US" altLang="ja-JP" sz="1100" dirty="0" err="1"/>
                        <a:t>Json</a:t>
                      </a:r>
                      <a:r>
                        <a:rPr kumimoji="1" lang="ja-JP" altLang="en-US" sz="1100" dirty="0"/>
                        <a:t>を利用する</a:t>
                      </a:r>
                      <a:endParaRPr kumimoji="1" lang="en-US" altLang="ja-JP" sz="1100" dirty="0"/>
                    </a:p>
                    <a:p>
                      <a:r>
                        <a:rPr kumimoji="1" lang="ja-JP" altLang="en-US" sz="1100" dirty="0"/>
                        <a:t>・プログラム開発が必要であり、開発時にはガバナ制限を考慮する必要がある</a:t>
                      </a:r>
                      <a:endParaRPr kumimoji="1" lang="en-US" altLang="ja-JP" sz="1100" dirty="0"/>
                    </a:p>
                    <a:p>
                      <a:r>
                        <a:rPr kumimoji="1" lang="ja-JP" altLang="en-US" sz="1100" dirty="0"/>
                        <a:t>・開発規模によって、開発工数が変動する</a:t>
                      </a:r>
                    </a:p>
                  </a:txBody>
                  <a:tcPr/>
                </a:tc>
                <a:extLst>
                  <a:ext uri="{0D108BD9-81ED-4DB2-BD59-A6C34878D82A}">
                    <a16:rowId xmlns="" xmlns:a16="http://schemas.microsoft.com/office/drawing/2014/main" val="3808808775"/>
                  </a:ext>
                </a:extLst>
              </a:tr>
            </a:tbl>
          </a:graphicData>
        </a:graphic>
      </p:graphicFrame>
      <p:sp>
        <p:nvSpPr>
          <p:cNvPr id="9" name="タイトル 5">
            <a:extLst>
              <a:ext uri="{FF2B5EF4-FFF2-40B4-BE49-F238E27FC236}">
                <a16:creationId xmlns="" xmlns:a16="http://schemas.microsoft.com/office/drawing/2014/main" id="{24FEF552-9E87-4940-A3A7-E1962EA26750}"/>
              </a:ext>
            </a:extLst>
          </p:cNvPr>
          <p:cNvSpPr txBox="1">
            <a:spLocks/>
          </p:cNvSpPr>
          <p:nvPr/>
        </p:nvSpPr>
        <p:spPr>
          <a:xfrm>
            <a:off x="287860" y="1322665"/>
            <a:ext cx="8262470" cy="533399"/>
          </a:xfrm>
          <a:prstGeom prst="rect">
            <a:avLst/>
          </a:prstGeom>
        </p:spPr>
        <p:txBody>
          <a:bodyPr vert="horz" lIns="91440" tIns="45720" rIns="91440" bIns="45720" rtlCol="0" anchor="t" anchorCtr="0">
            <a:normAutofit fontScale="92500"/>
          </a:bodyPr>
          <a:lstStyle>
            <a:lvl1pPr algn="l" defTabSz="457200" rtl="0" eaLnBrk="1" fontAlgn="ctr" latinLnBrk="0" hangingPunct="1">
              <a:spcBef>
                <a:spcPct val="0"/>
              </a:spcBef>
              <a:buNone/>
              <a:defRPr kumimoji="1" sz="2000" b="0" i="0" kern="1200" baseline="0">
                <a:solidFill>
                  <a:schemeClr val="bg2">
                    <a:lumMod val="50000"/>
                  </a:schemeClr>
                </a:solidFill>
                <a:latin typeface="メイリオ"/>
                <a:ea typeface="メイリオ"/>
                <a:cs typeface="メイリオ"/>
              </a:defRPr>
            </a:lvl1pPr>
          </a:lstStyle>
          <a:p>
            <a:r>
              <a:rPr lang="ja-JP" altLang="en-US" dirty="0"/>
              <a:t>・外部</a:t>
            </a:r>
            <a:r>
              <a:rPr lang="ja-JP" altLang="en-US"/>
              <a:t>データ</a:t>
            </a:r>
            <a:r>
              <a:rPr lang="ja-JP" altLang="en-US" smtClean="0"/>
              <a:t>を</a:t>
            </a:r>
            <a:r>
              <a:rPr lang="en-US" altLang="ja-JP" smtClean="0"/>
              <a:t>EV1</a:t>
            </a:r>
            <a:r>
              <a:rPr lang="ja-JP" altLang="en-US" smtClean="0"/>
              <a:t>の</a:t>
            </a:r>
            <a:r>
              <a:rPr lang="ja-JP" altLang="en-US" dirty="0"/>
              <a:t>オブジェクトへ連携するには、下記の方法がある</a:t>
            </a:r>
            <a:endParaRPr lang="en-US" altLang="ja-JP" dirty="0"/>
          </a:p>
          <a:p>
            <a:endParaRPr lang="ja-JP" altLang="en-US" dirty="0"/>
          </a:p>
        </p:txBody>
      </p:sp>
      <p:sp>
        <p:nvSpPr>
          <p:cNvPr id="12" name="テキスト ボックス 11"/>
          <p:cNvSpPr txBox="1"/>
          <p:nvPr/>
        </p:nvSpPr>
        <p:spPr>
          <a:xfrm>
            <a:off x="422276" y="4437140"/>
            <a:ext cx="1415772" cy="276999"/>
          </a:xfrm>
          <a:prstGeom prst="rect">
            <a:avLst/>
          </a:prstGeom>
        </p:spPr>
        <p:txBody>
          <a:bodyPr vert="horz" wrap="none" lIns="91440" tIns="45720" rIns="91440" bIns="45720" rtlCol="0" anchor="t" anchorCtr="0">
            <a:spAutoFit/>
          </a:bodyPr>
          <a:lstStyle/>
          <a:p>
            <a:r>
              <a:rPr lang="en-US" altLang="ja-JP"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詳細設計で検討</a:t>
            </a:r>
            <a:endParaRPr kumimoji="1"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92277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正方形/長方形 74">
            <a:extLst>
              <a:ext uri="{FF2B5EF4-FFF2-40B4-BE49-F238E27FC236}">
                <a16:creationId xmlns="" xmlns:a16="http://schemas.microsoft.com/office/drawing/2014/main" id="{ACE23F9D-5E40-41C4-90B5-CEBCB83D3F38}"/>
              </a:ext>
            </a:extLst>
          </p:cNvPr>
          <p:cNvSpPr/>
          <p:nvPr/>
        </p:nvSpPr>
        <p:spPr bwMode="auto">
          <a:xfrm>
            <a:off x="57050" y="2137882"/>
            <a:ext cx="6312692" cy="3292930"/>
          </a:xfrm>
          <a:prstGeom prst="rect">
            <a:avLst/>
          </a:prstGeom>
          <a:solidFill>
            <a:srgbClr val="FF0000">
              <a:alpha val="20000"/>
            </a:srgbClr>
          </a:solidFill>
          <a:ln w="28575">
            <a:no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endParaRPr lang="ja-JP" altLang="en-US" sz="3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 xmlns:a16="http://schemas.microsoft.com/office/drawing/2014/main" id="{67742A97-5636-414C-BFD2-C4B5C04AA141}"/>
              </a:ext>
            </a:extLst>
          </p:cNvPr>
          <p:cNvSpPr/>
          <p:nvPr/>
        </p:nvSpPr>
        <p:spPr bwMode="auto">
          <a:xfrm>
            <a:off x="5895292" y="871257"/>
            <a:ext cx="3079000" cy="1220581"/>
          </a:xfrm>
          <a:prstGeom prst="rect">
            <a:avLst/>
          </a:prstGeom>
          <a:solidFill>
            <a:srgbClr val="00B050">
              <a:alpha val="20000"/>
            </a:srgbClr>
          </a:solidFill>
          <a:ln w="28575">
            <a:no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endParaRPr lang="ja-JP" altLang="en-US" sz="3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 xmlns:a16="http://schemas.microsoft.com/office/drawing/2014/main" id="{C0062443-F92D-4CC6-841A-8C06F6FDDA17}"/>
              </a:ext>
            </a:extLst>
          </p:cNvPr>
          <p:cNvSpPr/>
          <p:nvPr/>
        </p:nvSpPr>
        <p:spPr bwMode="auto">
          <a:xfrm>
            <a:off x="100573" y="1111279"/>
            <a:ext cx="2815108" cy="1263050"/>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t" anchorCtr="0" compatLnSpc="1">
            <a:prstTxWarp prst="textNoShape">
              <a:avLst/>
            </a:prstTxWarp>
          </a:bodyP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useBgFill="1">
        <p:nvSpPr>
          <p:cNvPr id="31747" name="タイトル 1"/>
          <p:cNvSpPr>
            <a:spLocks noGrp="1"/>
          </p:cNvSpPr>
          <p:nvPr>
            <p:ph type="title"/>
          </p:nvPr>
        </p:nvSpPr>
        <p:spPr>
          <a:xfrm>
            <a:off x="457421" y="156646"/>
            <a:ext cx="2755976" cy="401484"/>
          </a:xfrm>
        </p:spPr>
        <p:txBody>
          <a:bodyPr/>
          <a:lstStyle/>
          <a:p>
            <a:r>
              <a:rPr lang="ja-JP" altLang="en-US" dirty="0">
                <a:cs typeface="Meiryo UI" panose="020B0604030504040204" pitchFamily="50" charset="-128"/>
              </a:rPr>
              <a:t>新システム</a:t>
            </a:r>
            <a:r>
              <a:rPr lang="ja-JP" altLang="en-US" dirty="0" smtClean="0">
                <a:cs typeface="Meiryo UI" panose="020B0604030504040204" pitchFamily="50" charset="-128"/>
              </a:rPr>
              <a:t>概要図</a:t>
            </a:r>
            <a:endParaRPr lang="ja-JP" dirty="0">
              <a:cs typeface="Meiryo UI" panose="020B0604030504040204" pitchFamily="50" charset="-128"/>
            </a:endParaRPr>
          </a:p>
        </p:txBody>
      </p:sp>
      <p:sp>
        <p:nvSpPr>
          <p:cNvPr id="85" name="正方形/長方形 84">
            <a:extLst>
              <a:ext uri="{FF2B5EF4-FFF2-40B4-BE49-F238E27FC236}">
                <a16:creationId xmlns="" xmlns:a16="http://schemas.microsoft.com/office/drawing/2014/main" id="{7009BD07-1954-4C00-841A-667DE6F008E0}"/>
              </a:ext>
            </a:extLst>
          </p:cNvPr>
          <p:cNvSpPr/>
          <p:nvPr/>
        </p:nvSpPr>
        <p:spPr bwMode="auto">
          <a:xfrm>
            <a:off x="973792" y="5822628"/>
            <a:ext cx="1729023" cy="467560"/>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教室運営管理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会員</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講師</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授業予実</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a:extLst>
              <a:ext uri="{FF2B5EF4-FFF2-40B4-BE49-F238E27FC236}">
                <a16:creationId xmlns="" xmlns:a16="http://schemas.microsoft.com/office/drawing/2014/main" id="{02402ED1-F3E4-45C0-B5EE-35E64968BA3E}"/>
              </a:ext>
            </a:extLst>
          </p:cNvPr>
          <p:cNvSpPr/>
          <p:nvPr/>
        </p:nvSpPr>
        <p:spPr bwMode="auto">
          <a:xfrm>
            <a:off x="4180445" y="4491594"/>
            <a:ext cx="1729023" cy="544830"/>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en-US" altLang="ja-JP" sz="1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EV1(</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請求書発行依頼</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会計連携</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a:extLst>
              <a:ext uri="{FF2B5EF4-FFF2-40B4-BE49-F238E27FC236}">
                <a16:creationId xmlns="" xmlns:a16="http://schemas.microsoft.com/office/drawing/2014/main" id="{B65F1327-CF5A-4AB1-8755-437ECA23086F}"/>
              </a:ext>
            </a:extLst>
          </p:cNvPr>
          <p:cNvSpPr/>
          <p:nvPr/>
        </p:nvSpPr>
        <p:spPr bwMode="auto">
          <a:xfrm>
            <a:off x="4180445" y="5822628"/>
            <a:ext cx="1729023" cy="467560"/>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財務会計</a:t>
            </a:r>
          </a:p>
        </p:txBody>
      </p:sp>
      <p:sp>
        <p:nvSpPr>
          <p:cNvPr id="90" name="正方形/長方形 89">
            <a:extLst>
              <a:ext uri="{FF2B5EF4-FFF2-40B4-BE49-F238E27FC236}">
                <a16:creationId xmlns="" xmlns:a16="http://schemas.microsoft.com/office/drawing/2014/main" id="{A00248F3-35D5-4A40-AF51-BF3467983ACD}"/>
              </a:ext>
            </a:extLst>
          </p:cNvPr>
          <p:cNvSpPr/>
          <p:nvPr/>
        </p:nvSpPr>
        <p:spPr bwMode="auto">
          <a:xfrm>
            <a:off x="4180445" y="5036425"/>
            <a:ext cx="1729023" cy="242596"/>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Salesforce</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91" name="正方形/長方形 90">
            <a:extLst>
              <a:ext uri="{FF2B5EF4-FFF2-40B4-BE49-F238E27FC236}">
                <a16:creationId xmlns="" xmlns:a16="http://schemas.microsoft.com/office/drawing/2014/main" id="{E55C5EF6-5E60-446F-8035-EAA30AEF9A9B}"/>
              </a:ext>
            </a:extLst>
          </p:cNvPr>
          <p:cNvSpPr/>
          <p:nvPr/>
        </p:nvSpPr>
        <p:spPr bwMode="auto">
          <a:xfrm>
            <a:off x="2305187" y="5033773"/>
            <a:ext cx="1729023" cy="242596"/>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AWS</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ｽｸﾗｯﾁ</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a:extLst>
              <a:ext uri="{FF2B5EF4-FFF2-40B4-BE49-F238E27FC236}">
                <a16:creationId xmlns="" xmlns:a16="http://schemas.microsoft.com/office/drawing/2014/main" id="{30FAF0A1-728F-4E85-915D-CBEAE12E7BD0}"/>
              </a:ext>
            </a:extLst>
          </p:cNvPr>
          <p:cNvSpPr/>
          <p:nvPr/>
        </p:nvSpPr>
        <p:spPr bwMode="auto">
          <a:xfrm>
            <a:off x="973792" y="6260789"/>
            <a:ext cx="1729023" cy="242596"/>
          </a:xfrm>
          <a:prstGeom prst="rect">
            <a:avLst/>
          </a:prstGeom>
          <a:solidFill>
            <a:srgbClr val="C0E399"/>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DC(</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ｽｸﾗｯﾁ</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3" name="正方形/長方形 92">
            <a:extLst>
              <a:ext uri="{FF2B5EF4-FFF2-40B4-BE49-F238E27FC236}">
                <a16:creationId xmlns="" xmlns:a16="http://schemas.microsoft.com/office/drawing/2014/main" id="{7B206D40-8143-4058-88E8-B7C782611BB6}"/>
              </a:ext>
            </a:extLst>
          </p:cNvPr>
          <p:cNvSpPr/>
          <p:nvPr/>
        </p:nvSpPr>
        <p:spPr bwMode="auto">
          <a:xfrm>
            <a:off x="4180445" y="6260789"/>
            <a:ext cx="1729023" cy="242596"/>
          </a:xfrm>
          <a:prstGeom prst="rect">
            <a:avLst/>
          </a:prstGeom>
          <a:solidFill>
            <a:srgbClr val="C0E399"/>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ﾍﾞﾈｯｾ</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DC(</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勘定奉行</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a:t>
            </a:r>
          </a:p>
        </p:txBody>
      </p:sp>
      <p:sp>
        <p:nvSpPr>
          <p:cNvPr id="98" name="正方形/長方形 97">
            <a:extLst>
              <a:ext uri="{FF2B5EF4-FFF2-40B4-BE49-F238E27FC236}">
                <a16:creationId xmlns="" xmlns:a16="http://schemas.microsoft.com/office/drawing/2014/main" id="{6050A3D6-2475-4F5F-9431-07AEB7AA6C88}"/>
              </a:ext>
            </a:extLst>
          </p:cNvPr>
          <p:cNvSpPr/>
          <p:nvPr/>
        </p:nvSpPr>
        <p:spPr bwMode="auto">
          <a:xfrm>
            <a:off x="7533902" y="5549252"/>
            <a:ext cx="1161475" cy="24259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アグレックス</a:t>
            </a:r>
          </a:p>
        </p:txBody>
      </p:sp>
      <p:sp>
        <p:nvSpPr>
          <p:cNvPr id="99" name="Text Box 11">
            <a:extLst>
              <a:ext uri="{FF2B5EF4-FFF2-40B4-BE49-F238E27FC236}">
                <a16:creationId xmlns="" xmlns:a16="http://schemas.microsoft.com/office/drawing/2014/main" id="{F39190A4-2A98-4627-AAC1-FC30C04E16F6}"/>
              </a:ext>
            </a:extLst>
          </p:cNvPr>
          <p:cNvSpPr txBox="1">
            <a:spLocks noChangeArrowheads="1"/>
          </p:cNvSpPr>
          <p:nvPr/>
        </p:nvSpPr>
        <p:spPr bwMode="auto">
          <a:xfrm>
            <a:off x="6290852" y="6347458"/>
            <a:ext cx="1641058" cy="228522"/>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ja-JP" altLang="en-US" sz="900" dirty="0">
                <a:solidFill>
                  <a:srgbClr val="2895D5"/>
                </a:solidFill>
                <a:latin typeface="Meiryo UI" panose="020B0604030504040204" pitchFamily="50" charset="-128"/>
                <a:ea typeface="Meiryo UI" panose="020B0604030504040204" pitchFamily="50" charset="-128"/>
                <a:cs typeface="Meiryo UI" panose="020B0604030504040204" pitchFamily="50" charset="-128"/>
              </a:rPr>
              <a:t>④請求情報</a:t>
            </a:r>
          </a:p>
        </p:txBody>
      </p:sp>
      <p:sp>
        <p:nvSpPr>
          <p:cNvPr id="100" name="正方形/長方形 99">
            <a:extLst>
              <a:ext uri="{FF2B5EF4-FFF2-40B4-BE49-F238E27FC236}">
                <a16:creationId xmlns="" xmlns:a16="http://schemas.microsoft.com/office/drawing/2014/main" id="{C4F6F8FE-D58C-4528-857F-1997D4215B8E}"/>
              </a:ext>
            </a:extLst>
          </p:cNvPr>
          <p:cNvSpPr/>
          <p:nvPr/>
        </p:nvSpPr>
        <p:spPr bwMode="auto">
          <a:xfrm>
            <a:off x="3605955" y="2695447"/>
            <a:ext cx="1729023" cy="242596"/>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ASP(</a:t>
            </a:r>
            <a:r>
              <a:rPr lang="en-US" altLang="ja-JP" sz="1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TechnoSMS</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正方形/長方形 104">
            <a:extLst>
              <a:ext uri="{FF2B5EF4-FFF2-40B4-BE49-F238E27FC236}">
                <a16:creationId xmlns="" xmlns:a16="http://schemas.microsoft.com/office/drawing/2014/main" id="{E05D03E1-C0EA-40CC-BCCF-EE56C0851A06}"/>
              </a:ext>
            </a:extLst>
          </p:cNvPr>
          <p:cNvSpPr/>
          <p:nvPr/>
        </p:nvSpPr>
        <p:spPr bwMode="auto">
          <a:xfrm>
            <a:off x="7533903" y="4533477"/>
            <a:ext cx="1161473" cy="54821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各支払情報</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振替</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ｺﾝﾋﾞﾆ</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a:extLst>
              <a:ext uri="{FF2B5EF4-FFF2-40B4-BE49-F238E27FC236}">
                <a16:creationId xmlns="" xmlns:a16="http://schemas.microsoft.com/office/drawing/2014/main" id="{721A882C-448D-49AF-9641-8B641DE90B80}"/>
              </a:ext>
            </a:extLst>
          </p:cNvPr>
          <p:cNvSpPr/>
          <p:nvPr/>
        </p:nvSpPr>
        <p:spPr bwMode="auto">
          <a:xfrm>
            <a:off x="2305187" y="4488942"/>
            <a:ext cx="1729023" cy="544830"/>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EV4(</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会員情報初期登録</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4" name="正方形/長方形 113">
            <a:extLst>
              <a:ext uri="{FF2B5EF4-FFF2-40B4-BE49-F238E27FC236}">
                <a16:creationId xmlns="" xmlns:a16="http://schemas.microsoft.com/office/drawing/2014/main" id="{59D5FCF9-DB0A-49A0-99B2-A6FB39FD80D9}"/>
              </a:ext>
            </a:extLst>
          </p:cNvPr>
          <p:cNvSpPr/>
          <p:nvPr/>
        </p:nvSpPr>
        <p:spPr bwMode="auto">
          <a:xfrm>
            <a:off x="3605955" y="2248864"/>
            <a:ext cx="1729023" cy="45790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売上速報</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4" name="直線矢印コネクタ 143">
            <a:extLst>
              <a:ext uri="{FF2B5EF4-FFF2-40B4-BE49-F238E27FC236}">
                <a16:creationId xmlns="" xmlns:a16="http://schemas.microsoft.com/office/drawing/2014/main" id="{975D0EA9-0471-4AC7-B7E7-43E284154AD5}"/>
              </a:ext>
            </a:extLst>
          </p:cNvPr>
          <p:cNvCxnSpPr>
            <a:cxnSpLocks/>
            <a:endCxn id="100" idx="2"/>
          </p:cNvCxnSpPr>
          <p:nvPr/>
        </p:nvCxnSpPr>
        <p:spPr>
          <a:xfrm flipV="1">
            <a:off x="4470466" y="2938043"/>
            <a:ext cx="0" cy="1550898"/>
          </a:xfrm>
          <a:prstGeom prst="straightConnector1">
            <a:avLst/>
          </a:prstGeom>
          <a:ln w="28575">
            <a:solidFill>
              <a:srgbClr val="FF0000"/>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46" name="コネクタ: カギ線 145">
            <a:extLst>
              <a:ext uri="{FF2B5EF4-FFF2-40B4-BE49-F238E27FC236}">
                <a16:creationId xmlns="" xmlns:a16="http://schemas.microsoft.com/office/drawing/2014/main" id="{E276FDD4-EB80-4D77-85A4-4F778F0D4B22}"/>
              </a:ext>
            </a:extLst>
          </p:cNvPr>
          <p:cNvCxnSpPr>
            <a:cxnSpLocks/>
            <a:stCxn id="105" idx="1"/>
            <a:endCxn id="100" idx="3"/>
          </p:cNvCxnSpPr>
          <p:nvPr/>
        </p:nvCxnSpPr>
        <p:spPr>
          <a:xfrm rot="10800000">
            <a:off x="5334978" y="2816746"/>
            <a:ext cx="2198925" cy="1990840"/>
          </a:xfrm>
          <a:prstGeom prst="bentConnector3">
            <a:avLst>
              <a:gd name="adj1" fmla="val 50000"/>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0" name="Text Box 11">
            <a:extLst>
              <a:ext uri="{FF2B5EF4-FFF2-40B4-BE49-F238E27FC236}">
                <a16:creationId xmlns="" xmlns:a16="http://schemas.microsoft.com/office/drawing/2014/main" id="{9F56B1EF-E85A-47FE-A1C3-55890025719A}"/>
              </a:ext>
            </a:extLst>
          </p:cNvPr>
          <p:cNvSpPr txBox="1">
            <a:spLocks noChangeArrowheads="1"/>
          </p:cNvSpPr>
          <p:nvPr/>
        </p:nvSpPr>
        <p:spPr bwMode="auto">
          <a:xfrm>
            <a:off x="4199826" y="5436086"/>
            <a:ext cx="885280" cy="371521"/>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手動連携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会計情報</a:t>
            </a:r>
          </a:p>
        </p:txBody>
      </p:sp>
      <p:sp>
        <p:nvSpPr>
          <p:cNvPr id="152" name="Text Box 11">
            <a:extLst>
              <a:ext uri="{FF2B5EF4-FFF2-40B4-BE49-F238E27FC236}">
                <a16:creationId xmlns="" xmlns:a16="http://schemas.microsoft.com/office/drawing/2014/main" id="{729694C9-678A-4B8C-B3FB-0F8063C5D96C}"/>
              </a:ext>
            </a:extLst>
          </p:cNvPr>
          <p:cNvSpPr txBox="1">
            <a:spLocks noChangeArrowheads="1"/>
          </p:cNvSpPr>
          <p:nvPr/>
        </p:nvSpPr>
        <p:spPr bwMode="auto">
          <a:xfrm>
            <a:off x="1351835" y="5436086"/>
            <a:ext cx="1118967" cy="371521"/>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システム連携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情報問合せ</a:t>
            </a:r>
          </a:p>
        </p:txBody>
      </p:sp>
      <p:sp>
        <p:nvSpPr>
          <p:cNvPr id="153" name="Text Box 11">
            <a:extLst>
              <a:ext uri="{FF2B5EF4-FFF2-40B4-BE49-F238E27FC236}">
                <a16:creationId xmlns="" xmlns:a16="http://schemas.microsoft.com/office/drawing/2014/main" id="{71816C97-CDDC-402F-A1D4-5C63539760E2}"/>
              </a:ext>
            </a:extLst>
          </p:cNvPr>
          <p:cNvSpPr txBox="1">
            <a:spLocks noChangeArrowheads="1"/>
          </p:cNvSpPr>
          <p:nvPr/>
        </p:nvSpPr>
        <p:spPr bwMode="auto">
          <a:xfrm>
            <a:off x="6057349" y="1645396"/>
            <a:ext cx="1473802" cy="228522"/>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ﾌｧｲﾙ連携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④返金情報</a:t>
            </a:r>
          </a:p>
        </p:txBody>
      </p:sp>
      <p:sp>
        <p:nvSpPr>
          <p:cNvPr id="154" name="Text Box 11">
            <a:extLst>
              <a:ext uri="{FF2B5EF4-FFF2-40B4-BE49-F238E27FC236}">
                <a16:creationId xmlns="" xmlns:a16="http://schemas.microsoft.com/office/drawing/2014/main" id="{DA9E536F-DC15-4A13-A590-80ABFEF8BD11}"/>
              </a:ext>
            </a:extLst>
          </p:cNvPr>
          <p:cNvSpPr txBox="1">
            <a:spLocks noChangeArrowheads="1"/>
          </p:cNvSpPr>
          <p:nvPr/>
        </p:nvSpPr>
        <p:spPr bwMode="auto">
          <a:xfrm>
            <a:off x="3605522" y="2254097"/>
            <a:ext cx="533693" cy="228522"/>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90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useBgFill="1">
        <p:nvSpPr>
          <p:cNvPr id="160" name="正方形/長方形 159">
            <a:extLst>
              <a:ext uri="{FF2B5EF4-FFF2-40B4-BE49-F238E27FC236}">
                <a16:creationId xmlns="" xmlns:a16="http://schemas.microsoft.com/office/drawing/2014/main" id="{2F98B9F1-DFF1-4DA5-9BD1-8D6C6C8FD23E}"/>
              </a:ext>
            </a:extLst>
          </p:cNvPr>
          <p:cNvSpPr/>
          <p:nvPr/>
        </p:nvSpPr>
        <p:spPr bwMode="auto">
          <a:xfrm>
            <a:off x="7531151" y="893816"/>
            <a:ext cx="1161474" cy="457906"/>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契約銀行</a:t>
            </a:r>
          </a:p>
        </p:txBody>
      </p:sp>
      <p:cxnSp>
        <p:nvCxnSpPr>
          <p:cNvPr id="161" name="コネクタ: カギ線 160">
            <a:extLst>
              <a:ext uri="{FF2B5EF4-FFF2-40B4-BE49-F238E27FC236}">
                <a16:creationId xmlns="" xmlns:a16="http://schemas.microsoft.com/office/drawing/2014/main" id="{D396DA7F-B588-40B7-A486-7D8334BC40DF}"/>
              </a:ext>
            </a:extLst>
          </p:cNvPr>
          <p:cNvCxnSpPr>
            <a:cxnSpLocks/>
            <a:stCxn id="160" idx="1"/>
            <a:endCxn id="114" idx="0"/>
          </p:cNvCxnSpPr>
          <p:nvPr/>
        </p:nvCxnSpPr>
        <p:spPr>
          <a:xfrm rot="10800000" flipV="1">
            <a:off x="4470468" y="1122769"/>
            <a:ext cx="3060684" cy="1126094"/>
          </a:xfrm>
          <a:prstGeom prst="bentConnector2">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63" name="Text Box 11">
            <a:extLst>
              <a:ext uri="{FF2B5EF4-FFF2-40B4-BE49-F238E27FC236}">
                <a16:creationId xmlns="" xmlns:a16="http://schemas.microsoft.com/office/drawing/2014/main" id="{CCA1B195-7AAC-49AA-8AD6-1BF2BEACC068}"/>
              </a:ext>
            </a:extLst>
          </p:cNvPr>
          <p:cNvSpPr txBox="1">
            <a:spLocks noChangeArrowheads="1"/>
          </p:cNvSpPr>
          <p:nvPr/>
        </p:nvSpPr>
        <p:spPr bwMode="auto">
          <a:xfrm>
            <a:off x="5900982" y="882757"/>
            <a:ext cx="1879757" cy="228522"/>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ﾌｧｲﾙ連携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④入金情報</a:t>
            </a:r>
          </a:p>
        </p:txBody>
      </p:sp>
      <p:sp>
        <p:nvSpPr>
          <p:cNvPr id="191" name="正方形/長方形 190">
            <a:extLst>
              <a:ext uri="{FF2B5EF4-FFF2-40B4-BE49-F238E27FC236}">
                <a16:creationId xmlns="" xmlns:a16="http://schemas.microsoft.com/office/drawing/2014/main" id="{CEBD2ED5-F50A-4419-93B0-E443D82AAC75}"/>
              </a:ext>
            </a:extLst>
          </p:cNvPr>
          <p:cNvSpPr/>
          <p:nvPr/>
        </p:nvSpPr>
        <p:spPr bwMode="auto">
          <a:xfrm>
            <a:off x="7533903" y="5081692"/>
            <a:ext cx="1161475" cy="467560"/>
          </a:xfrm>
          <a:prstGeom prst="rect">
            <a:avLst/>
          </a:prstGeom>
          <a:noFill/>
          <a:ln>
            <a:solidFill>
              <a:schemeClr val="tx1"/>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請求書発行</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委託先</a:t>
            </a:r>
          </a:p>
        </p:txBody>
      </p:sp>
      <p:sp>
        <p:nvSpPr>
          <p:cNvPr id="220" name="Text Box 11">
            <a:extLst>
              <a:ext uri="{FF2B5EF4-FFF2-40B4-BE49-F238E27FC236}">
                <a16:creationId xmlns="" xmlns:a16="http://schemas.microsoft.com/office/drawing/2014/main" id="{58370B13-6531-4ADC-A32E-64835850FA52}"/>
              </a:ext>
            </a:extLst>
          </p:cNvPr>
          <p:cNvSpPr txBox="1">
            <a:spLocks noChangeArrowheads="1"/>
          </p:cNvSpPr>
          <p:nvPr/>
        </p:nvSpPr>
        <p:spPr bwMode="auto">
          <a:xfrm>
            <a:off x="4438999" y="2917774"/>
            <a:ext cx="1873450" cy="1424046"/>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システム連携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②月次請求データ</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コンビニ、クレカ、口座振替</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②随時請求データ</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滞納者・口座振替</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NG</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者再発行用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仕訳データ</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貸倒、収納代行に直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認証</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トークン要求</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en-US" altLang="ja-JP" sz="800" dirty="0" err="1">
                <a:latin typeface="Meiryo UI" panose="020B0604030504040204" pitchFamily="50" charset="-128"/>
                <a:ea typeface="Meiryo UI" panose="020B0604030504040204" pitchFamily="50" charset="-128"/>
                <a:cs typeface="Meiryo UI" panose="020B0604030504040204" pitchFamily="50" charset="-128"/>
              </a:rPr>
              <a:t>Oauth</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トークンの取消</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1" name="コネクタ: カギ線 220">
            <a:extLst>
              <a:ext uri="{FF2B5EF4-FFF2-40B4-BE49-F238E27FC236}">
                <a16:creationId xmlns="" xmlns:a16="http://schemas.microsoft.com/office/drawing/2014/main" id="{E02D65DD-F25A-4599-8B3F-5630B1EAB1FB}"/>
              </a:ext>
            </a:extLst>
          </p:cNvPr>
          <p:cNvCxnSpPr>
            <a:cxnSpLocks/>
            <a:stCxn id="288" idx="0"/>
            <a:endCxn id="114" idx="1"/>
          </p:cNvCxnSpPr>
          <p:nvPr/>
        </p:nvCxnSpPr>
        <p:spPr>
          <a:xfrm rot="5400000" flipH="1" flipV="1">
            <a:off x="1456101" y="2339087"/>
            <a:ext cx="2011124" cy="2288583"/>
          </a:xfrm>
          <a:prstGeom prst="bentConnector2">
            <a:avLst/>
          </a:prstGeom>
          <a:ln w="28575">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29" name="Text Box 11">
            <a:extLst>
              <a:ext uri="{FF2B5EF4-FFF2-40B4-BE49-F238E27FC236}">
                <a16:creationId xmlns="" xmlns:a16="http://schemas.microsoft.com/office/drawing/2014/main" id="{6C0EEAE3-A021-479C-978E-E78B7EA790CE}"/>
              </a:ext>
            </a:extLst>
          </p:cNvPr>
          <p:cNvSpPr txBox="1">
            <a:spLocks noChangeArrowheads="1"/>
          </p:cNvSpPr>
          <p:nvPr/>
        </p:nvSpPr>
        <p:spPr bwMode="auto">
          <a:xfrm>
            <a:off x="603563" y="2935233"/>
            <a:ext cx="307834" cy="228522"/>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34" name="正方形/長方形 233">
            <a:extLst>
              <a:ext uri="{FF2B5EF4-FFF2-40B4-BE49-F238E27FC236}">
                <a16:creationId xmlns="" xmlns:a16="http://schemas.microsoft.com/office/drawing/2014/main" id="{F4D50E97-1339-4B84-BE1B-1B4F2C2726CC}"/>
              </a:ext>
            </a:extLst>
          </p:cNvPr>
          <p:cNvSpPr/>
          <p:nvPr/>
        </p:nvSpPr>
        <p:spPr bwMode="auto">
          <a:xfrm>
            <a:off x="7542712" y="6097117"/>
            <a:ext cx="1152665" cy="396691"/>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AWS</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Talend</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2" name="コネクタ: カギ線 241">
            <a:extLst>
              <a:ext uri="{FF2B5EF4-FFF2-40B4-BE49-F238E27FC236}">
                <a16:creationId xmlns="" xmlns:a16="http://schemas.microsoft.com/office/drawing/2014/main" id="{25FA51AB-9D9A-4D6B-B1CD-9AF0FBD80C30}"/>
              </a:ext>
            </a:extLst>
          </p:cNvPr>
          <p:cNvCxnSpPr>
            <a:cxnSpLocks/>
            <a:stCxn id="90" idx="3"/>
            <a:endCxn id="234" idx="1"/>
          </p:cNvCxnSpPr>
          <p:nvPr/>
        </p:nvCxnSpPr>
        <p:spPr>
          <a:xfrm>
            <a:off x="5909468" y="5157723"/>
            <a:ext cx="1633244" cy="1137740"/>
          </a:xfrm>
          <a:prstGeom prst="bentConnector3">
            <a:avLst>
              <a:gd name="adj1" fmla="val 42998"/>
            </a:avLst>
          </a:prstGeom>
          <a:ln w="34925" cmpd="dbl">
            <a:solidFill>
              <a:srgbClr val="2895D5"/>
            </a:solidFill>
            <a:tailEnd type="triangle"/>
          </a:ln>
          <a:effectLst/>
        </p:spPr>
        <p:style>
          <a:lnRef idx="2">
            <a:schemeClr val="accent1"/>
          </a:lnRef>
          <a:fillRef idx="0">
            <a:schemeClr val="accent1"/>
          </a:fillRef>
          <a:effectRef idx="1">
            <a:schemeClr val="accent1"/>
          </a:effectRef>
          <a:fontRef idx="minor">
            <a:schemeClr val="tx1"/>
          </a:fontRef>
        </p:style>
      </p:cxnSp>
      <p:sp>
        <p:nvSpPr>
          <p:cNvPr id="260" name="Text Box 11">
            <a:extLst>
              <a:ext uri="{FF2B5EF4-FFF2-40B4-BE49-F238E27FC236}">
                <a16:creationId xmlns="" xmlns:a16="http://schemas.microsoft.com/office/drawing/2014/main" id="{87183273-0A27-46D0-BD96-73F13B275352}"/>
              </a:ext>
            </a:extLst>
          </p:cNvPr>
          <p:cNvSpPr txBox="1">
            <a:spLocks noChangeArrowheads="1"/>
          </p:cNvSpPr>
          <p:nvPr/>
        </p:nvSpPr>
        <p:spPr bwMode="auto">
          <a:xfrm>
            <a:off x="6503514" y="3494530"/>
            <a:ext cx="2590547" cy="731549"/>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収納結果</a:t>
            </a: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④コンビニ収納消込結果データ連携</a:t>
            </a: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④初回納入金コンビニ収納消込結果データ連携</a:t>
            </a: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④口座振替収納結果データ連携</a:t>
            </a: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④口座振替申込結果データ連携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④クレジットカード結果ファイルの自動取得・自動読込</a:t>
            </a:r>
          </a:p>
        </p:txBody>
      </p:sp>
      <p:sp>
        <p:nvSpPr>
          <p:cNvPr id="287" name="正方形/長方形 286">
            <a:extLst>
              <a:ext uri="{FF2B5EF4-FFF2-40B4-BE49-F238E27FC236}">
                <a16:creationId xmlns="" xmlns:a16="http://schemas.microsoft.com/office/drawing/2014/main" id="{1F303E87-0575-4F4B-989A-4C5A3FD40667}"/>
              </a:ext>
            </a:extLst>
          </p:cNvPr>
          <p:cNvSpPr/>
          <p:nvPr/>
        </p:nvSpPr>
        <p:spPr bwMode="auto">
          <a:xfrm>
            <a:off x="452861" y="5033772"/>
            <a:ext cx="1729023" cy="242596"/>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AWS</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ｽｸﾗｯﾁ</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8" name="正方形/長方形 287">
            <a:extLst>
              <a:ext uri="{FF2B5EF4-FFF2-40B4-BE49-F238E27FC236}">
                <a16:creationId xmlns="" xmlns:a16="http://schemas.microsoft.com/office/drawing/2014/main" id="{C7E2F61D-E4ED-46BD-853F-70B34F81D113}"/>
              </a:ext>
            </a:extLst>
          </p:cNvPr>
          <p:cNvSpPr/>
          <p:nvPr/>
        </p:nvSpPr>
        <p:spPr bwMode="auto">
          <a:xfrm>
            <a:off x="452861" y="4488941"/>
            <a:ext cx="1729023" cy="544830"/>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EVW</a:t>
            </a:r>
          </a:p>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(MP/</a:t>
            </a:r>
            <a:r>
              <a:rPr lang="en-US" altLang="ja-JP"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CCDnet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2" name="Text Box 11">
            <a:extLst>
              <a:ext uri="{FF2B5EF4-FFF2-40B4-BE49-F238E27FC236}">
                <a16:creationId xmlns="" xmlns:a16="http://schemas.microsoft.com/office/drawing/2014/main" id="{D88AF63F-7470-4BDA-961A-525A5580A6C0}"/>
              </a:ext>
            </a:extLst>
          </p:cNvPr>
          <p:cNvSpPr txBox="1">
            <a:spLocks noChangeArrowheads="1"/>
          </p:cNvSpPr>
          <p:nvPr/>
        </p:nvSpPr>
        <p:spPr bwMode="auto">
          <a:xfrm>
            <a:off x="0" y="2519294"/>
            <a:ext cx="1407028" cy="1485602"/>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EVW</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①支払方法変更</a:t>
            </a: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①支払方法取得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①対象年月日支払方法取得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①銀行名・支店名取得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CCD</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クレカ請求データ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（クレカの決済結果を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EVW</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（メンバーズサイト）から取得する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SQL</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発行で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参照）</a:t>
            </a:r>
          </a:p>
          <a:p>
            <a:pPr>
              <a:buClr>
                <a:schemeClr val="accent2">
                  <a:lumMod val="75000"/>
                </a:schemeClr>
              </a:buClr>
              <a:defRPr/>
            </a:pPr>
            <a:endParaRPr lang="en-US" altLang="ja-JP" sz="700" dirty="0">
              <a:solidFill>
                <a:srgbClr val="2895D5"/>
              </a:solidFill>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endParaRPr lang="en-US" altLang="ja-JP" sz="700" dirty="0">
              <a:solidFill>
                <a:srgbClr val="2895D5"/>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5" name="直線矢印コネクタ 294">
            <a:extLst>
              <a:ext uri="{FF2B5EF4-FFF2-40B4-BE49-F238E27FC236}">
                <a16:creationId xmlns="" xmlns:a16="http://schemas.microsoft.com/office/drawing/2014/main" id="{D830F822-0F24-4660-AEAB-D35A5060DF28}"/>
              </a:ext>
            </a:extLst>
          </p:cNvPr>
          <p:cNvCxnSpPr>
            <a:cxnSpLocks/>
          </p:cNvCxnSpPr>
          <p:nvPr/>
        </p:nvCxnSpPr>
        <p:spPr>
          <a:xfrm flipV="1">
            <a:off x="2510472" y="5276368"/>
            <a:ext cx="0" cy="546260"/>
          </a:xfrm>
          <a:prstGeom prst="straightConnector1">
            <a:avLst/>
          </a:prstGeom>
          <a:ln w="12700">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98" name="直線矢印コネクタ 297">
            <a:extLst>
              <a:ext uri="{FF2B5EF4-FFF2-40B4-BE49-F238E27FC236}">
                <a16:creationId xmlns="" xmlns:a16="http://schemas.microsoft.com/office/drawing/2014/main" id="{E2703DB7-1483-4B97-9468-C8485CD5BFCF}"/>
              </a:ext>
            </a:extLst>
          </p:cNvPr>
          <p:cNvCxnSpPr>
            <a:cxnSpLocks/>
          </p:cNvCxnSpPr>
          <p:nvPr/>
        </p:nvCxnSpPr>
        <p:spPr>
          <a:xfrm flipV="1">
            <a:off x="1246955" y="5276368"/>
            <a:ext cx="0" cy="546260"/>
          </a:xfrm>
          <a:prstGeom prst="straightConnector1">
            <a:avLst/>
          </a:prstGeom>
          <a:ln w="12700">
            <a:solidFill>
              <a:schemeClr val="tx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99" name="直線矢印コネクタ 298">
            <a:extLst>
              <a:ext uri="{FF2B5EF4-FFF2-40B4-BE49-F238E27FC236}">
                <a16:creationId xmlns="" xmlns:a16="http://schemas.microsoft.com/office/drawing/2014/main" id="{FBE5A2B6-0873-4B7D-9994-DA75FA684F2F}"/>
              </a:ext>
            </a:extLst>
          </p:cNvPr>
          <p:cNvCxnSpPr>
            <a:cxnSpLocks/>
          </p:cNvCxnSpPr>
          <p:nvPr/>
        </p:nvCxnSpPr>
        <p:spPr>
          <a:xfrm flipV="1">
            <a:off x="4305996" y="5276368"/>
            <a:ext cx="0" cy="546260"/>
          </a:xfrm>
          <a:prstGeom prst="straightConnector1">
            <a:avLst/>
          </a:prstGeom>
          <a:ln w="12700">
            <a:solidFill>
              <a:schemeClr val="tx1"/>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0" name="コネクタ: カギ線 299">
            <a:extLst>
              <a:ext uri="{FF2B5EF4-FFF2-40B4-BE49-F238E27FC236}">
                <a16:creationId xmlns="" xmlns:a16="http://schemas.microsoft.com/office/drawing/2014/main" id="{268AB1EA-8419-4FE4-9EB8-726D82F0858A}"/>
              </a:ext>
            </a:extLst>
          </p:cNvPr>
          <p:cNvCxnSpPr>
            <a:cxnSpLocks/>
            <a:stCxn id="113" idx="0"/>
            <a:endCxn id="114" idx="1"/>
          </p:cNvCxnSpPr>
          <p:nvPr/>
        </p:nvCxnSpPr>
        <p:spPr>
          <a:xfrm rot="5400000" flipH="1" flipV="1">
            <a:off x="2382265" y="3265252"/>
            <a:ext cx="2011125" cy="436256"/>
          </a:xfrm>
          <a:prstGeom prst="bentConnector2">
            <a:avLst/>
          </a:prstGeom>
          <a:ln w="28575">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04" name="Text Box 11">
            <a:extLst>
              <a:ext uri="{FF2B5EF4-FFF2-40B4-BE49-F238E27FC236}">
                <a16:creationId xmlns="" xmlns:a16="http://schemas.microsoft.com/office/drawing/2014/main" id="{B6365A90-3F4D-4668-B74A-901F08F47AC5}"/>
              </a:ext>
            </a:extLst>
          </p:cNvPr>
          <p:cNvSpPr txBox="1">
            <a:spLocks noChangeArrowheads="1"/>
          </p:cNvSpPr>
          <p:nvPr/>
        </p:nvSpPr>
        <p:spPr bwMode="auto">
          <a:xfrm>
            <a:off x="1379957" y="2614496"/>
            <a:ext cx="2032947" cy="1701045"/>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EV4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EVW</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共通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①入退会登録</a:t>
            </a: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②初回納入金検索</a:t>
            </a: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①会員情報検索</a:t>
            </a: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①会員情報取得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①金融機関情報検索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②教室検索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③講習会情報検索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認証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トークン要求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en-US" altLang="ja-JP" sz="700" dirty="0" err="1">
                <a:latin typeface="Meiryo UI" panose="020B0604030504040204" pitchFamily="50" charset="-128"/>
                <a:ea typeface="Meiryo UI" panose="020B0604030504040204" pitchFamily="50" charset="-128"/>
                <a:cs typeface="Meiryo UI" panose="020B0604030504040204" pitchFamily="50" charset="-128"/>
              </a:rPr>
              <a:t>Oauth</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トークンの取消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EV4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のみ</a:t>
            </a: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③優待減免情報取得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②サイエンス・文章情報検索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3" name="Text Box 11">
            <a:extLst>
              <a:ext uri="{FF2B5EF4-FFF2-40B4-BE49-F238E27FC236}">
                <a16:creationId xmlns="" xmlns:a16="http://schemas.microsoft.com/office/drawing/2014/main" id="{4DC6DC10-5AC1-4F50-90A4-AB3305EF47A4}"/>
              </a:ext>
            </a:extLst>
          </p:cNvPr>
          <p:cNvSpPr txBox="1">
            <a:spLocks noChangeArrowheads="1"/>
          </p:cNvSpPr>
          <p:nvPr/>
        </p:nvSpPr>
        <p:spPr bwMode="auto">
          <a:xfrm>
            <a:off x="3972146" y="2256904"/>
            <a:ext cx="399005" cy="199923"/>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7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p>
        </p:txBody>
      </p:sp>
      <p:cxnSp>
        <p:nvCxnSpPr>
          <p:cNvPr id="340" name="コネクタ: カギ線 339">
            <a:extLst>
              <a:ext uri="{FF2B5EF4-FFF2-40B4-BE49-F238E27FC236}">
                <a16:creationId xmlns="" xmlns:a16="http://schemas.microsoft.com/office/drawing/2014/main" id="{E739E83B-C529-407D-B1D8-724EFAC3289B}"/>
              </a:ext>
            </a:extLst>
          </p:cNvPr>
          <p:cNvCxnSpPr>
            <a:cxnSpLocks/>
            <a:stCxn id="114" idx="3"/>
            <a:endCxn id="89" idx="1"/>
          </p:cNvCxnSpPr>
          <p:nvPr/>
        </p:nvCxnSpPr>
        <p:spPr>
          <a:xfrm flipV="1">
            <a:off x="5334978" y="1897830"/>
            <a:ext cx="2196173" cy="579987"/>
          </a:xfrm>
          <a:prstGeom prst="bentConnector3">
            <a:avLst>
              <a:gd name="adj1" fmla="val 50000"/>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直線コネクタ 59">
            <a:extLst>
              <a:ext uri="{FF2B5EF4-FFF2-40B4-BE49-F238E27FC236}">
                <a16:creationId xmlns="" xmlns:a16="http://schemas.microsoft.com/office/drawing/2014/main" id="{F67EA2A9-C0FB-4F77-A1F2-F30EE44586DB}"/>
              </a:ext>
            </a:extLst>
          </p:cNvPr>
          <p:cNvCxnSpPr>
            <a:cxnSpLocks/>
            <a:stCxn id="234" idx="0"/>
            <a:endCxn id="98" idx="2"/>
          </p:cNvCxnSpPr>
          <p:nvPr/>
        </p:nvCxnSpPr>
        <p:spPr>
          <a:xfrm flipH="1" flipV="1">
            <a:off x="8114641" y="5791849"/>
            <a:ext cx="4404" cy="305269"/>
          </a:xfrm>
          <a:prstGeom prst="line">
            <a:avLst/>
          </a:prstGeom>
          <a:ln w="34925" cmpd="dbl">
            <a:solidFill>
              <a:srgbClr val="2895D5"/>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9" name="フローチャート: 書類 58">
            <a:extLst>
              <a:ext uri="{FF2B5EF4-FFF2-40B4-BE49-F238E27FC236}">
                <a16:creationId xmlns="" xmlns:a16="http://schemas.microsoft.com/office/drawing/2014/main" id="{17140E76-25D4-40BB-B6DC-698B03D479BE}"/>
              </a:ext>
            </a:extLst>
          </p:cNvPr>
          <p:cNvSpPr/>
          <p:nvPr/>
        </p:nvSpPr>
        <p:spPr bwMode="auto">
          <a:xfrm>
            <a:off x="6743302" y="2492230"/>
            <a:ext cx="600734" cy="297626"/>
          </a:xfrm>
          <a:prstGeom prst="flowChartDocument">
            <a:avLst/>
          </a:prstGeom>
          <a:solidFill>
            <a:srgbClr val="FFFF99"/>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ファイル</a:t>
            </a:r>
          </a:p>
        </p:txBody>
      </p:sp>
      <p:cxnSp>
        <p:nvCxnSpPr>
          <p:cNvPr id="61" name="直線矢印コネクタ 60">
            <a:extLst>
              <a:ext uri="{FF2B5EF4-FFF2-40B4-BE49-F238E27FC236}">
                <a16:creationId xmlns="" xmlns:a16="http://schemas.microsoft.com/office/drawing/2014/main" id="{EE563C30-7A78-4078-BE1A-008B1A230BF1}"/>
              </a:ext>
            </a:extLst>
          </p:cNvPr>
          <p:cNvCxnSpPr>
            <a:cxnSpLocks/>
            <a:endCxn id="59" idx="1"/>
          </p:cNvCxnSpPr>
          <p:nvPr/>
        </p:nvCxnSpPr>
        <p:spPr>
          <a:xfrm>
            <a:off x="5334977" y="2641043"/>
            <a:ext cx="1408325" cy="0"/>
          </a:xfrm>
          <a:prstGeom prst="straightConnector1">
            <a:avLst/>
          </a:prstGeom>
          <a:ln w="28575">
            <a:solidFill>
              <a:srgbClr val="FF0000"/>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62" name="Text Box 11">
            <a:extLst>
              <a:ext uri="{FF2B5EF4-FFF2-40B4-BE49-F238E27FC236}">
                <a16:creationId xmlns="" xmlns:a16="http://schemas.microsoft.com/office/drawing/2014/main" id="{2556C57C-830A-4928-AF1A-473A089F5CA1}"/>
              </a:ext>
            </a:extLst>
          </p:cNvPr>
          <p:cNvSpPr txBox="1">
            <a:spLocks noChangeArrowheads="1"/>
          </p:cNvSpPr>
          <p:nvPr/>
        </p:nvSpPr>
        <p:spPr bwMode="auto">
          <a:xfrm>
            <a:off x="6749135" y="2868541"/>
            <a:ext cx="2423423" cy="514519"/>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ﾌｧｲﾙ連携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②受注情報</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映像授業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模試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白衣等</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教材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③割引情報</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株主優待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useBgFill="1">
        <p:nvSpPr>
          <p:cNvPr id="52" name="正方形/長方形 51">
            <a:extLst>
              <a:ext uri="{FF2B5EF4-FFF2-40B4-BE49-F238E27FC236}">
                <a16:creationId xmlns="" xmlns:a16="http://schemas.microsoft.com/office/drawing/2014/main" id="{A44A68B5-E30D-4554-A118-151AC3AFD746}"/>
              </a:ext>
            </a:extLst>
          </p:cNvPr>
          <p:cNvSpPr/>
          <p:nvPr/>
        </p:nvSpPr>
        <p:spPr bwMode="auto">
          <a:xfrm>
            <a:off x="3035450" y="893816"/>
            <a:ext cx="813327" cy="457906"/>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Active Directory</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コネクタ: カギ線 52">
            <a:extLst>
              <a:ext uri="{FF2B5EF4-FFF2-40B4-BE49-F238E27FC236}">
                <a16:creationId xmlns="" xmlns:a16="http://schemas.microsoft.com/office/drawing/2014/main" id="{AACE8C49-D508-4401-97D8-9FE8707AD0FC}"/>
              </a:ext>
            </a:extLst>
          </p:cNvPr>
          <p:cNvCxnSpPr>
            <a:cxnSpLocks/>
            <a:stCxn id="323" idx="0"/>
            <a:endCxn id="52" idx="3"/>
          </p:cNvCxnSpPr>
          <p:nvPr/>
        </p:nvCxnSpPr>
        <p:spPr>
          <a:xfrm rot="16200000" flipV="1">
            <a:off x="3443147" y="1528401"/>
            <a:ext cx="1134134" cy="322871"/>
          </a:xfrm>
          <a:prstGeom prst="bentConnector2">
            <a:avLst/>
          </a:prstGeom>
          <a:ln w="28575">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6" name="Text Box 11">
            <a:extLst>
              <a:ext uri="{FF2B5EF4-FFF2-40B4-BE49-F238E27FC236}">
                <a16:creationId xmlns="" xmlns:a16="http://schemas.microsoft.com/office/drawing/2014/main" id="{A4195803-35DE-4771-951A-27186DB31D78}"/>
              </a:ext>
            </a:extLst>
          </p:cNvPr>
          <p:cNvSpPr txBox="1">
            <a:spLocks noChangeArrowheads="1"/>
          </p:cNvSpPr>
          <p:nvPr/>
        </p:nvSpPr>
        <p:spPr bwMode="auto">
          <a:xfrm>
            <a:off x="3044716" y="1400250"/>
            <a:ext cx="2423423" cy="371521"/>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システム連携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a:buClr>
                <a:schemeClr val="accent2">
                  <a:lumMod val="75000"/>
                </a:schemeClr>
              </a:buCl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LDAP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認証応答</a:t>
            </a:r>
          </a:p>
        </p:txBody>
      </p:sp>
      <p:sp>
        <p:nvSpPr>
          <p:cNvPr id="55" name="正方形/長方形 54">
            <a:extLst>
              <a:ext uri="{FF2B5EF4-FFF2-40B4-BE49-F238E27FC236}">
                <a16:creationId xmlns="" xmlns:a16="http://schemas.microsoft.com/office/drawing/2014/main" id="{0B8F3F67-85F9-4515-84F7-95D48864B7F1}"/>
              </a:ext>
            </a:extLst>
          </p:cNvPr>
          <p:cNvSpPr/>
          <p:nvPr/>
        </p:nvSpPr>
        <p:spPr bwMode="auto">
          <a:xfrm>
            <a:off x="243111" y="1838784"/>
            <a:ext cx="917850" cy="173042"/>
          </a:xfrm>
          <a:prstGeom prst="rect">
            <a:avLst/>
          </a:prstGeom>
          <a:solidFill>
            <a:srgbClr val="CCECFF"/>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ｸﾗｳﾄﾞｻｰﾋﾞｽ</a:t>
            </a:r>
          </a:p>
        </p:txBody>
      </p:sp>
      <p:sp>
        <p:nvSpPr>
          <p:cNvPr id="57" name="正方形/長方形 56">
            <a:extLst>
              <a:ext uri="{FF2B5EF4-FFF2-40B4-BE49-F238E27FC236}">
                <a16:creationId xmlns="" xmlns:a16="http://schemas.microsoft.com/office/drawing/2014/main" id="{B1A5BBD3-ED6D-444E-A965-50D9C59D393D}"/>
              </a:ext>
            </a:extLst>
          </p:cNvPr>
          <p:cNvSpPr/>
          <p:nvPr/>
        </p:nvSpPr>
        <p:spPr bwMode="auto">
          <a:xfrm>
            <a:off x="243111" y="2137880"/>
            <a:ext cx="917850" cy="173042"/>
          </a:xfrm>
          <a:prstGeom prst="rect">
            <a:avLst/>
          </a:prstGeom>
          <a:solidFill>
            <a:srgbClr val="C0E399"/>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ｵﾝﾌﾟﾚｻｰﾋﾞｽ</a:t>
            </a:r>
          </a:p>
        </p:txBody>
      </p:sp>
      <p:sp>
        <p:nvSpPr>
          <p:cNvPr id="64" name="Text Box 11">
            <a:extLst>
              <a:ext uri="{FF2B5EF4-FFF2-40B4-BE49-F238E27FC236}">
                <a16:creationId xmlns="" xmlns:a16="http://schemas.microsoft.com/office/drawing/2014/main" id="{29A6CFAC-DD52-476E-AF70-3D82C77BC7A7}"/>
              </a:ext>
            </a:extLst>
          </p:cNvPr>
          <p:cNvSpPr txBox="1">
            <a:spLocks noChangeArrowheads="1"/>
          </p:cNvSpPr>
          <p:nvPr/>
        </p:nvSpPr>
        <p:spPr bwMode="auto">
          <a:xfrm>
            <a:off x="253667" y="1138078"/>
            <a:ext cx="1100999" cy="223718"/>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RE</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5" name="直線コネクタ 64">
            <a:extLst>
              <a:ext uri="{FF2B5EF4-FFF2-40B4-BE49-F238E27FC236}">
                <a16:creationId xmlns="" xmlns:a16="http://schemas.microsoft.com/office/drawing/2014/main" id="{B6AEDAE8-0FE5-4E68-9B7B-F2C08F8F394A}"/>
              </a:ext>
            </a:extLst>
          </p:cNvPr>
          <p:cNvCxnSpPr>
            <a:cxnSpLocks/>
            <a:stCxn id="70" idx="3"/>
          </p:cNvCxnSpPr>
          <p:nvPr/>
        </p:nvCxnSpPr>
        <p:spPr>
          <a:xfrm>
            <a:off x="931579" y="1481369"/>
            <a:ext cx="570313" cy="0"/>
          </a:xfrm>
          <a:prstGeom prst="line">
            <a:avLst/>
          </a:prstGeom>
          <a:ln w="34925" cmpd="dbl">
            <a:solidFill>
              <a:srgbClr val="2895D5"/>
            </a:solidFill>
            <a:tailEnd type="triangle"/>
          </a:ln>
          <a:effectLst/>
        </p:spPr>
        <p:style>
          <a:lnRef idx="2">
            <a:schemeClr val="accent1"/>
          </a:lnRef>
          <a:fillRef idx="0">
            <a:schemeClr val="accent1"/>
          </a:fillRef>
          <a:effectRef idx="1">
            <a:schemeClr val="accent1"/>
          </a:effectRef>
          <a:fontRef idx="minor">
            <a:schemeClr val="tx1"/>
          </a:fontRef>
        </p:style>
      </p:cxnSp>
      <p:sp>
        <p:nvSpPr>
          <p:cNvPr id="66" name="Text Box 11">
            <a:extLst>
              <a:ext uri="{FF2B5EF4-FFF2-40B4-BE49-F238E27FC236}">
                <a16:creationId xmlns="" xmlns:a16="http://schemas.microsoft.com/office/drawing/2014/main" id="{C69FD971-E0D5-49BC-AB2E-E8BD2F9652A1}"/>
              </a:ext>
            </a:extLst>
          </p:cNvPr>
          <p:cNvSpPr txBox="1">
            <a:spLocks noChangeArrowheads="1"/>
          </p:cNvSpPr>
          <p:nvPr/>
        </p:nvSpPr>
        <p:spPr bwMode="auto">
          <a:xfrm>
            <a:off x="143477" y="1586372"/>
            <a:ext cx="1030956" cy="228313"/>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その他連携</a:t>
            </a:r>
          </a:p>
        </p:txBody>
      </p:sp>
      <p:sp>
        <p:nvSpPr>
          <p:cNvPr id="68" name="Text Box 11">
            <a:extLst>
              <a:ext uri="{FF2B5EF4-FFF2-40B4-BE49-F238E27FC236}">
                <a16:creationId xmlns="" xmlns:a16="http://schemas.microsoft.com/office/drawing/2014/main" id="{80A832BB-DD9B-4DC7-A8EE-32D7DD001A76}"/>
              </a:ext>
            </a:extLst>
          </p:cNvPr>
          <p:cNvSpPr txBox="1">
            <a:spLocks noChangeArrowheads="1"/>
          </p:cNvSpPr>
          <p:nvPr/>
        </p:nvSpPr>
        <p:spPr bwMode="auto">
          <a:xfrm>
            <a:off x="1570688" y="1099055"/>
            <a:ext cx="1449700" cy="700771"/>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業務分類</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①会員管理</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②受注管理</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③割引管理</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buClr>
                <a:schemeClr val="accent2">
                  <a:lumMod val="75000"/>
                </a:schemeClr>
              </a:buClr>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④入金</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未収</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預り金</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返金</a:t>
            </a:r>
          </a:p>
        </p:txBody>
      </p:sp>
      <p:sp>
        <p:nvSpPr>
          <p:cNvPr id="69" name="正方形/長方形 68">
            <a:extLst>
              <a:ext uri="{FF2B5EF4-FFF2-40B4-BE49-F238E27FC236}">
                <a16:creationId xmlns="" xmlns:a16="http://schemas.microsoft.com/office/drawing/2014/main" id="{2D7A8CE1-0DB4-4FE5-876A-41297F60F302}"/>
              </a:ext>
            </a:extLst>
          </p:cNvPr>
          <p:cNvSpPr/>
          <p:nvPr/>
        </p:nvSpPr>
        <p:spPr bwMode="auto">
          <a:xfrm>
            <a:off x="100574" y="886217"/>
            <a:ext cx="2831605" cy="240901"/>
          </a:xfrm>
          <a:prstGeom prst="rect">
            <a:avLst/>
          </a:prstGeom>
          <a:solidFill>
            <a:srgbClr val="0070C0"/>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凡例</a:t>
            </a:r>
          </a:p>
        </p:txBody>
      </p:sp>
      <p:sp>
        <p:nvSpPr>
          <p:cNvPr id="70" name="Text Box 11">
            <a:extLst>
              <a:ext uri="{FF2B5EF4-FFF2-40B4-BE49-F238E27FC236}">
                <a16:creationId xmlns="" xmlns:a16="http://schemas.microsoft.com/office/drawing/2014/main" id="{55B97415-7D08-4ED0-9B28-0F78ED5538A5}"/>
              </a:ext>
            </a:extLst>
          </p:cNvPr>
          <p:cNvSpPr txBox="1">
            <a:spLocks noChangeArrowheads="1"/>
          </p:cNvSpPr>
          <p:nvPr/>
        </p:nvSpPr>
        <p:spPr bwMode="auto">
          <a:xfrm>
            <a:off x="113119" y="1367108"/>
            <a:ext cx="818459" cy="228522"/>
          </a:xfrm>
          <a:prstGeom prst="rect">
            <a:avLst/>
          </a:prstGeom>
          <a:noFill/>
          <a:ln w="9525">
            <a:noFill/>
            <a:miter lim="800000"/>
            <a:headEnd/>
            <a:tailEnd/>
          </a:ln>
          <a:effectLst/>
        </p:spPr>
        <p:txBody>
          <a:bodyPr wrap="square" lIns="84393" tIns="42197" rIns="84393" bIns="42197">
            <a:spAutoFit/>
          </a:bodyPr>
          <a:lstStyle/>
          <a:p>
            <a:pPr>
              <a:buClr>
                <a:schemeClr val="accent2">
                  <a:lumMod val="75000"/>
                </a:schemeClr>
              </a:buClr>
              <a:defRPr/>
            </a:pPr>
            <a:r>
              <a:rPr lang="en-US" altLang="ja-JP" sz="900" dirty="0" err="1">
                <a:solidFill>
                  <a:srgbClr val="2895D5"/>
                </a:solidFill>
                <a:latin typeface="Meiryo UI" panose="020B0604030504040204" pitchFamily="50" charset="-128"/>
                <a:ea typeface="Meiryo UI" panose="020B0604030504040204" pitchFamily="50" charset="-128"/>
                <a:cs typeface="Meiryo UI" panose="020B0604030504040204" pitchFamily="50" charset="-128"/>
              </a:rPr>
              <a:t>Talend</a:t>
            </a:r>
            <a:r>
              <a:rPr lang="ja-JP" altLang="en-US" sz="900" dirty="0">
                <a:solidFill>
                  <a:srgbClr val="2895D5"/>
                </a:solidFill>
                <a:latin typeface="Meiryo UI" panose="020B0604030504040204" pitchFamily="50" charset="-128"/>
                <a:ea typeface="Meiryo UI" panose="020B0604030504040204" pitchFamily="50" charset="-128"/>
                <a:cs typeface="Meiryo UI" panose="020B0604030504040204" pitchFamily="50" charset="-128"/>
              </a:rPr>
              <a:t>連携</a:t>
            </a:r>
          </a:p>
        </p:txBody>
      </p:sp>
      <p:cxnSp>
        <p:nvCxnSpPr>
          <p:cNvPr id="71" name="直線矢印コネクタ 70">
            <a:extLst>
              <a:ext uri="{FF2B5EF4-FFF2-40B4-BE49-F238E27FC236}">
                <a16:creationId xmlns="" xmlns:a16="http://schemas.microsoft.com/office/drawing/2014/main" id="{207FCBA4-A5C5-438A-A783-E71B83249D16}"/>
              </a:ext>
            </a:extLst>
          </p:cNvPr>
          <p:cNvCxnSpPr>
            <a:cxnSpLocks/>
          </p:cNvCxnSpPr>
          <p:nvPr/>
        </p:nvCxnSpPr>
        <p:spPr>
          <a:xfrm flipH="1">
            <a:off x="936563" y="1287812"/>
            <a:ext cx="565329" cy="0"/>
          </a:xfrm>
          <a:prstGeom prst="straightConnector1">
            <a:avLst/>
          </a:prstGeom>
          <a:ln w="28575">
            <a:solidFill>
              <a:srgbClr val="FF0000"/>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 xmlns:a16="http://schemas.microsoft.com/office/drawing/2014/main" id="{D6B199FB-8509-4B42-9214-F1F051C8DCBE}"/>
              </a:ext>
            </a:extLst>
          </p:cNvPr>
          <p:cNvCxnSpPr>
            <a:cxnSpLocks/>
          </p:cNvCxnSpPr>
          <p:nvPr/>
        </p:nvCxnSpPr>
        <p:spPr>
          <a:xfrm flipH="1">
            <a:off x="936563" y="1721940"/>
            <a:ext cx="565329" cy="0"/>
          </a:xfrm>
          <a:prstGeom prst="straightConnector1">
            <a:avLst/>
          </a:prstGeom>
          <a:ln w="12700">
            <a:solidFill>
              <a:schemeClr val="tx1"/>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4" name="正方形/長方形 73">
            <a:extLst>
              <a:ext uri="{FF2B5EF4-FFF2-40B4-BE49-F238E27FC236}">
                <a16:creationId xmlns="" xmlns:a16="http://schemas.microsoft.com/office/drawing/2014/main" id="{38C6EDF0-2CCE-440C-9687-E194630D6516}"/>
              </a:ext>
            </a:extLst>
          </p:cNvPr>
          <p:cNvSpPr/>
          <p:nvPr/>
        </p:nvSpPr>
        <p:spPr bwMode="auto">
          <a:xfrm>
            <a:off x="6489510" y="2091838"/>
            <a:ext cx="2484782" cy="3879824"/>
          </a:xfrm>
          <a:prstGeom prst="rect">
            <a:avLst/>
          </a:prstGeom>
          <a:solidFill>
            <a:srgbClr val="00B050">
              <a:alpha val="20000"/>
            </a:srgbClr>
          </a:solidFill>
          <a:ln w="28575">
            <a:no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endParaRPr lang="ja-JP" altLang="en-US" sz="3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a:extLst>
              <a:ext uri="{FF2B5EF4-FFF2-40B4-BE49-F238E27FC236}">
                <a16:creationId xmlns="" xmlns:a16="http://schemas.microsoft.com/office/drawing/2014/main" id="{C5C6C53F-1DDD-4318-BDBA-59AF68A14CD2}"/>
              </a:ext>
            </a:extLst>
          </p:cNvPr>
          <p:cNvSpPr/>
          <p:nvPr/>
        </p:nvSpPr>
        <p:spPr bwMode="auto">
          <a:xfrm>
            <a:off x="1634819" y="1852793"/>
            <a:ext cx="822171" cy="159032"/>
          </a:xfrm>
          <a:prstGeom prst="rect">
            <a:avLst/>
          </a:prstGeom>
          <a:solidFill>
            <a:srgbClr val="FF0000">
              <a:alpha val="20000"/>
            </a:srgbClr>
          </a:solidFill>
          <a:ln w="28575">
            <a:no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外部連携</a:t>
            </a:r>
          </a:p>
        </p:txBody>
      </p:sp>
      <p:sp>
        <p:nvSpPr>
          <p:cNvPr id="77" name="正方形/長方形 76">
            <a:extLst>
              <a:ext uri="{FF2B5EF4-FFF2-40B4-BE49-F238E27FC236}">
                <a16:creationId xmlns="" xmlns:a16="http://schemas.microsoft.com/office/drawing/2014/main" id="{346C66A0-287F-4088-9C6B-EE8C25F1A2BD}"/>
              </a:ext>
            </a:extLst>
          </p:cNvPr>
          <p:cNvSpPr/>
          <p:nvPr/>
        </p:nvSpPr>
        <p:spPr bwMode="auto">
          <a:xfrm>
            <a:off x="1654932" y="2140666"/>
            <a:ext cx="855541" cy="176153"/>
          </a:xfrm>
          <a:prstGeom prst="rect">
            <a:avLst/>
          </a:prstGeom>
          <a:solidFill>
            <a:srgbClr val="00B050">
              <a:alpha val="20000"/>
            </a:srgbClr>
          </a:solidFill>
          <a:ln w="28575">
            <a:no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ﾌｧｲﾙ連携</a:t>
            </a:r>
          </a:p>
        </p:txBody>
      </p:sp>
      <p:sp>
        <p:nvSpPr>
          <p:cNvPr id="89" name="正方形/長方形 88">
            <a:extLst>
              <a:ext uri="{FF2B5EF4-FFF2-40B4-BE49-F238E27FC236}">
                <a16:creationId xmlns="" xmlns:a16="http://schemas.microsoft.com/office/drawing/2014/main" id="{09D657CD-074F-44E8-9866-5FA69E90A443}"/>
              </a:ext>
            </a:extLst>
          </p:cNvPr>
          <p:cNvSpPr/>
          <p:nvPr/>
        </p:nvSpPr>
        <p:spPr bwMode="auto">
          <a:xfrm>
            <a:off x="7531152" y="1668877"/>
            <a:ext cx="1161474" cy="45790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vert="horz" wrap="square" lIns="84664" tIns="42332" rIns="84664" bIns="42332" numCol="1" rtlCol="0" anchor="ctr" anchorCtr="0" compatLnSpc="1">
            <a:prstTxWarp prst="textNoShape">
              <a:avLst/>
            </a:prstTxWarp>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三菱</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UFJ</a:t>
            </a: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セルフバンク</a:t>
            </a:r>
          </a:p>
        </p:txBody>
      </p:sp>
    </p:spTree>
    <p:extLst>
      <p:ext uri="{BB962C8B-B14F-4D97-AF65-F5344CB8AC3E}">
        <p14:creationId xmlns:p14="http://schemas.microsoft.com/office/powerpoint/2010/main" val="33601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39</a:t>
            </a:fld>
            <a:endParaRPr lang="ja-JP" altLang="en-US" dirty="0"/>
          </a:p>
        </p:txBody>
      </p:sp>
      <p:sp>
        <p:nvSpPr>
          <p:cNvPr id="4" name="テキスト プレースホルダー 3">
            <a:extLst>
              <a:ext uri="{FF2B5EF4-FFF2-40B4-BE49-F238E27FC236}">
                <a16:creationId xmlns="" xmlns:a16="http://schemas.microsoft.com/office/drawing/2014/main" id="{B3B1F116-42D4-4F80-9E97-7A9057BB7E97}"/>
              </a:ext>
            </a:extLst>
          </p:cNvPr>
          <p:cNvSpPr txBox="1">
            <a:spLocks/>
          </p:cNvSpPr>
          <p:nvPr/>
        </p:nvSpPr>
        <p:spPr>
          <a:xfrm>
            <a:off x="287860" y="139700"/>
            <a:ext cx="7366000" cy="457200"/>
          </a:xfrm>
          <a:prstGeom prst="rect">
            <a:avLst/>
          </a:prstGeom>
        </p:spPr>
        <p:txBody>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mtClean="0"/>
              <a:t>参考：請求送信時のコンビニキーについて</a:t>
            </a:r>
            <a:endParaRPr lang="ja-JP" altLang="en-US" dirty="0"/>
          </a:p>
        </p:txBody>
      </p:sp>
      <p:pic>
        <p:nvPicPr>
          <p:cNvPr id="5" name="図 4">
            <a:extLst>
              <a:ext uri="{FF2B5EF4-FFF2-40B4-BE49-F238E27FC236}">
                <a16:creationId xmlns="" xmlns:a16="http://schemas.microsoft.com/office/drawing/2014/main" id="{047FE548-3192-4F41-B9AB-9C4F4AB71E26}"/>
              </a:ext>
            </a:extLst>
          </p:cNvPr>
          <p:cNvPicPr>
            <a:picLocks noChangeAspect="1"/>
          </p:cNvPicPr>
          <p:nvPr/>
        </p:nvPicPr>
        <p:blipFill>
          <a:blip r:embed="rId3"/>
          <a:stretch>
            <a:fillRect/>
          </a:stretch>
        </p:blipFill>
        <p:spPr>
          <a:xfrm>
            <a:off x="539552" y="1464220"/>
            <a:ext cx="8262737" cy="2352000"/>
          </a:xfrm>
          <a:prstGeom prst="rect">
            <a:avLst/>
          </a:prstGeom>
          <a:ln>
            <a:solidFill>
              <a:schemeClr val="tx2"/>
            </a:solidFill>
          </a:ln>
        </p:spPr>
      </p:pic>
      <p:sp>
        <p:nvSpPr>
          <p:cNvPr id="6" name="正方形/長方形 5">
            <a:extLst>
              <a:ext uri="{FF2B5EF4-FFF2-40B4-BE49-F238E27FC236}">
                <a16:creationId xmlns="" xmlns:a16="http://schemas.microsoft.com/office/drawing/2014/main" id="{D2596772-7CB6-4FE6-BE71-789349962536}"/>
              </a:ext>
            </a:extLst>
          </p:cNvPr>
          <p:cNvSpPr/>
          <p:nvPr/>
        </p:nvSpPr>
        <p:spPr>
          <a:xfrm>
            <a:off x="435961" y="980774"/>
            <a:ext cx="3012363" cy="461665"/>
          </a:xfrm>
          <a:prstGeom prst="rect">
            <a:avLst/>
          </a:prstGeom>
        </p:spPr>
        <p:txBody>
          <a:bodyPr wrap="none">
            <a:spAutoFit/>
          </a:bodyPr>
          <a:lstStyle/>
          <a:p>
            <a:r>
              <a:rPr lang="ja-JP" altLang="en-US" sz="1200" dirty="0"/>
              <a:t>B01-①コンビニ振込請求データ連携.xlsx</a:t>
            </a:r>
            <a:endParaRPr lang="en-US" altLang="ja-JP" sz="1200" dirty="0"/>
          </a:p>
          <a:p>
            <a:r>
              <a:rPr lang="ja-JP" altLang="en-US" sz="1200" dirty="0"/>
              <a:t>シート名：ファイル定義</a:t>
            </a:r>
          </a:p>
        </p:txBody>
      </p:sp>
      <p:sp>
        <p:nvSpPr>
          <p:cNvPr id="7" name="吹き出し: 線 6">
            <a:extLst>
              <a:ext uri="{FF2B5EF4-FFF2-40B4-BE49-F238E27FC236}">
                <a16:creationId xmlns="" xmlns:a16="http://schemas.microsoft.com/office/drawing/2014/main" id="{7A4C995C-C021-4C13-88C9-09CD667A3B86}"/>
              </a:ext>
            </a:extLst>
          </p:cNvPr>
          <p:cNvSpPr/>
          <p:nvPr/>
        </p:nvSpPr>
        <p:spPr bwMode="auto">
          <a:xfrm>
            <a:off x="435961" y="4221134"/>
            <a:ext cx="8312503" cy="864096"/>
          </a:xfrm>
          <a:prstGeom prst="borderCallout1">
            <a:avLst>
              <a:gd name="adj1" fmla="val -10212"/>
              <a:gd name="adj2" fmla="val 567"/>
              <a:gd name="adj3" fmla="val -163750"/>
              <a:gd name="adj4" fmla="val 5455"/>
            </a:avLst>
          </a:prstGeom>
          <a:solidFill>
            <a:srgbClr val="FFFF00"/>
          </a:solidFill>
          <a:ln>
            <a:solidFill>
              <a:schemeClr val="tx2"/>
            </a:solidFill>
          </a:ln>
          <a:effectLst/>
        </p:spPr>
        <p:txBody>
          <a:bodyPr wrap="square" lIns="0" tIns="0" rIns="0" bIns="0" rtlCol="0" anchor="ctr">
            <a:noAutofit/>
          </a:bodyPr>
          <a:lstStyle/>
          <a:p>
            <a:pPr algn="ctr"/>
            <a:r>
              <a:rPr kumimoji="1" lang="en-US" altLang="ja-JP" sz="1050" b="1" dirty="0">
                <a:solidFill>
                  <a:srgbClr val="FF0000"/>
                </a:solidFill>
              </a:rPr>
              <a:t>AGREX</a:t>
            </a:r>
            <a:r>
              <a:rPr kumimoji="1" lang="ja-JP" altLang="en-US" sz="1050" b="1" dirty="0">
                <a:solidFill>
                  <a:srgbClr val="FF0000"/>
                </a:solidFill>
              </a:rPr>
              <a:t>側は、同じ受注コードを許容してない</a:t>
            </a:r>
            <a:endParaRPr kumimoji="1" lang="en-US" altLang="ja-JP" sz="1050" b="1" dirty="0">
              <a:solidFill>
                <a:srgbClr val="FF0000"/>
              </a:solidFill>
            </a:endParaRPr>
          </a:p>
          <a:p>
            <a:pPr algn="ctr"/>
            <a:r>
              <a:rPr lang="ja-JP" altLang="en-US" sz="1050" b="1" dirty="0">
                <a:solidFill>
                  <a:srgbClr val="FF0000"/>
                </a:solidFill>
              </a:rPr>
              <a:t>上記から再発行を考慮し、</a:t>
            </a:r>
            <a:endParaRPr kumimoji="1" lang="en-US" altLang="ja-JP" sz="1050" b="1" dirty="0">
              <a:solidFill>
                <a:srgbClr val="FF0000"/>
              </a:solidFill>
            </a:endParaRPr>
          </a:p>
          <a:p>
            <a:pPr algn="ctr"/>
            <a:r>
              <a:rPr lang="en-US" altLang="ja-JP" sz="1050" b="1" dirty="0">
                <a:solidFill>
                  <a:srgbClr val="FF0000"/>
                </a:solidFill>
              </a:rPr>
              <a:t>VCP(</a:t>
            </a:r>
            <a:r>
              <a:rPr lang="ja-JP" altLang="en-US" sz="1050" b="1" dirty="0">
                <a:solidFill>
                  <a:srgbClr val="FF0000"/>
                </a:solidFill>
              </a:rPr>
              <a:t>コンビニ、自動引落、クレカ</a:t>
            </a:r>
            <a:r>
              <a:rPr lang="en-US" altLang="ja-JP" sz="1050" b="1" dirty="0">
                <a:solidFill>
                  <a:srgbClr val="FF0000"/>
                </a:solidFill>
              </a:rPr>
              <a:t>)</a:t>
            </a:r>
            <a:r>
              <a:rPr lang="ja-JP" altLang="en-US" sz="1050" b="1" dirty="0">
                <a:solidFill>
                  <a:srgbClr val="FF0000"/>
                </a:solidFill>
              </a:rPr>
              <a:t>では、受注コード</a:t>
            </a:r>
            <a:r>
              <a:rPr lang="en-US" altLang="ja-JP" sz="1050" b="1" dirty="0">
                <a:solidFill>
                  <a:srgbClr val="FF0000"/>
                </a:solidFill>
              </a:rPr>
              <a:t>(</a:t>
            </a:r>
            <a:r>
              <a:rPr lang="ja-JP" altLang="en-US" sz="1050" b="1" dirty="0">
                <a:solidFill>
                  <a:srgbClr val="FF0000"/>
                </a:solidFill>
              </a:rPr>
              <a:t>請求番号</a:t>
            </a:r>
            <a:r>
              <a:rPr lang="en-US" altLang="ja-JP" sz="1050" b="1" dirty="0">
                <a:solidFill>
                  <a:srgbClr val="FF0000"/>
                </a:solidFill>
              </a:rPr>
              <a:t>)</a:t>
            </a:r>
            <a:r>
              <a:rPr lang="ja-JP" altLang="en-US" sz="1050" b="1" dirty="0">
                <a:solidFill>
                  <a:srgbClr val="FF0000"/>
                </a:solidFill>
              </a:rPr>
              <a:t>に「請求番号</a:t>
            </a:r>
            <a:r>
              <a:rPr lang="en-US" altLang="ja-JP" sz="1050" b="1" dirty="0">
                <a:solidFill>
                  <a:srgbClr val="FF0000"/>
                </a:solidFill>
              </a:rPr>
              <a:t>+“E”+YYMMDD </a:t>
            </a:r>
            <a:r>
              <a:rPr lang="ja-JP" altLang="en-US" sz="1050" b="1" dirty="0">
                <a:solidFill>
                  <a:srgbClr val="FF0000"/>
                </a:solidFill>
              </a:rPr>
              <a:t>」をしている</a:t>
            </a:r>
            <a:endParaRPr lang="en-US" altLang="ja-JP" sz="1050" b="1" dirty="0">
              <a:solidFill>
                <a:srgbClr val="FF0000"/>
              </a:solidFill>
            </a:endParaRPr>
          </a:p>
          <a:p>
            <a:pPr algn="ctr"/>
            <a:r>
              <a:rPr lang="ja-JP" altLang="en-US" sz="1050" b="1" dirty="0">
                <a:solidFill>
                  <a:srgbClr val="FF0000"/>
                </a:solidFill>
              </a:rPr>
              <a:t>逆に、消込時には</a:t>
            </a:r>
            <a:endParaRPr lang="en-US" altLang="ja-JP" sz="1050" b="1" dirty="0">
              <a:solidFill>
                <a:srgbClr val="FF0000"/>
              </a:solidFill>
            </a:endParaRPr>
          </a:p>
          <a:p>
            <a:pPr algn="ctr"/>
            <a:r>
              <a:rPr lang="ja-JP" altLang="en-US" sz="1050" b="1" dirty="0">
                <a:solidFill>
                  <a:srgbClr val="FF0000"/>
                </a:solidFill>
              </a:rPr>
              <a:t>「請求番号</a:t>
            </a:r>
            <a:r>
              <a:rPr lang="en-US" altLang="ja-JP" sz="1050" b="1" dirty="0">
                <a:solidFill>
                  <a:srgbClr val="FF0000"/>
                </a:solidFill>
              </a:rPr>
              <a:t>+“E”+YYMMDD</a:t>
            </a:r>
            <a:r>
              <a:rPr lang="ja-JP" altLang="en-US" sz="1050" b="1" dirty="0">
                <a:solidFill>
                  <a:srgbClr val="FF0000"/>
                </a:solidFill>
              </a:rPr>
              <a:t>　→の</a:t>
            </a:r>
            <a:r>
              <a:rPr lang="en-US" altLang="ja-JP" sz="1050" b="1" dirty="0">
                <a:solidFill>
                  <a:srgbClr val="FF0000"/>
                </a:solidFill>
              </a:rPr>
              <a:t>E“+YYMMDD</a:t>
            </a:r>
            <a:r>
              <a:rPr lang="ja-JP" altLang="en-US" sz="1050" b="1" dirty="0">
                <a:solidFill>
                  <a:srgbClr val="FF0000"/>
                </a:solidFill>
              </a:rPr>
              <a:t>を削除」している</a:t>
            </a:r>
            <a:endParaRPr kumimoji="1" lang="ja-JP" altLang="en-US" sz="1050" b="1" dirty="0">
              <a:solidFill>
                <a:srgbClr val="FF0000"/>
              </a:solidFill>
            </a:endParaRPr>
          </a:p>
        </p:txBody>
      </p:sp>
    </p:spTree>
    <p:extLst>
      <p:ext uri="{BB962C8B-B14F-4D97-AF65-F5344CB8AC3E}">
        <p14:creationId xmlns:p14="http://schemas.microsoft.com/office/powerpoint/2010/main" val="3188276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40</a:t>
            </a:fld>
            <a:endParaRPr lang="ja-JP" altLang="en-US" dirty="0"/>
          </a:p>
        </p:txBody>
      </p:sp>
      <p:sp>
        <p:nvSpPr>
          <p:cNvPr id="4" name="テキスト プレースホルダー 2">
            <a:extLst>
              <a:ext uri="{FF2B5EF4-FFF2-40B4-BE49-F238E27FC236}">
                <a16:creationId xmlns="" xmlns:a16="http://schemas.microsoft.com/office/drawing/2014/main" id="{EF7CB339-050E-4227-9BC8-24C757FB280D}"/>
              </a:ext>
            </a:extLst>
          </p:cNvPr>
          <p:cNvSpPr txBox="1">
            <a:spLocks/>
          </p:cNvSpPr>
          <p:nvPr/>
        </p:nvSpPr>
        <p:spPr>
          <a:xfrm>
            <a:off x="467544" y="700088"/>
            <a:ext cx="8568952" cy="4103910"/>
          </a:xfrm>
          <a:prstGeom prst="rect">
            <a:avLst/>
          </a:prstGeom>
        </p:spPr>
        <p:txBody>
          <a:bodyPr anchor="ctr" anchorCtr="0">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Wingdings" pitchFamily="2" charset="2"/>
              <a:buNone/>
            </a:pPr>
            <a:r>
              <a:rPr lang="ja-JP" altLang="en-US" sz="4400" b="1" dirty="0"/>
              <a:t>連携対象</a:t>
            </a:r>
            <a:r>
              <a:rPr lang="ja-JP" altLang="en-US" sz="4400" b="1" dirty="0" smtClean="0"/>
              <a:t>④</a:t>
            </a:r>
            <a:endParaRPr lang="en-US" altLang="ja-JP" sz="4400" b="1" dirty="0" smtClean="0"/>
          </a:p>
          <a:p>
            <a:pPr marL="0" indent="0" algn="ctr">
              <a:buFont typeface="Wingdings" pitchFamily="2" charset="2"/>
              <a:buNone/>
            </a:pPr>
            <a:r>
              <a:rPr lang="en-US" altLang="ja-JP" sz="4400" b="1" dirty="0" smtClean="0"/>
              <a:t>EVW</a:t>
            </a:r>
            <a:endParaRPr lang="ja-JP" altLang="en-US" sz="4400" b="1" dirty="0"/>
          </a:p>
        </p:txBody>
      </p:sp>
    </p:spTree>
    <p:extLst>
      <p:ext uri="{BB962C8B-B14F-4D97-AF65-F5344CB8AC3E}">
        <p14:creationId xmlns:p14="http://schemas.microsoft.com/office/powerpoint/2010/main" val="3413403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41</a:t>
            </a:fld>
            <a:endParaRPr lang="ja-JP" altLang="en-US" dirty="0"/>
          </a:p>
        </p:txBody>
      </p:sp>
      <p:sp>
        <p:nvSpPr>
          <p:cNvPr id="4" name="タイトル 1">
            <a:extLst>
              <a:ext uri="{FF2B5EF4-FFF2-40B4-BE49-F238E27FC236}">
                <a16:creationId xmlns="" xmlns:a16="http://schemas.microsoft.com/office/drawing/2014/main" id="{7FD276F6-B259-4770-9C23-DE0A9C1E95B3}"/>
              </a:ext>
            </a:extLst>
          </p:cNvPr>
          <p:cNvSpPr>
            <a:spLocks noGrp="1"/>
          </p:cNvSpPr>
          <p:nvPr>
            <p:ph type="title"/>
          </p:nvPr>
        </p:nvSpPr>
        <p:spPr>
          <a:xfrm>
            <a:off x="270939" y="101600"/>
            <a:ext cx="7144848" cy="546227"/>
          </a:xfrm>
        </p:spPr>
        <p:txBody>
          <a:bodyPr/>
          <a:lstStyle/>
          <a:p>
            <a:r>
              <a:rPr lang="ja-JP" altLang="en-US" dirty="0">
                <a:solidFill>
                  <a:schemeClr val="tx2"/>
                </a:solidFill>
              </a:rPr>
              <a:t>連携</a:t>
            </a:r>
            <a:r>
              <a:rPr lang="ja-JP" altLang="en-US" dirty="0" smtClean="0">
                <a:solidFill>
                  <a:schemeClr val="tx2"/>
                </a:solidFill>
              </a:rPr>
              <a:t>対象④</a:t>
            </a:r>
            <a:r>
              <a:rPr kumimoji="1" lang="ja-JP" altLang="en-US" dirty="0" smtClean="0">
                <a:solidFill>
                  <a:schemeClr val="tx2"/>
                </a:solidFill>
              </a:rPr>
              <a:t>：</a:t>
            </a:r>
            <a:r>
              <a:rPr kumimoji="1" lang="ja-JP" altLang="en-US" dirty="0">
                <a:solidFill>
                  <a:schemeClr val="tx2"/>
                </a:solidFill>
              </a:rPr>
              <a:t>継続ジョブ</a:t>
            </a:r>
          </a:p>
        </p:txBody>
      </p:sp>
      <p:sp>
        <p:nvSpPr>
          <p:cNvPr id="5" name="テキスト ボックス 4">
            <a:extLst>
              <a:ext uri="{FF2B5EF4-FFF2-40B4-BE49-F238E27FC236}">
                <a16:creationId xmlns="" xmlns:a16="http://schemas.microsoft.com/office/drawing/2014/main" id="{59523DE9-7C2B-4732-9571-F0D47F5B382E}"/>
              </a:ext>
            </a:extLst>
          </p:cNvPr>
          <p:cNvSpPr txBox="1"/>
          <p:nvPr/>
        </p:nvSpPr>
        <p:spPr>
          <a:xfrm>
            <a:off x="539552" y="991701"/>
            <a:ext cx="8136904" cy="276999"/>
          </a:xfrm>
          <a:prstGeom prst="rect">
            <a:avLst/>
          </a:prstGeom>
        </p:spPr>
        <p:txBody>
          <a:bodyPr vert="horz" wrap="square" lIns="91440" tIns="45720" rIns="91440" bIns="45720" rtlCol="0" anchor="t" anchorCtr="0">
            <a:spAutoFit/>
          </a:bodyPr>
          <a:lstStyle/>
          <a:p>
            <a:r>
              <a:rPr kumimoji="1" lang="ja-JP" altLang="en-US" sz="1200" b="1" dirty="0">
                <a:solidFill>
                  <a:schemeClr val="tx2"/>
                </a:solidFill>
              </a:rPr>
              <a:t>・現在実施しているバッチ</a:t>
            </a:r>
            <a:r>
              <a:rPr kumimoji="1" lang="ja-JP" altLang="en-US" sz="1200" b="1" dirty="0" smtClean="0">
                <a:solidFill>
                  <a:schemeClr val="tx2"/>
                </a:solidFill>
              </a:rPr>
              <a:t>は</a:t>
            </a:r>
            <a:r>
              <a:rPr lang="en-US" altLang="ja-JP" sz="1200" b="1" dirty="0" smtClean="0">
                <a:solidFill>
                  <a:schemeClr val="tx2"/>
                </a:solidFill>
              </a:rPr>
              <a:t>RE</a:t>
            </a:r>
            <a:r>
              <a:rPr lang="ja-JP" altLang="en-US" sz="1200" b="1" dirty="0" smtClean="0">
                <a:solidFill>
                  <a:schemeClr val="tx2"/>
                </a:solidFill>
              </a:rPr>
              <a:t>に関係の無い</a:t>
            </a:r>
            <a:r>
              <a:rPr lang="en-US" altLang="ja-JP" sz="1200" b="1" dirty="0" smtClean="0">
                <a:solidFill>
                  <a:schemeClr val="tx2"/>
                </a:solidFill>
              </a:rPr>
              <a:t>EVW</a:t>
            </a:r>
            <a:r>
              <a:rPr lang="ja-JP" altLang="en-US" sz="1200" b="1" dirty="0" smtClean="0">
                <a:solidFill>
                  <a:schemeClr val="tx2"/>
                </a:solidFill>
              </a:rPr>
              <a:t>の内部バッチのため、</a:t>
            </a:r>
            <a:r>
              <a:rPr kumimoji="1" lang="ja-JP" altLang="en-US" sz="1200" b="1" dirty="0" smtClean="0">
                <a:solidFill>
                  <a:schemeClr val="tx2"/>
                </a:solidFill>
              </a:rPr>
              <a:t>全て</a:t>
            </a:r>
            <a:r>
              <a:rPr kumimoji="1" lang="ja-JP" altLang="en-US" sz="1200" b="1" dirty="0">
                <a:solidFill>
                  <a:schemeClr val="tx2"/>
                </a:solidFill>
              </a:rPr>
              <a:t>そのまま実行する</a:t>
            </a:r>
            <a:endParaRPr kumimoji="1" lang="en-US" altLang="ja-JP" sz="1200" b="1" dirty="0">
              <a:solidFill>
                <a:schemeClr val="tx2"/>
              </a:solidFill>
            </a:endParaRPr>
          </a:p>
        </p:txBody>
      </p:sp>
    </p:spTree>
    <p:extLst>
      <p:ext uri="{BB962C8B-B14F-4D97-AF65-F5344CB8AC3E}">
        <p14:creationId xmlns:p14="http://schemas.microsoft.com/office/powerpoint/2010/main" val="3753805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cs typeface="Meiryo UI" panose="020B0604030504040204" pitchFamily="50" charset="-128"/>
              </a:rPr>
              <a:pPr>
                <a:defRPr/>
              </a:pPr>
              <a:t>42</a:t>
            </a:fld>
            <a:endParaRPr lang="ja-JP" altLang="en-US" dirty="0">
              <a:cs typeface="Meiryo UI" panose="020B0604030504040204" pitchFamily="50" charset="-128"/>
            </a:endParaRPr>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tx2"/>
                </a:solidFill>
                <a:cs typeface="Meiryo UI" panose="020B0604030504040204" pitchFamily="50" charset="-128"/>
              </a:rPr>
              <a:t>1.EVW</a:t>
            </a:r>
            <a:r>
              <a:rPr lang="ja-JP" altLang="en-US" dirty="0" smtClean="0">
                <a:solidFill>
                  <a:schemeClr val="tx2"/>
                </a:solidFill>
                <a:cs typeface="Meiryo UI" panose="020B0604030504040204" pitchFamily="50" charset="-128"/>
              </a:rPr>
              <a:t>→</a:t>
            </a:r>
            <a:r>
              <a:rPr lang="en-US" altLang="ja-JP" dirty="0" smtClean="0">
                <a:solidFill>
                  <a:schemeClr val="tx2"/>
                </a:solidFill>
                <a:cs typeface="Meiryo UI" panose="020B0604030504040204" pitchFamily="50" charset="-128"/>
              </a:rPr>
              <a:t>RE</a:t>
            </a:r>
            <a:r>
              <a:rPr lang="ja-JP" altLang="en-US" dirty="0" smtClean="0">
                <a:solidFill>
                  <a:schemeClr val="tx2"/>
                </a:solidFill>
                <a:cs typeface="Meiryo UI" panose="020B0604030504040204" pitchFamily="50" charset="-128"/>
              </a:rPr>
              <a:t>と</a:t>
            </a:r>
            <a:r>
              <a:rPr lang="ja-JP" altLang="en-US" dirty="0">
                <a:solidFill>
                  <a:schemeClr val="tx2"/>
                </a:solidFill>
                <a:cs typeface="Meiryo UI" panose="020B0604030504040204" pitchFamily="50" charset="-128"/>
              </a:rPr>
              <a:t>の認証について</a:t>
            </a:r>
            <a:endParaRPr kumimoji="1" lang="ja-JP" altLang="en-US" dirty="0">
              <a:solidFill>
                <a:schemeClr val="tx2"/>
              </a:solidFill>
              <a:cs typeface="Meiryo UI" panose="020B0604030504040204" pitchFamily="50" charset="-128"/>
            </a:endParaRPr>
          </a:p>
        </p:txBody>
      </p:sp>
      <p:sp>
        <p:nvSpPr>
          <p:cNvPr id="5" name="タイトル 5"/>
          <p:cNvSpPr txBox="1">
            <a:spLocks/>
          </p:cNvSpPr>
          <p:nvPr/>
        </p:nvSpPr>
        <p:spPr>
          <a:xfrm>
            <a:off x="461040" y="1005985"/>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EVW</a:t>
            </a:r>
            <a:r>
              <a:rPr lang="ja-JP" altLang="en-US"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RE</a:t>
            </a:r>
            <a:r>
              <a:rPr lang="ja-JP" altLang="en-US"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の認証概要</a:t>
            </a:r>
          </a:p>
        </p:txBody>
      </p:sp>
      <p:sp>
        <p:nvSpPr>
          <p:cNvPr id="6" name="Rectangle 11" descr="50%"/>
          <p:cNvSpPr>
            <a:spLocks noChangeArrowheads="1"/>
          </p:cNvSpPr>
          <p:nvPr/>
        </p:nvSpPr>
        <p:spPr bwMode="auto">
          <a:xfrm rot="16200000">
            <a:off x="203230" y="1267818"/>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
        <p:nvSpPr>
          <p:cNvPr id="7" name="タイトル 5"/>
          <p:cNvSpPr txBox="1">
            <a:spLocks/>
          </p:cNvSpPr>
          <p:nvPr/>
        </p:nvSpPr>
        <p:spPr>
          <a:xfrm>
            <a:off x="380395" y="1490702"/>
            <a:ext cx="8262470" cy="954615"/>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Arial" charset="0"/>
              <a:buChar char="•"/>
            </a:pPr>
            <a:r>
              <a:rPr lang="en-US" altLang="ja-JP"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EVW→</a:t>
            </a: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RE</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との認証は、</a:t>
            </a: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OAuth</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プロトコルとアクセストークンを使用して実現する。</a:t>
            </a:r>
          </a:p>
          <a:p>
            <a:pPr marL="171450" indent="-171450">
              <a:buFont typeface="Arial" charset="0"/>
              <a:buChar char="•"/>
            </a:pP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OAuth</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エンドポイントについては、下記の通りである。</a:t>
            </a:r>
          </a:p>
          <a:p>
            <a:pPr marL="171450" indent="-171450">
              <a:buFont typeface="Arial" charset="0"/>
              <a:buChar char="•"/>
            </a:pPr>
            <a:r>
              <a:rPr lang="en-US" altLang="ja-JP"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EVW</a:t>
            </a:r>
            <a:r>
              <a:rPr lang="ja-JP" altLang="en-US" sz="12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RE</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に認証→応答トークンを要求する。</a:t>
            </a:r>
          </a:p>
          <a:p>
            <a:pPr marL="171450" indent="-171450">
              <a:buFont typeface="Arial" charset="0"/>
              <a:buChar char="•"/>
            </a:pP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IF</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REST(JSON)</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を使用している。</a:t>
            </a:r>
          </a:p>
          <a:p>
            <a:r>
              <a:rPr lang="ja-JP" altLang="en-US"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RE</a:t>
            </a:r>
            <a:r>
              <a:rPr lang="ja-JP" altLang="en-US"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は以下のようなエンドポイントを設け、上記認証動作が実施できること。</a:t>
            </a:r>
          </a:p>
        </p:txBody>
      </p:sp>
      <p:sp>
        <p:nvSpPr>
          <p:cNvPr id="8" name="タイトル 5"/>
          <p:cNvSpPr txBox="1">
            <a:spLocks/>
          </p:cNvSpPr>
          <p:nvPr/>
        </p:nvSpPr>
        <p:spPr>
          <a:xfrm>
            <a:off x="380395" y="2504583"/>
            <a:ext cx="8262470" cy="3280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pPr marL="171450" indent="-171450">
              <a:buFont typeface="Wingdings" charset="2"/>
              <a:buChar char="Ø"/>
            </a:pPr>
            <a:r>
              <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OAuth</a:t>
            </a:r>
            <a:r>
              <a:rPr lang="ja-JP" altLang="en-US"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エンドポイント一覧</a:t>
            </a:r>
            <a:endParaRPr lang="en-US" altLang="ja-JP" sz="12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84254747"/>
              </p:ext>
            </p:extLst>
          </p:nvPr>
        </p:nvGraphicFramePr>
        <p:xfrm>
          <a:off x="380394" y="2832665"/>
          <a:ext cx="8343116" cy="1483360"/>
        </p:xfrm>
        <a:graphic>
          <a:graphicData uri="http://schemas.openxmlformats.org/drawingml/2006/table">
            <a:tbl>
              <a:tblPr firstRow="1" bandRow="1">
                <a:tableStyleId>{5C22544A-7EE6-4342-B048-85BDC9FD1C3A}</a:tableStyleId>
              </a:tblPr>
              <a:tblGrid>
                <a:gridCol w="3023207">
                  <a:extLst>
                    <a:ext uri="{9D8B030D-6E8A-4147-A177-3AD203B41FA5}">
                      <a16:colId xmlns="" xmlns:a16="http://schemas.microsoft.com/office/drawing/2014/main" val="20000"/>
                    </a:ext>
                  </a:extLst>
                </a:gridCol>
                <a:gridCol w="5319909">
                  <a:extLst>
                    <a:ext uri="{9D8B030D-6E8A-4147-A177-3AD203B41FA5}">
                      <a16:colId xmlns="" xmlns:a16="http://schemas.microsoft.com/office/drawing/2014/main" val="20001"/>
                    </a:ext>
                  </a:extLst>
                </a:gridCol>
              </a:tblGrid>
              <a:tr h="370840">
                <a:tc>
                  <a:txBody>
                    <a:bodyPr/>
                    <a:lstStyle/>
                    <a:p>
                      <a:pPr algn="ctr"/>
                      <a:r>
                        <a:rPr kumimoji="1" lang="ja-JP" altLang="en-US" dirty="0"/>
                        <a:t>機能</a:t>
                      </a:r>
                    </a:p>
                  </a:txBody>
                  <a:tcPr/>
                </a:tc>
                <a:tc>
                  <a:txBody>
                    <a:bodyPr/>
                    <a:lstStyle/>
                    <a:p>
                      <a:pPr algn="ctr"/>
                      <a:r>
                        <a:rPr kumimoji="1" lang="ja-JP" altLang="en-US" dirty="0"/>
                        <a:t>エンドポイント</a:t>
                      </a:r>
                    </a:p>
                  </a:txBody>
                  <a:tcPr/>
                </a:tc>
                <a:extLst>
                  <a:ext uri="{0D108BD9-81ED-4DB2-BD59-A6C34878D82A}">
                    <a16:rowId xmlns="" xmlns:a16="http://schemas.microsoft.com/office/drawing/2014/main" val="10000"/>
                  </a:ext>
                </a:extLst>
              </a:tr>
              <a:tr h="370840">
                <a:tc>
                  <a:txBody>
                    <a:bodyPr/>
                    <a:lstStyle/>
                    <a:p>
                      <a:r>
                        <a:rPr kumimoji="1" lang="ja-JP" altLang="en-US" sz="1400" dirty="0"/>
                        <a:t>認証</a:t>
                      </a:r>
                    </a:p>
                  </a:txBody>
                  <a:tcPr/>
                </a:tc>
                <a:tc>
                  <a:txBody>
                    <a:bodyPr/>
                    <a:lstStyle/>
                    <a:p>
                      <a:r>
                        <a:rPr kumimoji="1" lang="en-US" altLang="ja-JP" sz="1400" b="0" i="0" kern="1200" dirty="0">
                          <a:solidFill>
                            <a:schemeClr val="dk1"/>
                          </a:solidFill>
                          <a:effectLst/>
                          <a:latin typeface="+mn-lt"/>
                          <a:ea typeface="+mn-ea"/>
                          <a:cs typeface="+mn-cs"/>
                        </a:rPr>
                        <a:t>https://</a:t>
                      </a:r>
                      <a:r>
                        <a:rPr kumimoji="1" lang="en-US" altLang="ja-JP" sz="1400" b="0" i="0" kern="1200" dirty="0" err="1">
                          <a:solidFill>
                            <a:schemeClr val="dk1"/>
                          </a:solidFill>
                          <a:effectLst/>
                          <a:latin typeface="+mn-lt"/>
                          <a:ea typeface="+mn-ea"/>
                          <a:cs typeface="+mn-cs"/>
                        </a:rPr>
                        <a:t>login.salesforce.com</a:t>
                      </a:r>
                      <a:r>
                        <a:rPr kumimoji="1" lang="en-US" altLang="ja-JP" sz="1400" b="0" i="0" kern="1200" dirty="0">
                          <a:solidFill>
                            <a:schemeClr val="dk1"/>
                          </a:solidFill>
                          <a:effectLst/>
                          <a:latin typeface="+mn-lt"/>
                          <a:ea typeface="+mn-ea"/>
                          <a:cs typeface="+mn-cs"/>
                        </a:rPr>
                        <a:t>/services/oauth2/authorize</a:t>
                      </a:r>
                      <a:endParaRPr kumimoji="1" lang="ja-JP" altLang="en-US" sz="1400" dirty="0"/>
                    </a:p>
                  </a:txBody>
                  <a:tcPr/>
                </a:tc>
                <a:extLst>
                  <a:ext uri="{0D108BD9-81ED-4DB2-BD59-A6C34878D82A}">
                    <a16:rowId xmlns="" xmlns:a16="http://schemas.microsoft.com/office/drawing/2014/main" val="10001"/>
                  </a:ext>
                </a:extLst>
              </a:tr>
              <a:tr h="370840">
                <a:tc>
                  <a:txBody>
                    <a:bodyPr/>
                    <a:lstStyle/>
                    <a:p>
                      <a:r>
                        <a:rPr kumimoji="1" lang="ja-JP" altLang="en-US" sz="1400" dirty="0"/>
                        <a:t>トークン要求</a:t>
                      </a:r>
                    </a:p>
                  </a:txBody>
                  <a:tcPr/>
                </a:tc>
                <a:tc>
                  <a:txBody>
                    <a:bodyPr/>
                    <a:lstStyle/>
                    <a:p>
                      <a:r>
                        <a:rPr kumimoji="1" lang="en-US" altLang="ja-JP" sz="1400" b="0" i="0" kern="1200" dirty="0">
                          <a:solidFill>
                            <a:schemeClr val="dk1"/>
                          </a:solidFill>
                          <a:effectLst/>
                          <a:latin typeface="+mn-lt"/>
                          <a:ea typeface="+mn-ea"/>
                          <a:cs typeface="+mn-cs"/>
                        </a:rPr>
                        <a:t>https://</a:t>
                      </a:r>
                      <a:r>
                        <a:rPr kumimoji="1" lang="en-US" altLang="ja-JP" sz="1400" b="0" i="0" kern="1200" dirty="0" err="1">
                          <a:solidFill>
                            <a:schemeClr val="dk1"/>
                          </a:solidFill>
                          <a:effectLst/>
                          <a:latin typeface="+mn-lt"/>
                          <a:ea typeface="+mn-ea"/>
                          <a:cs typeface="+mn-cs"/>
                        </a:rPr>
                        <a:t>login.salesforce.com</a:t>
                      </a:r>
                      <a:r>
                        <a:rPr kumimoji="1" lang="en-US" altLang="ja-JP" sz="1400" b="0" i="0" kern="1200" dirty="0">
                          <a:solidFill>
                            <a:schemeClr val="dk1"/>
                          </a:solidFill>
                          <a:effectLst/>
                          <a:latin typeface="+mn-lt"/>
                          <a:ea typeface="+mn-ea"/>
                          <a:cs typeface="+mn-cs"/>
                        </a:rPr>
                        <a:t>/services/oauth2/token</a:t>
                      </a:r>
                      <a:endParaRPr kumimoji="1" lang="ja-JP" altLang="en-US" sz="1400" dirty="0"/>
                    </a:p>
                  </a:txBody>
                  <a:tcPr/>
                </a:tc>
                <a:extLst>
                  <a:ext uri="{0D108BD9-81ED-4DB2-BD59-A6C34878D82A}">
                    <a16:rowId xmlns="" xmlns:a16="http://schemas.microsoft.com/office/drawing/2014/main" val="10002"/>
                  </a:ext>
                </a:extLst>
              </a:tr>
              <a:tr h="370840">
                <a:tc>
                  <a:txBody>
                    <a:bodyPr/>
                    <a:lstStyle/>
                    <a:p>
                      <a:r>
                        <a:rPr kumimoji="1" lang="en-US" altLang="ja-JP" sz="1400" b="0" i="0" kern="1200" dirty="0">
                          <a:solidFill>
                            <a:schemeClr val="dk1"/>
                          </a:solidFill>
                          <a:effectLst/>
                          <a:latin typeface="+mn-lt"/>
                          <a:ea typeface="+mn-ea"/>
                          <a:cs typeface="+mn-cs"/>
                        </a:rPr>
                        <a:t>OAuth </a:t>
                      </a:r>
                      <a:r>
                        <a:rPr kumimoji="1" lang="ja-JP" altLang="en-US" sz="1400" b="0" i="0" kern="1200" dirty="0">
                          <a:solidFill>
                            <a:schemeClr val="dk1"/>
                          </a:solidFill>
                          <a:effectLst/>
                          <a:latin typeface="+mn-lt"/>
                          <a:ea typeface="+mn-ea"/>
                          <a:cs typeface="+mn-cs"/>
                        </a:rPr>
                        <a:t>トークンの取り消し</a:t>
                      </a:r>
                      <a:endParaRPr kumimoji="1" lang="ja-JP" altLang="en-US" sz="1400" dirty="0"/>
                    </a:p>
                  </a:txBody>
                  <a:tcPr/>
                </a:tc>
                <a:tc>
                  <a:txBody>
                    <a:bodyPr/>
                    <a:lstStyle/>
                    <a:p>
                      <a:r>
                        <a:rPr kumimoji="1" lang="en-US" altLang="ja-JP" sz="1400" b="0" i="0" kern="1200" dirty="0">
                          <a:solidFill>
                            <a:schemeClr val="dk1"/>
                          </a:solidFill>
                          <a:effectLst/>
                          <a:latin typeface="+mn-lt"/>
                          <a:ea typeface="+mn-ea"/>
                          <a:cs typeface="+mn-cs"/>
                        </a:rPr>
                        <a:t>https://</a:t>
                      </a:r>
                      <a:r>
                        <a:rPr kumimoji="1" lang="en-US" altLang="ja-JP" sz="1400" b="0" i="0" kern="1200" dirty="0" err="1">
                          <a:solidFill>
                            <a:schemeClr val="dk1"/>
                          </a:solidFill>
                          <a:effectLst/>
                          <a:latin typeface="+mn-lt"/>
                          <a:ea typeface="+mn-ea"/>
                          <a:cs typeface="+mn-cs"/>
                        </a:rPr>
                        <a:t>login.salesforce.com</a:t>
                      </a:r>
                      <a:r>
                        <a:rPr kumimoji="1" lang="en-US" altLang="ja-JP" sz="1400" b="0" i="0" kern="1200" dirty="0">
                          <a:solidFill>
                            <a:schemeClr val="dk1"/>
                          </a:solidFill>
                          <a:effectLst/>
                          <a:latin typeface="+mn-lt"/>
                          <a:ea typeface="+mn-ea"/>
                          <a:cs typeface="+mn-cs"/>
                        </a:rPr>
                        <a:t>/services/oauth2/revoke</a:t>
                      </a:r>
                      <a:endParaRPr kumimoji="1" lang="ja-JP" altLang="en-US" sz="14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143991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43</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ja-JP" altLang="en-US" dirty="0">
                <a:solidFill>
                  <a:schemeClr val="tx2"/>
                </a:solidFill>
              </a:rPr>
              <a:t>２</a:t>
            </a:r>
            <a:r>
              <a:rPr lang="en-US" altLang="ja-JP" dirty="0" smtClean="0">
                <a:solidFill>
                  <a:schemeClr val="tx2"/>
                </a:solidFill>
              </a:rPr>
              <a:t>.RE</a:t>
            </a:r>
            <a:r>
              <a:rPr lang="ja-JP" altLang="en-US" dirty="0" smtClean="0">
                <a:solidFill>
                  <a:schemeClr val="tx2"/>
                </a:solidFill>
              </a:rPr>
              <a:t>連携</a:t>
            </a:r>
            <a:r>
              <a:rPr lang="ja-JP" altLang="en-US" dirty="0">
                <a:solidFill>
                  <a:schemeClr val="tx2"/>
                </a:solidFill>
              </a:rPr>
              <a:t>機能一覧</a:t>
            </a:r>
            <a:endParaRPr kumimoji="1" lang="ja-JP" altLang="en-US" dirty="0">
              <a:solidFill>
                <a:schemeClr val="tx2"/>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594162468"/>
              </p:ext>
            </p:extLst>
          </p:nvPr>
        </p:nvGraphicFramePr>
        <p:xfrm>
          <a:off x="242047" y="1404975"/>
          <a:ext cx="8722441" cy="2499360"/>
        </p:xfrm>
        <a:graphic>
          <a:graphicData uri="http://schemas.openxmlformats.org/drawingml/2006/table">
            <a:tbl>
              <a:tblPr firstRow="1" bandRow="1">
                <a:tableStyleId>{5C22544A-7EE6-4342-B048-85BDC9FD1C3A}</a:tableStyleId>
              </a:tblPr>
              <a:tblGrid>
                <a:gridCol w="416243">
                  <a:extLst>
                    <a:ext uri="{9D8B030D-6E8A-4147-A177-3AD203B41FA5}">
                      <a16:colId xmlns="" xmlns:a16="http://schemas.microsoft.com/office/drawing/2014/main" val="20000"/>
                    </a:ext>
                  </a:extLst>
                </a:gridCol>
                <a:gridCol w="1903730">
                  <a:extLst>
                    <a:ext uri="{9D8B030D-6E8A-4147-A177-3AD203B41FA5}">
                      <a16:colId xmlns="" xmlns:a16="http://schemas.microsoft.com/office/drawing/2014/main" val="20001"/>
                    </a:ext>
                  </a:extLst>
                </a:gridCol>
                <a:gridCol w="2584768">
                  <a:extLst>
                    <a:ext uri="{9D8B030D-6E8A-4147-A177-3AD203B41FA5}">
                      <a16:colId xmlns="" xmlns:a16="http://schemas.microsoft.com/office/drawing/2014/main" val="20002"/>
                    </a:ext>
                  </a:extLst>
                </a:gridCol>
                <a:gridCol w="3013832">
                  <a:extLst>
                    <a:ext uri="{9D8B030D-6E8A-4147-A177-3AD203B41FA5}">
                      <a16:colId xmlns="" xmlns:a16="http://schemas.microsoft.com/office/drawing/2014/main" val="20004"/>
                    </a:ext>
                  </a:extLst>
                </a:gridCol>
                <a:gridCol w="803868">
                  <a:extLst>
                    <a:ext uri="{9D8B030D-6E8A-4147-A177-3AD203B41FA5}">
                      <a16:colId xmlns="" xmlns:a16="http://schemas.microsoft.com/office/drawing/2014/main" val="1126031924"/>
                    </a:ext>
                  </a:extLst>
                </a:gridCol>
              </a:tblGrid>
              <a:tr h="217088">
                <a:tc>
                  <a:txBody>
                    <a:bodyPr/>
                    <a:lstStyle/>
                    <a:p>
                      <a:pPr algn="ctr"/>
                      <a:r>
                        <a:rPr kumimoji="1" lang="en-US" altLang="ja-JP" sz="1100" dirty="0"/>
                        <a:t>No</a:t>
                      </a:r>
                      <a:endParaRPr kumimoji="1" lang="ja-JP" alt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mn-ea"/>
                          <a:ea typeface="+mn-ea"/>
                        </a:rPr>
                        <a:t>機能名</a:t>
                      </a:r>
                    </a:p>
                  </a:txBody>
                  <a:tcPr/>
                </a:tc>
                <a:tc>
                  <a:txBody>
                    <a:bodyPr/>
                    <a:lstStyle/>
                    <a:p>
                      <a:pPr algn="ctr"/>
                      <a:r>
                        <a:rPr kumimoji="1" lang="ja-JP" altLang="en-US" sz="1100" dirty="0"/>
                        <a:t>概要</a:t>
                      </a:r>
                    </a:p>
                  </a:txBody>
                  <a:tcPr>
                    <a:solidFill>
                      <a:schemeClr val="tx1">
                        <a:lumMod val="60000"/>
                        <a:lumOff val="40000"/>
                      </a:schemeClr>
                    </a:solidFill>
                  </a:tcPr>
                </a:tc>
                <a:tc>
                  <a:txBody>
                    <a:bodyPr/>
                    <a:lstStyle/>
                    <a:p>
                      <a:pPr algn="ctr"/>
                      <a:r>
                        <a:rPr kumimoji="1" lang="ja-JP" altLang="en-US" sz="1100" dirty="0"/>
                        <a:t>ドキュメント</a:t>
                      </a:r>
                    </a:p>
                  </a:txBody>
                  <a:tcPr>
                    <a:solidFill>
                      <a:schemeClr val="tx1">
                        <a:lumMod val="60000"/>
                        <a:lumOff val="40000"/>
                      </a:schemeClr>
                    </a:solidFill>
                  </a:tcPr>
                </a:tc>
                <a:tc>
                  <a:txBody>
                    <a:bodyPr/>
                    <a:lstStyle/>
                    <a:p>
                      <a:pPr algn="ctr"/>
                      <a:r>
                        <a:rPr kumimoji="1" lang="en-US" altLang="ja-JP" sz="1100" dirty="0" smtClean="0"/>
                        <a:t>EVW</a:t>
                      </a:r>
                      <a:r>
                        <a:rPr kumimoji="1" lang="ja-JP" altLang="en-US" sz="1100" dirty="0" smtClean="0"/>
                        <a:t>使用</a:t>
                      </a:r>
                      <a:endParaRPr kumimoji="1" lang="en-US" altLang="ja-JP" sz="1100" dirty="0"/>
                    </a:p>
                    <a:p>
                      <a:pPr algn="ctr"/>
                      <a:r>
                        <a:rPr kumimoji="1" lang="ja-JP" altLang="en-US" sz="1100" dirty="0"/>
                        <a:t>箇所</a:t>
                      </a:r>
                    </a:p>
                  </a:txBody>
                  <a:tcPr>
                    <a:solidFill>
                      <a:schemeClr val="tx1">
                        <a:lumMod val="60000"/>
                        <a:lumOff val="40000"/>
                      </a:schemeClr>
                    </a:solidFill>
                  </a:tcPr>
                </a:tc>
                <a:extLst>
                  <a:ext uri="{0D108BD9-81ED-4DB2-BD59-A6C34878D82A}">
                    <a16:rowId xmlns="" xmlns:a16="http://schemas.microsoft.com/office/drawing/2014/main" val="10000"/>
                  </a:ext>
                </a:extLst>
              </a:tr>
              <a:tr h="250142">
                <a:tc>
                  <a:txBody>
                    <a:bodyPr/>
                    <a:lstStyle/>
                    <a:p>
                      <a:pPr algn="ctr" fontAlgn="ctr"/>
                      <a:r>
                        <a:rPr lang="de-DE" sz="1100" b="0" i="0" u="none" strike="noStrike" dirty="0">
                          <a:solidFill>
                            <a:schemeClr val="tx1"/>
                          </a:solidFill>
                          <a:effectLst/>
                          <a:latin typeface="Yu Gothic" charset="-128"/>
                        </a:rPr>
                        <a:t>1</a:t>
                      </a:r>
                    </a:p>
                  </a:txBody>
                  <a:tcPr marL="6350" marR="6350" marT="6350" marB="0" anchor="ctr"/>
                </a:tc>
                <a:tc>
                  <a:txBody>
                    <a:bodyPr/>
                    <a:lstStyle/>
                    <a:p>
                      <a:pPr algn="l"/>
                      <a:r>
                        <a:rPr kumimoji="1" lang="ja-JP" altLang="en-US" sz="1100" dirty="0"/>
                        <a:t>入退会登録</a:t>
                      </a:r>
                      <a:endParaRPr kumimoji="1" lang="en-US" altLang="ja-JP" sz="1100" dirty="0"/>
                    </a:p>
                  </a:txBody>
                  <a:tcPr/>
                </a:tc>
                <a:tc>
                  <a:txBody>
                    <a:bodyPr/>
                    <a:lstStyle/>
                    <a:p>
                      <a:r>
                        <a:rPr kumimoji="1" lang="ja-JP" altLang="en-US" sz="1100" dirty="0"/>
                        <a:t>会員の入退会情報</a:t>
                      </a:r>
                      <a:r>
                        <a:rPr kumimoji="1" lang="ja-JP" altLang="en-US" sz="1100" dirty="0" smtClean="0"/>
                        <a:t>を</a:t>
                      </a:r>
                      <a:r>
                        <a:rPr kumimoji="1" lang="en-US" altLang="ja-JP" sz="1100" dirty="0" smtClean="0"/>
                        <a:t>RE</a:t>
                      </a:r>
                      <a:r>
                        <a:rPr kumimoji="1" lang="ja-JP" altLang="en-US" sz="1100" dirty="0" smtClean="0"/>
                        <a:t>へ</a:t>
                      </a:r>
                      <a:r>
                        <a:rPr kumimoji="1" lang="ja-JP" altLang="en-US" sz="1100" dirty="0"/>
                        <a:t>登録</a:t>
                      </a:r>
                    </a:p>
                  </a:txBody>
                  <a:tcPr/>
                </a:tc>
                <a:tc>
                  <a:txBody>
                    <a:bodyPr/>
                    <a:lstStyle/>
                    <a:p>
                      <a:r>
                        <a:rPr kumimoji="1" lang="en-US" altLang="ja-JP" sz="1100" dirty="0"/>
                        <a:t>A6-①_TKG_IF</a:t>
                      </a:r>
                      <a:r>
                        <a:rPr kumimoji="1" lang="ja-JP" altLang="en-US" sz="1100" dirty="0"/>
                        <a:t>定義</a:t>
                      </a:r>
                      <a:r>
                        <a:rPr kumimoji="1" lang="en-US" altLang="ja-JP" sz="1100" dirty="0"/>
                        <a:t>_</a:t>
                      </a:r>
                      <a:r>
                        <a:rPr kumimoji="1" lang="ja-JP" altLang="en-US" sz="1100" dirty="0"/>
                        <a:t>入退会登録</a:t>
                      </a:r>
                      <a:r>
                        <a:rPr kumimoji="1" lang="en-US" altLang="ja-JP" sz="1100" dirty="0"/>
                        <a:t>.</a:t>
                      </a:r>
                      <a:r>
                        <a:rPr kumimoji="1" lang="en-US" altLang="ja-JP" sz="1100" dirty="0" err="1"/>
                        <a:t>xls</a:t>
                      </a:r>
                      <a:endParaRPr kumimoji="1" lang="ja-JP" altLang="en-US" sz="1100" dirty="0"/>
                    </a:p>
                  </a:txBody>
                  <a:tcPr/>
                </a:tc>
                <a:tc>
                  <a:txBody>
                    <a:bodyPr/>
                    <a:lstStyle/>
                    <a:p>
                      <a:pPr algn="ctr"/>
                      <a:r>
                        <a:rPr kumimoji="1" lang="en-US" altLang="ja-JP" sz="1100" dirty="0"/>
                        <a:t>2</a:t>
                      </a:r>
                      <a:endParaRPr kumimoji="1" lang="ja-JP" altLang="en-US" sz="1100" dirty="0"/>
                    </a:p>
                  </a:txBody>
                  <a:tcPr/>
                </a:tc>
                <a:extLst>
                  <a:ext uri="{0D108BD9-81ED-4DB2-BD59-A6C34878D82A}">
                    <a16:rowId xmlns="" xmlns:a16="http://schemas.microsoft.com/office/drawing/2014/main" val="10001"/>
                  </a:ext>
                </a:extLst>
              </a:tr>
              <a:tr h="193780">
                <a:tc>
                  <a:txBody>
                    <a:bodyPr/>
                    <a:lstStyle/>
                    <a:p>
                      <a:pPr algn="ctr" fontAlgn="ctr"/>
                      <a:r>
                        <a:rPr lang="de-DE" sz="1100" b="0" i="0" u="none" strike="noStrike" dirty="0">
                          <a:solidFill>
                            <a:schemeClr val="tx1"/>
                          </a:solidFill>
                          <a:effectLst/>
                          <a:latin typeface="Yu Gothic" charset="-128"/>
                        </a:rPr>
                        <a:t>2</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初回納入金取得</a:t>
                      </a:r>
                      <a:endParaRPr kumimoji="1" lang="en-US" altLang="ja-JP" sz="1100" dirty="0"/>
                    </a:p>
                  </a:txBody>
                  <a:tcPr/>
                </a:tc>
                <a:tc>
                  <a:txBody>
                    <a:bodyPr/>
                    <a:lstStyle/>
                    <a:p>
                      <a:r>
                        <a:rPr kumimoji="1" lang="ja-JP" altLang="en-US" sz="1100" dirty="0"/>
                        <a:t>初回納入金</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取得する</a:t>
                      </a:r>
                    </a:p>
                  </a:txBody>
                  <a:tcPr/>
                </a:tc>
                <a:tc>
                  <a:txBody>
                    <a:bodyPr/>
                    <a:lstStyle/>
                    <a:p>
                      <a:r>
                        <a:rPr kumimoji="1" lang="en-US" altLang="ja-JP" sz="1100" dirty="0"/>
                        <a:t>A6-②_TKG_IF</a:t>
                      </a:r>
                      <a:r>
                        <a:rPr kumimoji="1" lang="ja-JP" altLang="en-US" sz="1100" dirty="0"/>
                        <a:t>定義</a:t>
                      </a:r>
                      <a:r>
                        <a:rPr kumimoji="1" lang="en-US" altLang="ja-JP" sz="1100" dirty="0"/>
                        <a:t>_</a:t>
                      </a:r>
                      <a:r>
                        <a:rPr kumimoji="1" lang="ja-JP" altLang="en-US" sz="1100" dirty="0"/>
                        <a:t>初回納入金検索</a:t>
                      </a:r>
                      <a:r>
                        <a:rPr kumimoji="1" lang="en-US" altLang="ja-JP" sz="1100" dirty="0"/>
                        <a:t>.</a:t>
                      </a:r>
                      <a:r>
                        <a:rPr kumimoji="1" lang="en-US" altLang="ja-JP" sz="1100" dirty="0" err="1"/>
                        <a:t>xls</a:t>
                      </a:r>
                      <a:endParaRPr kumimoji="1" lang="ja-JP" altLang="en-US" sz="1100" dirty="0"/>
                    </a:p>
                  </a:txBody>
                  <a:tcPr/>
                </a:tc>
                <a:tc>
                  <a:txBody>
                    <a:bodyPr/>
                    <a:lstStyle/>
                    <a:p>
                      <a:pPr algn="ctr"/>
                      <a:r>
                        <a:rPr kumimoji="1" lang="en-US" altLang="ja-JP" sz="1100" dirty="0"/>
                        <a:t>2</a:t>
                      </a:r>
                      <a:endParaRPr kumimoji="1" lang="ja-JP" altLang="en-US" sz="1100" dirty="0"/>
                    </a:p>
                  </a:txBody>
                  <a:tcPr/>
                </a:tc>
                <a:extLst>
                  <a:ext uri="{0D108BD9-81ED-4DB2-BD59-A6C34878D82A}">
                    <a16:rowId xmlns="" xmlns:a16="http://schemas.microsoft.com/office/drawing/2014/main" val="2801391850"/>
                  </a:ext>
                </a:extLst>
              </a:tr>
              <a:tr h="172720">
                <a:tc rowSpan="4">
                  <a:txBody>
                    <a:bodyPr/>
                    <a:lstStyle/>
                    <a:p>
                      <a:pPr algn="ctr" fontAlgn="ctr"/>
                      <a:r>
                        <a:rPr lang="de-DE" sz="1100" b="0" i="0" u="none" strike="noStrike" dirty="0">
                          <a:solidFill>
                            <a:schemeClr val="tx1"/>
                          </a:solidFill>
                          <a:effectLst/>
                          <a:latin typeface="Yu Gothic" charset="-128"/>
                        </a:rPr>
                        <a:t>3</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会員一覧検索</a:t>
                      </a:r>
                      <a:endParaRPr kumimoji="1" lang="en-US" altLang="ja-JP" sz="1100" dirty="0"/>
                    </a:p>
                  </a:txBody>
                  <a:tcPr/>
                </a:tc>
                <a:tc>
                  <a:txBody>
                    <a:bodyPr/>
                    <a:lstStyle/>
                    <a:p>
                      <a:r>
                        <a:rPr kumimoji="1" lang="ja-JP" altLang="en-US" sz="1100" dirty="0"/>
                        <a:t>会員情報一覧</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取得する</a:t>
                      </a:r>
                    </a:p>
                  </a:txBody>
                  <a:tcPr/>
                </a:tc>
                <a:tc>
                  <a:txBody>
                    <a:bodyPr/>
                    <a:lstStyle/>
                    <a:p>
                      <a:r>
                        <a:rPr kumimoji="1" lang="en-US" altLang="ja-JP" sz="1100" dirty="0"/>
                        <a:t>A6-③_TKG_IF</a:t>
                      </a:r>
                      <a:r>
                        <a:rPr kumimoji="1" lang="ja-JP" altLang="en-US" sz="1100" dirty="0"/>
                        <a:t>定義</a:t>
                      </a:r>
                      <a:r>
                        <a:rPr kumimoji="1" lang="en-US" altLang="ja-JP" sz="1100" dirty="0"/>
                        <a:t>_</a:t>
                      </a:r>
                      <a:r>
                        <a:rPr kumimoji="1" lang="ja-JP" altLang="en-US" sz="1100" dirty="0"/>
                        <a:t>会員情報検索</a:t>
                      </a:r>
                      <a:r>
                        <a:rPr kumimoji="1" lang="en-US" altLang="ja-JP" sz="1100" dirty="0"/>
                        <a:t>.</a:t>
                      </a:r>
                      <a:r>
                        <a:rPr kumimoji="1" lang="en-US" altLang="ja-JP" sz="1100" dirty="0" err="1" smtClean="0"/>
                        <a:t>xls</a:t>
                      </a:r>
                      <a:endParaRPr kumimoji="1" lang="en-US" altLang="ja-JP" sz="1100" dirty="0"/>
                    </a:p>
                  </a:txBody>
                  <a:tcPr anchor="ctr"/>
                </a:tc>
                <a:tc>
                  <a:txBody>
                    <a:bodyPr/>
                    <a:lstStyle/>
                    <a:p>
                      <a:pPr algn="ctr"/>
                      <a:r>
                        <a:rPr kumimoji="1" lang="en-US" altLang="ja-JP" sz="1100" dirty="0"/>
                        <a:t>2</a:t>
                      </a:r>
                      <a:endParaRPr kumimoji="1" lang="ja-JP" altLang="en-US" sz="1100" dirty="0"/>
                    </a:p>
                  </a:txBody>
                  <a:tcPr/>
                </a:tc>
                <a:extLst>
                  <a:ext uri="{0D108BD9-81ED-4DB2-BD59-A6C34878D82A}">
                    <a16:rowId xmlns="" xmlns:a16="http://schemas.microsoft.com/office/drawing/2014/main" val="2980874181"/>
                  </a:ext>
                </a:extLst>
              </a:tr>
              <a:tr h="172720">
                <a:tc vMerge="1">
                  <a:txBody>
                    <a:bodyPr/>
                    <a:lstStyle/>
                    <a:p>
                      <a:pPr algn="ctr" fontAlgn="ctr"/>
                      <a:endParaRPr lang="de-DE" sz="1100" b="0" i="0" u="none" strike="noStrike" dirty="0">
                        <a:solidFill>
                          <a:schemeClr val="tx1"/>
                        </a:solidFill>
                        <a:effectLst/>
                        <a:latin typeface="Yu Gothic" charset="-128"/>
                      </a:endParaRP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金融機関情報検索</a:t>
                      </a:r>
                      <a:endParaRPr kumimoji="1" lang="en-US" altLang="ja-JP" sz="1100" dirty="0"/>
                    </a:p>
                  </a:txBody>
                  <a:tcPr/>
                </a:tc>
                <a:tc>
                  <a:txBody>
                    <a:bodyPr/>
                    <a:lstStyle/>
                    <a:p>
                      <a:r>
                        <a:rPr kumimoji="1" lang="ja-JP" altLang="en-US" sz="1100" dirty="0"/>
                        <a:t>金融機関情報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取得する</a:t>
                      </a:r>
                    </a:p>
                  </a:txBody>
                  <a:tcPr/>
                </a:tc>
                <a:tc rowSpan="3">
                  <a:txBody>
                    <a:bodyPr/>
                    <a:lstStyle/>
                    <a:p>
                      <a:r>
                        <a:rPr kumimoji="1" lang="ja-JP" altLang="en-US" sz="1100" dirty="0" smtClean="0"/>
                        <a:t>各例は当資料の</a:t>
                      </a:r>
                      <a:r>
                        <a:rPr kumimoji="1" lang="en-US" altLang="ja-JP" sz="1100" dirty="0" smtClean="0"/>
                        <a:t>P21</a:t>
                      </a:r>
                      <a:r>
                        <a:rPr kumimoji="1" lang="ja-JP" altLang="en-US" sz="1100" dirty="0" smtClean="0"/>
                        <a:t>～</a:t>
                      </a:r>
                      <a:r>
                        <a:rPr kumimoji="1" lang="en-US" altLang="ja-JP" sz="1100" dirty="0" smtClean="0"/>
                        <a:t>37</a:t>
                      </a:r>
                      <a:r>
                        <a:rPr kumimoji="1" lang="ja-JP" altLang="en-US" sz="1100" dirty="0" smtClean="0"/>
                        <a:t>を参照</a:t>
                      </a:r>
                      <a:endParaRPr kumimoji="1" lang="ja-JP" altLang="en-US" sz="11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1</a:t>
                      </a:r>
                      <a:endParaRPr kumimoji="1" lang="ja-JP" altLang="en-US" sz="1100" dirty="0">
                        <a:solidFill>
                          <a:schemeClr val="tx1"/>
                        </a:solidFill>
                      </a:endParaRPr>
                    </a:p>
                  </a:txBody>
                  <a:tcPr/>
                </a:tc>
                <a:extLst>
                  <a:ext uri="{0D108BD9-81ED-4DB2-BD59-A6C34878D82A}">
                    <a16:rowId xmlns="" xmlns:a16="http://schemas.microsoft.com/office/drawing/2014/main" val="10002"/>
                  </a:ext>
                </a:extLst>
              </a:tr>
              <a:tr h="172720">
                <a:tc vMerge="1">
                  <a:txBody>
                    <a:bodyPr/>
                    <a:lstStyle/>
                    <a:p>
                      <a:pPr algn="ctr" fontAlgn="ctr"/>
                      <a:endParaRPr lang="de-DE" sz="1100" b="0" i="0" u="none" strike="noStrike" dirty="0">
                        <a:solidFill>
                          <a:schemeClr val="tx1"/>
                        </a:solidFill>
                        <a:effectLst/>
                        <a:latin typeface="Yu Gothic" charset="-128"/>
                      </a:endParaRP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教室情報検索</a:t>
                      </a:r>
                      <a:endParaRPr kumimoji="1" lang="en-US" altLang="ja-JP" sz="1100" dirty="0"/>
                    </a:p>
                  </a:txBody>
                  <a:tcPr/>
                </a:tc>
                <a:tc>
                  <a:txBody>
                    <a:bodyPr/>
                    <a:lstStyle/>
                    <a:p>
                      <a:r>
                        <a:rPr kumimoji="1" lang="ja-JP" altLang="en-US" sz="1100" dirty="0"/>
                        <a:t>教室情報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取得する</a:t>
                      </a:r>
                    </a:p>
                  </a:txBody>
                  <a:tcPr/>
                </a:tc>
                <a:tc vMerge="1">
                  <a:txBody>
                    <a:bodyPr/>
                    <a:lstStyle/>
                    <a:p>
                      <a:endParaRPr kumimoji="1" lang="ja-JP" altLang="en-US" sz="11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5</a:t>
                      </a:r>
                      <a:endParaRPr kumimoji="1" lang="ja-JP" altLang="en-US" sz="1100" dirty="0">
                        <a:solidFill>
                          <a:schemeClr val="tx1"/>
                        </a:solidFill>
                      </a:endParaRPr>
                    </a:p>
                  </a:txBody>
                  <a:tcPr/>
                </a:tc>
                <a:extLst>
                  <a:ext uri="{0D108BD9-81ED-4DB2-BD59-A6C34878D82A}">
                    <a16:rowId xmlns="" xmlns:a16="http://schemas.microsoft.com/office/drawing/2014/main" val="10003"/>
                  </a:ext>
                </a:extLst>
              </a:tr>
              <a:tr h="172720">
                <a:tc vMerge="1">
                  <a:txBody>
                    <a:bodyPr/>
                    <a:lstStyle/>
                    <a:p>
                      <a:pPr algn="ctr" fontAlgn="ctr"/>
                      <a:endParaRPr lang="de-DE" sz="1100" b="0" i="0" u="none" strike="noStrike" dirty="0">
                        <a:solidFill>
                          <a:schemeClr val="tx1"/>
                        </a:solidFill>
                        <a:effectLst/>
                        <a:latin typeface="Yu Gothic" charset="-128"/>
                      </a:endParaRP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a:t>講習会情報検索</a:t>
                      </a:r>
                      <a:endParaRPr kumimoji="1" lang="en-US" altLang="ja-JP"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講習会情報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a:t>
                      </a:r>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dirty="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rPr>
                        <a:t>1</a:t>
                      </a:r>
                      <a:endParaRPr kumimoji="1" lang="ja-JP" altLang="en-US" sz="1100" dirty="0">
                        <a:solidFill>
                          <a:schemeClr val="tx1"/>
                        </a:solidFill>
                      </a:endParaRPr>
                    </a:p>
                  </a:txBody>
                  <a:tcPr/>
                </a:tc>
                <a:extLst>
                  <a:ext uri="{0D108BD9-81ED-4DB2-BD59-A6C34878D82A}">
                    <a16:rowId xmlns="" xmlns:a16="http://schemas.microsoft.com/office/drawing/2014/main" val="10006"/>
                  </a:ext>
                </a:extLst>
              </a:tr>
              <a:tr h="193780">
                <a:tc>
                  <a:txBody>
                    <a:bodyPr/>
                    <a:lstStyle/>
                    <a:p>
                      <a:pPr algn="ctr" fontAlgn="ctr"/>
                      <a:r>
                        <a:rPr lang="de-DE" sz="1100" b="0" i="0" u="none" strike="noStrike" dirty="0">
                          <a:solidFill>
                            <a:schemeClr val="tx1"/>
                          </a:solidFill>
                          <a:effectLst/>
                          <a:latin typeface="Yu Gothic" charset="-128"/>
                        </a:rPr>
                        <a:t>4</a:t>
                      </a: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t>会員情報取得</a:t>
                      </a:r>
                      <a:endParaRPr kumimoji="1" lang="en-US" altLang="ja-JP" sz="1100" dirty="0"/>
                    </a:p>
                  </a:txBody>
                  <a:tcPr/>
                </a:tc>
                <a:tc>
                  <a:txBody>
                    <a:bodyPr/>
                    <a:lstStyle/>
                    <a:p>
                      <a:r>
                        <a:rPr kumimoji="1" lang="ja-JP" altLang="en-US" sz="1100" dirty="0"/>
                        <a:t>会員情報</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a:t>取得</a:t>
                      </a:r>
                    </a:p>
                  </a:txBody>
                  <a:tcPr/>
                </a:tc>
                <a:tc>
                  <a:txBody>
                    <a:bodyPr/>
                    <a:lstStyle/>
                    <a:p>
                      <a:r>
                        <a:rPr kumimoji="1" lang="en-US" altLang="ja-JP" sz="1100" dirty="0"/>
                        <a:t>A6-④_TKG_IF</a:t>
                      </a:r>
                      <a:r>
                        <a:rPr kumimoji="1" lang="ja-JP" altLang="en-US" sz="1100" dirty="0"/>
                        <a:t>定義</a:t>
                      </a:r>
                      <a:r>
                        <a:rPr kumimoji="1" lang="en-US" altLang="ja-JP" sz="1100" dirty="0"/>
                        <a:t>_</a:t>
                      </a:r>
                      <a:r>
                        <a:rPr kumimoji="1" lang="ja-JP" altLang="en-US" sz="1100" dirty="0"/>
                        <a:t>会員情報取得</a:t>
                      </a:r>
                      <a:r>
                        <a:rPr kumimoji="1" lang="en-US" altLang="ja-JP" sz="1100" dirty="0"/>
                        <a:t>.</a:t>
                      </a:r>
                      <a:r>
                        <a:rPr kumimoji="1" lang="en-US" altLang="ja-JP" sz="1100" dirty="0" err="1"/>
                        <a:t>xls</a:t>
                      </a:r>
                      <a:endParaRPr kumimoji="1" lang="ja-JP" altLang="en-US" sz="1100" dirty="0"/>
                    </a:p>
                  </a:txBody>
                  <a:tcPr/>
                </a:tc>
                <a:tc>
                  <a:txBody>
                    <a:bodyPr/>
                    <a:lstStyle/>
                    <a:p>
                      <a:pPr algn="ctr"/>
                      <a:r>
                        <a:rPr kumimoji="1" lang="en-US" altLang="ja-JP" sz="1100" dirty="0"/>
                        <a:t>16</a:t>
                      </a:r>
                      <a:endParaRPr kumimoji="1" lang="ja-JP" altLang="en-US" sz="1100" dirty="0"/>
                    </a:p>
                  </a:txBody>
                  <a:tcPr/>
                </a:tc>
                <a:extLst>
                  <a:ext uri="{0D108BD9-81ED-4DB2-BD59-A6C34878D82A}">
                    <a16:rowId xmlns="" xmlns:a16="http://schemas.microsoft.com/office/drawing/2014/main" val="10007"/>
                  </a:ext>
                </a:extLst>
              </a:tr>
              <a:tr h="193780">
                <a:tc>
                  <a:txBody>
                    <a:bodyPr/>
                    <a:lstStyle/>
                    <a:p>
                      <a:pPr algn="ctr" fontAlgn="ctr"/>
                      <a:r>
                        <a:rPr lang="ja-JP" altLang="en-US" sz="1100" b="0" i="0" u="none" strike="noStrike" dirty="0" smtClean="0">
                          <a:solidFill>
                            <a:schemeClr val="tx1"/>
                          </a:solidFill>
                          <a:effectLst/>
                          <a:latin typeface="Yu Gothic" pitchFamily="50" charset="-128"/>
                          <a:ea typeface="Yu Gothic" pitchFamily="50" charset="-128"/>
                        </a:rPr>
                        <a:t>５</a:t>
                      </a:r>
                      <a:endParaRPr lang="de-DE" sz="1100" b="0" i="0" u="none" strike="noStrike" dirty="0">
                        <a:solidFill>
                          <a:schemeClr val="tx1"/>
                        </a:solidFill>
                        <a:effectLst/>
                        <a:latin typeface="Yu Gothic" pitchFamily="50" charset="-128"/>
                        <a:ea typeface="Yu Gothic" pitchFamily="50" charset="-128"/>
                      </a:endParaRPr>
                    </a:p>
                  </a:txBody>
                  <a:tcPr marL="6350" marR="6350" marT="635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smtClean="0"/>
                        <a:t>支払方法取得</a:t>
                      </a:r>
                      <a:endParaRPr kumimoji="1" lang="en-US" altLang="ja-JP"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smtClean="0"/>
                        <a:t>支払方法</a:t>
                      </a:r>
                      <a:r>
                        <a:rPr kumimoji="1" lang="ja-JP" altLang="en-US" sz="1100" dirty="0" smtClean="0"/>
                        <a:t>を</a:t>
                      </a:r>
                      <a:r>
                        <a:rPr kumimoji="1" lang="en-US" altLang="ja-JP" sz="1100" dirty="0" smtClean="0"/>
                        <a:t>RE</a:t>
                      </a:r>
                      <a:r>
                        <a:rPr kumimoji="1" lang="ja-JP" altLang="en-US" sz="1100" dirty="0" smtClean="0"/>
                        <a:t>から</a:t>
                      </a:r>
                      <a:r>
                        <a:rPr kumimoji="1" lang="ja-JP" altLang="en-US" sz="1100" dirty="0" smtClean="0"/>
                        <a:t>取得</a:t>
                      </a:r>
                      <a:endParaRPr kumimoji="1" lang="ja-JP" altLang="en-US" sz="1100" dirty="0"/>
                    </a:p>
                  </a:txBody>
                  <a:tcPr/>
                </a:tc>
                <a:tc>
                  <a:txBody>
                    <a:bodyPr/>
                    <a:lstStyle/>
                    <a:p>
                      <a:r>
                        <a:rPr lang="en-US" altLang="ja-JP" sz="1100" dirty="0" smtClean="0">
                          <a:effectLst/>
                        </a:rPr>
                        <a:t>A6-⑦_TKG_IF</a:t>
                      </a:r>
                      <a:r>
                        <a:rPr lang="ja-JP" altLang="en-US" sz="1100" dirty="0" smtClean="0">
                          <a:effectLst/>
                        </a:rPr>
                        <a:t>定義</a:t>
                      </a:r>
                      <a:r>
                        <a:rPr lang="en-US" altLang="ja-JP" sz="1100" dirty="0" smtClean="0">
                          <a:effectLst/>
                        </a:rPr>
                        <a:t>_</a:t>
                      </a:r>
                      <a:r>
                        <a:rPr lang="ja-JP" altLang="en-US" sz="1100" dirty="0" smtClean="0">
                          <a:effectLst/>
                        </a:rPr>
                        <a:t>支払方法変更</a:t>
                      </a:r>
                      <a:r>
                        <a:rPr lang="en-US" altLang="ja-JP" sz="1100" dirty="0" smtClean="0">
                          <a:effectLst/>
                        </a:rPr>
                        <a:t>.</a:t>
                      </a:r>
                      <a:r>
                        <a:rPr lang="en-US" altLang="ja-JP" sz="1100" dirty="0" err="1" smtClean="0">
                          <a:effectLst/>
                        </a:rPr>
                        <a:t>xls</a:t>
                      </a:r>
                      <a:endParaRPr lang="ja-JP" altLang="en-US" sz="1100" dirty="0">
                        <a:effectLst/>
                      </a:endParaRPr>
                    </a:p>
                  </a:txBody>
                  <a:tcPr/>
                </a:tc>
                <a:tc>
                  <a:txBody>
                    <a:bodyPr/>
                    <a:lstStyle/>
                    <a:p>
                      <a:pPr algn="ctr"/>
                      <a:r>
                        <a:rPr lang="en-US" altLang="ja-JP" sz="1100" dirty="0">
                          <a:effectLst/>
                        </a:rPr>
                        <a:t>3</a:t>
                      </a:r>
                      <a:endParaRPr lang="ja-JP" altLang="en-US" sz="1100" dirty="0">
                        <a:effectLst/>
                      </a:endParaRPr>
                    </a:p>
                  </a:txBody>
                  <a:tcPr/>
                </a:tc>
                <a:extLst>
                  <a:ext uri="{0D108BD9-81ED-4DB2-BD59-A6C34878D82A}">
                    <a16:rowId xmlns="" xmlns:a16="http://schemas.microsoft.com/office/drawing/2014/main" val="10008"/>
                  </a:ext>
                </a:extLst>
              </a:tr>
            </a:tbl>
          </a:graphicData>
        </a:graphic>
      </p:graphicFrame>
      <p:sp>
        <p:nvSpPr>
          <p:cNvPr id="6" name="タイトル 5"/>
          <p:cNvSpPr txBox="1">
            <a:spLocks/>
          </p:cNvSpPr>
          <p:nvPr/>
        </p:nvSpPr>
        <p:spPr>
          <a:xfrm>
            <a:off x="325668" y="922376"/>
            <a:ext cx="8262470" cy="533399"/>
          </a:xfrm>
          <a:prstGeom prst="rect">
            <a:avLst/>
          </a:prstGeom>
        </p:spPr>
        <p:txBody>
          <a:bodyPr vert="horz" lIns="91440" tIns="45720" rIns="91440" bIns="45720" rtlCol="0" anchor="ctr">
            <a:normAutofit/>
          </a:bodyPr>
          <a:lstStyle>
            <a:lvl1pPr algn="l" defTabSz="457200" rtl="0" eaLnBrk="1" latinLnBrk="0" hangingPunct="1">
              <a:spcBef>
                <a:spcPct val="0"/>
              </a:spcBef>
              <a:buNone/>
              <a:defRPr kumimoji="1" sz="2200" b="1" i="0" kern="1200" baseline="0">
                <a:solidFill>
                  <a:schemeClr val="bg2">
                    <a:lumMod val="50000"/>
                  </a:schemeClr>
                </a:solidFill>
                <a:latin typeface="メイリオ"/>
                <a:ea typeface="メイリオ"/>
                <a:cs typeface="メイリオ"/>
              </a:defRPr>
            </a:lvl1pPr>
          </a:lstStyle>
          <a:p>
            <a:r>
              <a:rPr lang="en-US" altLang="ja-JP" b="0" dirty="0">
                <a:solidFill>
                  <a:schemeClr val="tx2"/>
                </a:solidFill>
              </a:rPr>
              <a:t>EVW</a:t>
            </a:r>
            <a:r>
              <a:rPr lang="ja-JP" altLang="en-US" b="0" dirty="0" smtClean="0">
                <a:solidFill>
                  <a:schemeClr val="tx2"/>
                </a:solidFill>
              </a:rPr>
              <a:t>→</a:t>
            </a:r>
            <a:r>
              <a:rPr lang="en-US" altLang="ja-JP" b="0" dirty="0">
                <a:solidFill>
                  <a:schemeClr val="tx2"/>
                </a:solidFill>
              </a:rPr>
              <a:t>RE</a:t>
            </a:r>
            <a:r>
              <a:rPr lang="ja-JP" altLang="en-US" b="0" dirty="0" smtClean="0">
                <a:solidFill>
                  <a:schemeClr val="tx2"/>
                </a:solidFill>
              </a:rPr>
              <a:t>連携</a:t>
            </a:r>
            <a:r>
              <a:rPr lang="ja-JP" altLang="en-US" b="0" dirty="0">
                <a:solidFill>
                  <a:schemeClr val="tx2"/>
                </a:solidFill>
              </a:rPr>
              <a:t>機能</a:t>
            </a:r>
            <a:r>
              <a:rPr lang="en-US" altLang="ja-JP" sz="1200" b="0" dirty="0">
                <a:solidFill>
                  <a:schemeClr val="tx2"/>
                </a:solidFill>
              </a:rPr>
              <a:t>※</a:t>
            </a:r>
            <a:r>
              <a:rPr lang="ja-JP" altLang="en-US" sz="1200" b="0" dirty="0">
                <a:solidFill>
                  <a:schemeClr val="tx2"/>
                </a:solidFill>
              </a:rPr>
              <a:t>認証後可能処理</a:t>
            </a:r>
          </a:p>
        </p:txBody>
      </p:sp>
      <p:sp>
        <p:nvSpPr>
          <p:cNvPr id="7" name="Rectangle 11" descr="50%"/>
          <p:cNvSpPr>
            <a:spLocks noChangeArrowheads="1"/>
          </p:cNvSpPr>
          <p:nvPr/>
        </p:nvSpPr>
        <p:spPr bwMode="auto">
          <a:xfrm rot="16200000">
            <a:off x="102783" y="1099542"/>
            <a:ext cx="400051" cy="45719"/>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endParaRPr lang="ja-JP" altLang="en-US" dirty="0"/>
          </a:p>
        </p:txBody>
      </p:sp>
    </p:spTree>
    <p:extLst>
      <p:ext uri="{BB962C8B-B14F-4D97-AF65-F5344CB8AC3E}">
        <p14:creationId xmlns:p14="http://schemas.microsoft.com/office/powerpoint/2010/main" val="3123109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44</a:t>
            </a:fld>
            <a:endParaRPr lang="ja-JP" altLang="en-US" dirty="0"/>
          </a:p>
        </p:txBody>
      </p:sp>
      <p:sp>
        <p:nvSpPr>
          <p:cNvPr id="4" name="タイトル 1">
            <a:extLst>
              <a:ext uri="{FF2B5EF4-FFF2-40B4-BE49-F238E27FC236}">
                <a16:creationId xmlns="" xmlns:a16="http://schemas.microsoft.com/office/drawing/2014/main" id="{E8B793F3-39D2-42DC-9313-4FB117265C88}"/>
              </a:ext>
            </a:extLst>
          </p:cNvPr>
          <p:cNvSpPr>
            <a:spLocks noGrp="1"/>
          </p:cNvSpPr>
          <p:nvPr>
            <p:ph type="title"/>
          </p:nvPr>
        </p:nvSpPr>
        <p:spPr>
          <a:xfrm>
            <a:off x="270939" y="101600"/>
            <a:ext cx="7144848" cy="546227"/>
          </a:xfrm>
        </p:spPr>
        <p:txBody>
          <a:bodyPr/>
          <a:lstStyle/>
          <a:p>
            <a:r>
              <a:rPr kumimoji="1" lang="ja-JP" altLang="en-US" dirty="0">
                <a:solidFill>
                  <a:schemeClr val="accent1"/>
                </a:solidFill>
              </a:rPr>
              <a:t>参考：</a:t>
            </a:r>
            <a:r>
              <a:rPr kumimoji="1" lang="en-US" altLang="ja-JP" dirty="0">
                <a:solidFill>
                  <a:schemeClr val="accent1"/>
                </a:solidFill>
              </a:rPr>
              <a:t>EVW</a:t>
            </a:r>
            <a:r>
              <a:rPr kumimoji="1" lang="ja-JP" altLang="en-US" dirty="0">
                <a:solidFill>
                  <a:schemeClr val="accent1"/>
                </a:solidFill>
              </a:rPr>
              <a:t>ソース修正箇所</a:t>
            </a:r>
          </a:p>
        </p:txBody>
      </p:sp>
      <p:sp>
        <p:nvSpPr>
          <p:cNvPr id="5" name="コンテンツ プレースホルダー 2"/>
          <p:cNvSpPr txBox="1">
            <a:spLocks/>
          </p:cNvSpPr>
          <p:nvPr/>
        </p:nvSpPr>
        <p:spPr>
          <a:xfrm>
            <a:off x="457201" y="957688"/>
            <a:ext cx="8327336" cy="4055532"/>
          </a:xfrm>
          <a:prstGeom prst="rect">
            <a:avLst/>
          </a:prstGeom>
        </p:spPr>
        <p:txBody>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pitchFamily="2" charset="2"/>
              <a:buNone/>
            </a:pPr>
            <a:r>
              <a:rPr lang="ja-JP" altLang="en-US" dirty="0" smtClean="0"/>
              <a:t>修正箇所は添付のソースを確認の</a:t>
            </a:r>
            <a:r>
              <a:rPr lang="ja-JP" altLang="en-US" dirty="0" smtClean="0"/>
              <a:t>こと</a:t>
            </a:r>
            <a:endParaRPr lang="en-US" altLang="ja-JP" dirty="0" smtClean="0"/>
          </a:p>
          <a:p>
            <a:pPr marL="0" indent="0">
              <a:buNone/>
            </a:pPr>
            <a:r>
              <a:rPr lang="en-US" altLang="ja-JP" dirty="0"/>
              <a:t>https://tokyoindividualizededucation.box.com/s/cu8toshwepar69546aq0ixuk54k3u5j6</a:t>
            </a:r>
            <a:endParaRPr lang="ja-JP" altLang="en-US" dirty="0"/>
          </a:p>
        </p:txBody>
      </p:sp>
    </p:spTree>
    <p:extLst>
      <p:ext uri="{BB962C8B-B14F-4D97-AF65-F5344CB8AC3E}">
        <p14:creationId xmlns:p14="http://schemas.microsoft.com/office/powerpoint/2010/main" val="21175669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45</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smtClean="0">
                <a:solidFill>
                  <a:schemeClr val="tx2"/>
                </a:solidFill>
              </a:rPr>
              <a:t>3.EVW</a:t>
            </a:r>
            <a:r>
              <a:rPr lang="ja-JP" altLang="en-US" dirty="0" smtClean="0">
                <a:solidFill>
                  <a:schemeClr val="tx2"/>
                </a:solidFill>
              </a:rPr>
              <a:t>→</a:t>
            </a:r>
            <a:r>
              <a:rPr lang="en-US" altLang="ja-JP" dirty="0" smtClean="0">
                <a:solidFill>
                  <a:schemeClr val="tx2"/>
                </a:solidFill>
              </a:rPr>
              <a:t>RE</a:t>
            </a:r>
            <a:r>
              <a:rPr lang="ja-JP" altLang="en-US" dirty="0">
                <a:solidFill>
                  <a:schemeClr val="tx2"/>
                </a:solidFill>
              </a:rPr>
              <a:t> 追加</a:t>
            </a:r>
            <a:r>
              <a:rPr lang="en-US" altLang="ja-JP" dirty="0" smtClean="0">
                <a:solidFill>
                  <a:schemeClr val="tx2"/>
                </a:solidFill>
              </a:rPr>
              <a:t>API</a:t>
            </a:r>
            <a:r>
              <a:rPr lang="ja-JP" altLang="en-US" dirty="0" smtClean="0">
                <a:solidFill>
                  <a:schemeClr val="tx2"/>
                </a:solidFill>
              </a:rPr>
              <a:t>概要</a:t>
            </a:r>
            <a:r>
              <a:rPr lang="en-US" altLang="ja-JP" dirty="0" smtClean="0">
                <a:solidFill>
                  <a:schemeClr val="tx2"/>
                </a:solidFill>
              </a:rPr>
              <a:t>(</a:t>
            </a:r>
            <a:r>
              <a:rPr lang="en-US" altLang="ja-JP" dirty="0">
                <a:solidFill>
                  <a:schemeClr val="tx2"/>
                </a:solidFill>
              </a:rPr>
              <a:t>43P</a:t>
            </a:r>
            <a:r>
              <a:rPr lang="ja-JP" altLang="en-US" dirty="0" smtClean="0">
                <a:solidFill>
                  <a:schemeClr val="tx2"/>
                </a:solidFill>
              </a:rPr>
              <a:t>記載外の連携</a:t>
            </a:r>
            <a:r>
              <a:rPr lang="en-US" altLang="ja-JP" dirty="0" smtClean="0">
                <a:solidFill>
                  <a:schemeClr val="tx2"/>
                </a:solidFill>
              </a:rPr>
              <a:t>)</a:t>
            </a:r>
            <a:endParaRPr kumimoji="1" lang="ja-JP" altLang="en-US" dirty="0">
              <a:solidFill>
                <a:schemeClr val="tx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774271016"/>
              </p:ext>
            </p:extLst>
          </p:nvPr>
        </p:nvGraphicFramePr>
        <p:xfrm>
          <a:off x="1073150" y="1045143"/>
          <a:ext cx="6997701" cy="3188970"/>
        </p:xfrm>
        <a:graphic>
          <a:graphicData uri="http://schemas.openxmlformats.org/drawingml/2006/table">
            <a:tbl>
              <a:tblPr>
                <a:tableStyleId>{5C22544A-7EE6-4342-B048-85BDC9FD1C3A}</a:tableStyleId>
              </a:tblPr>
              <a:tblGrid>
                <a:gridCol w="276100">
                  <a:extLst>
                    <a:ext uri="{9D8B030D-6E8A-4147-A177-3AD203B41FA5}">
                      <a16:colId xmlns="" xmlns:a16="http://schemas.microsoft.com/office/drawing/2014/main" val="20000"/>
                    </a:ext>
                  </a:extLst>
                </a:gridCol>
                <a:gridCol w="685489">
                  <a:extLst>
                    <a:ext uri="{9D8B030D-6E8A-4147-A177-3AD203B41FA5}">
                      <a16:colId xmlns="" xmlns:a16="http://schemas.microsoft.com/office/drawing/2014/main" val="20001"/>
                    </a:ext>
                  </a:extLst>
                </a:gridCol>
                <a:gridCol w="1551871">
                  <a:extLst>
                    <a:ext uri="{9D8B030D-6E8A-4147-A177-3AD203B41FA5}">
                      <a16:colId xmlns="" xmlns:a16="http://schemas.microsoft.com/office/drawing/2014/main" val="20002"/>
                    </a:ext>
                  </a:extLst>
                </a:gridCol>
                <a:gridCol w="1409061">
                  <a:extLst>
                    <a:ext uri="{9D8B030D-6E8A-4147-A177-3AD203B41FA5}">
                      <a16:colId xmlns="" xmlns:a16="http://schemas.microsoft.com/office/drawing/2014/main" val="20003"/>
                    </a:ext>
                  </a:extLst>
                </a:gridCol>
                <a:gridCol w="685489">
                  <a:extLst>
                    <a:ext uri="{9D8B030D-6E8A-4147-A177-3AD203B41FA5}">
                      <a16:colId xmlns="" xmlns:a16="http://schemas.microsoft.com/office/drawing/2014/main" val="20004"/>
                    </a:ext>
                  </a:extLst>
                </a:gridCol>
                <a:gridCol w="2389691">
                  <a:extLst>
                    <a:ext uri="{9D8B030D-6E8A-4147-A177-3AD203B41FA5}">
                      <a16:colId xmlns="" xmlns:a16="http://schemas.microsoft.com/office/drawing/2014/main" val="20005"/>
                    </a:ext>
                  </a:extLst>
                </a:gridCol>
              </a:tblGrid>
              <a:tr h="171450">
                <a:tc gridSpan="3">
                  <a:txBody>
                    <a:bodyPr/>
                    <a:lstStyle/>
                    <a:p>
                      <a:pPr algn="l" fontAlgn="ctr"/>
                      <a:r>
                        <a:rPr lang="ja-JP" altLang="en-US" sz="1100" u="none" strike="noStrike" dirty="0">
                          <a:effectLst/>
                        </a:rPr>
                        <a:t>１．支払方法取得</a:t>
                      </a:r>
                      <a:endParaRPr lang="ja-JP" altLang="en-US" sz="11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0"/>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gridSpan="3">
                  <a:txBody>
                    <a:bodyPr/>
                    <a:lstStyle/>
                    <a:p>
                      <a:pPr algn="l" fontAlgn="ctr"/>
                      <a:r>
                        <a:rPr lang="ja-JP" altLang="en-US" sz="1100" u="none" strike="noStrike">
                          <a:effectLst/>
                        </a:rPr>
                        <a:t>会員の現在の支払い方法を取得する</a:t>
                      </a:r>
                      <a:r>
                        <a:rPr lang="en-US" altLang="ja-JP" sz="1100" u="none" strike="noStrike">
                          <a:effectLst/>
                        </a:rPr>
                        <a:t>API</a:t>
                      </a:r>
                      <a:endParaRPr lang="en-US" altLang="ja-JP" sz="11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1"/>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gridSpan="4">
                  <a:txBody>
                    <a:bodyPr/>
                    <a:lstStyle/>
                    <a:p>
                      <a:pPr algn="l" fontAlgn="ctr"/>
                      <a:r>
                        <a:rPr lang="ja-JP" altLang="en-US" sz="1100" u="none" strike="noStrike">
                          <a:effectLst/>
                        </a:rPr>
                        <a:t>申込中・入会キャンセル・クーリングオフされていない会員のみ返却する</a:t>
                      </a:r>
                      <a:endParaRPr lang="ja-JP" altLang="en-US" sz="11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2"/>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3"/>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インプット</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4"/>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項番</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要素</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項目名</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必須</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説明</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5"/>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MembershipNumber</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会員番号</a:t>
                      </a:r>
                      <a:endParaRPr lang="ja-JP" alt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6"/>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BusinessType</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事業種別</a:t>
                      </a:r>
                      <a:endParaRPr lang="ja-JP" alt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7"/>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8"/>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9"/>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gridSpan="2">
                  <a:txBody>
                    <a:bodyPr/>
                    <a:lstStyle/>
                    <a:p>
                      <a:pPr algn="l" fontAlgn="ctr"/>
                      <a:r>
                        <a:rPr lang="ja-JP" altLang="en-US" sz="1100" u="none" strike="noStrike">
                          <a:effectLst/>
                        </a:rPr>
                        <a:t>アウトプット</a:t>
                      </a:r>
                      <a:endParaRPr lang="ja-JP" altLang="en-US" sz="11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0"/>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項番</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要素</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項目名</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必須</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説明</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1"/>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MembershipNumber</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会員番号</a:t>
                      </a:r>
                      <a:endParaRPr lang="ja-JP" alt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2"/>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ShiharaiKbn</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支払区分</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3"/>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FromDate</a:t>
                      </a:r>
                      <a:endParaRPr 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期間開始</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4"/>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ToDate</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期間終了</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5"/>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VirtualAccountNumber</a:t>
                      </a:r>
                      <a:endParaRPr 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バーチャル口座番号</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ある場合のみ</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6"/>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1054436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46</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tx2"/>
                </a:solidFill>
              </a:rPr>
              <a:t>3.EVW</a:t>
            </a:r>
            <a:r>
              <a:rPr lang="ja-JP" altLang="en-US" dirty="0" smtClean="0">
                <a:solidFill>
                  <a:schemeClr val="tx2"/>
                </a:solidFill>
              </a:rPr>
              <a:t>→</a:t>
            </a:r>
            <a:r>
              <a:rPr lang="en-US" altLang="ja-JP" dirty="0" smtClean="0">
                <a:solidFill>
                  <a:schemeClr val="tx2"/>
                </a:solidFill>
              </a:rPr>
              <a:t>RE </a:t>
            </a:r>
            <a:r>
              <a:rPr lang="ja-JP" altLang="en-US" dirty="0" smtClean="0">
                <a:solidFill>
                  <a:schemeClr val="tx2"/>
                </a:solidFill>
              </a:rPr>
              <a:t>追加</a:t>
            </a:r>
            <a:r>
              <a:rPr lang="en-US" altLang="ja-JP" dirty="0" smtClean="0">
                <a:solidFill>
                  <a:schemeClr val="tx2"/>
                </a:solidFill>
              </a:rPr>
              <a:t>API</a:t>
            </a:r>
            <a:r>
              <a:rPr lang="ja-JP" altLang="en-US" dirty="0" smtClean="0">
                <a:solidFill>
                  <a:schemeClr val="tx2"/>
                </a:solidFill>
              </a:rPr>
              <a:t>概要</a:t>
            </a:r>
            <a:r>
              <a:rPr lang="en-US" altLang="ja-JP" dirty="0" smtClean="0">
                <a:solidFill>
                  <a:schemeClr val="tx2"/>
                </a:solidFill>
              </a:rPr>
              <a:t>(43P</a:t>
            </a:r>
            <a:r>
              <a:rPr lang="ja-JP" altLang="en-US" dirty="0" smtClean="0">
                <a:solidFill>
                  <a:schemeClr val="tx2"/>
                </a:solidFill>
              </a:rPr>
              <a:t>記載外</a:t>
            </a:r>
            <a:r>
              <a:rPr lang="ja-JP" altLang="en-US" dirty="0">
                <a:solidFill>
                  <a:schemeClr val="tx2"/>
                </a:solidFill>
              </a:rPr>
              <a:t>の連携</a:t>
            </a:r>
            <a:r>
              <a:rPr lang="en-US" altLang="ja-JP" dirty="0">
                <a:solidFill>
                  <a:schemeClr val="tx2"/>
                </a:solidFill>
              </a:rPr>
              <a:t>)</a:t>
            </a:r>
            <a:endParaRPr kumimoji="1" lang="ja-JP" altLang="en-US" dirty="0">
              <a:solidFill>
                <a:schemeClr val="tx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715444631"/>
              </p:ext>
            </p:extLst>
          </p:nvPr>
        </p:nvGraphicFramePr>
        <p:xfrm>
          <a:off x="1073150" y="1045143"/>
          <a:ext cx="6997701" cy="3188970"/>
        </p:xfrm>
        <a:graphic>
          <a:graphicData uri="http://schemas.openxmlformats.org/drawingml/2006/table">
            <a:tbl>
              <a:tblPr>
                <a:tableStyleId>{5C22544A-7EE6-4342-B048-85BDC9FD1C3A}</a:tableStyleId>
              </a:tblPr>
              <a:tblGrid>
                <a:gridCol w="276100">
                  <a:extLst>
                    <a:ext uri="{9D8B030D-6E8A-4147-A177-3AD203B41FA5}">
                      <a16:colId xmlns="" xmlns:a16="http://schemas.microsoft.com/office/drawing/2014/main" val="20000"/>
                    </a:ext>
                  </a:extLst>
                </a:gridCol>
                <a:gridCol w="685489">
                  <a:extLst>
                    <a:ext uri="{9D8B030D-6E8A-4147-A177-3AD203B41FA5}">
                      <a16:colId xmlns="" xmlns:a16="http://schemas.microsoft.com/office/drawing/2014/main" val="20001"/>
                    </a:ext>
                  </a:extLst>
                </a:gridCol>
                <a:gridCol w="1551871">
                  <a:extLst>
                    <a:ext uri="{9D8B030D-6E8A-4147-A177-3AD203B41FA5}">
                      <a16:colId xmlns="" xmlns:a16="http://schemas.microsoft.com/office/drawing/2014/main" val="20002"/>
                    </a:ext>
                  </a:extLst>
                </a:gridCol>
                <a:gridCol w="1409061">
                  <a:extLst>
                    <a:ext uri="{9D8B030D-6E8A-4147-A177-3AD203B41FA5}">
                      <a16:colId xmlns="" xmlns:a16="http://schemas.microsoft.com/office/drawing/2014/main" val="20003"/>
                    </a:ext>
                  </a:extLst>
                </a:gridCol>
                <a:gridCol w="685489">
                  <a:extLst>
                    <a:ext uri="{9D8B030D-6E8A-4147-A177-3AD203B41FA5}">
                      <a16:colId xmlns="" xmlns:a16="http://schemas.microsoft.com/office/drawing/2014/main" val="20004"/>
                    </a:ext>
                  </a:extLst>
                </a:gridCol>
                <a:gridCol w="2389691">
                  <a:extLst>
                    <a:ext uri="{9D8B030D-6E8A-4147-A177-3AD203B41FA5}">
                      <a16:colId xmlns="" xmlns:a16="http://schemas.microsoft.com/office/drawing/2014/main" val="20005"/>
                    </a:ext>
                  </a:extLst>
                </a:gridCol>
              </a:tblGrid>
              <a:tr h="171450">
                <a:tc gridSpan="3">
                  <a:txBody>
                    <a:bodyPr/>
                    <a:lstStyle/>
                    <a:p>
                      <a:pPr algn="l" fontAlgn="ctr"/>
                      <a:r>
                        <a:rPr lang="ja-JP" altLang="en-US" sz="1100" u="none" strike="noStrike" dirty="0">
                          <a:effectLst/>
                        </a:rPr>
                        <a:t>２．対象年月日支払方法取得</a:t>
                      </a:r>
                      <a:endParaRPr lang="ja-JP" altLang="en-US" sz="11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0"/>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gridSpan="3">
                  <a:txBody>
                    <a:bodyPr/>
                    <a:lstStyle/>
                    <a:p>
                      <a:pPr algn="l" fontAlgn="ctr"/>
                      <a:r>
                        <a:rPr lang="ja-JP" altLang="en-US" sz="1100" u="none" strike="noStrike">
                          <a:effectLst/>
                        </a:rPr>
                        <a:t>会員の対象年月時点の支払い方法を取得する</a:t>
                      </a:r>
                      <a:r>
                        <a:rPr lang="en-US" altLang="ja-JP" sz="1100" u="none" strike="noStrike">
                          <a:effectLst/>
                        </a:rPr>
                        <a:t>API</a:t>
                      </a:r>
                      <a:endParaRPr lang="en-US" altLang="ja-JP" sz="11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1"/>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gridSpan="4">
                  <a:txBody>
                    <a:bodyPr/>
                    <a:lstStyle/>
                    <a:p>
                      <a:pPr algn="l" fontAlgn="ctr"/>
                      <a:r>
                        <a:rPr lang="ja-JP" altLang="en-US" sz="1100" u="none" strike="noStrike">
                          <a:effectLst/>
                        </a:rPr>
                        <a:t>申込中・入会キャンセル・クーリングオフされていない会員のみ返却する</a:t>
                      </a:r>
                      <a:endParaRPr lang="ja-JP" altLang="en-US" sz="11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2"/>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3"/>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インプット</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4"/>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項番</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要素</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項目名</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必須</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説明</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5"/>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MembershipNumber</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会員番号</a:t>
                      </a:r>
                      <a:endParaRPr lang="ja-JP" alt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6"/>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BusinessType</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事業種別</a:t>
                      </a:r>
                      <a:endParaRPr lang="ja-JP" alt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7"/>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ForDate</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対象年月日</a:t>
                      </a:r>
                      <a:endParaRPr lang="ja-JP" alt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8"/>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9"/>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0"/>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gridSpan="2">
                  <a:txBody>
                    <a:bodyPr/>
                    <a:lstStyle/>
                    <a:p>
                      <a:pPr algn="l" fontAlgn="ctr"/>
                      <a:r>
                        <a:rPr lang="ja-JP" altLang="en-US" sz="1100" u="none" strike="noStrike">
                          <a:effectLst/>
                        </a:rPr>
                        <a:t>アウトプット</a:t>
                      </a:r>
                      <a:endParaRPr lang="ja-JP" altLang="en-US" sz="11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1"/>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項番</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要素</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項目名</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必須</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説明</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2"/>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MembershipNumber</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会員番号</a:t>
                      </a:r>
                      <a:endParaRPr lang="ja-JP" alt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3"/>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ShiharaiKbn</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支払区分</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4"/>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FromDate</a:t>
                      </a:r>
                      <a:endParaRPr 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期間開始</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5"/>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ToDate</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期間終了</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6"/>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VirtualAccountNumber</a:t>
                      </a:r>
                      <a:endParaRPr 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バーチャル口座番号</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ある場合のみ</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1739646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47</a:t>
            </a:fld>
            <a:endParaRPr lang="ja-JP" altLang="en-US" dirty="0"/>
          </a:p>
        </p:txBody>
      </p:sp>
      <p:sp>
        <p:nvSpPr>
          <p:cNvPr id="4" name="タイトル 1">
            <a:extLst>
              <a:ext uri="{FF2B5EF4-FFF2-40B4-BE49-F238E27FC236}">
                <a16:creationId xmlns="" xmlns:a16="http://schemas.microsoft.com/office/drawing/2014/main" id="{5E12E179-AA1A-4E7A-BBE0-E2CB3B6CC22E}"/>
              </a:ext>
            </a:extLst>
          </p:cNvPr>
          <p:cNvSpPr>
            <a:spLocks noGrp="1"/>
          </p:cNvSpPr>
          <p:nvPr>
            <p:ph type="title"/>
          </p:nvPr>
        </p:nvSpPr>
        <p:spPr>
          <a:xfrm>
            <a:off x="270939" y="101600"/>
            <a:ext cx="7144848" cy="546227"/>
          </a:xfrm>
        </p:spPr>
        <p:txBody>
          <a:bodyPr/>
          <a:lstStyle/>
          <a:p>
            <a:r>
              <a:rPr lang="en-US" altLang="ja-JP" dirty="0">
                <a:solidFill>
                  <a:schemeClr val="tx2"/>
                </a:solidFill>
              </a:rPr>
              <a:t>3.EVW</a:t>
            </a:r>
            <a:r>
              <a:rPr lang="ja-JP" altLang="en-US" dirty="0" smtClean="0">
                <a:solidFill>
                  <a:schemeClr val="tx2"/>
                </a:solidFill>
              </a:rPr>
              <a:t>→</a:t>
            </a:r>
            <a:r>
              <a:rPr lang="en-US" altLang="ja-JP" dirty="0" smtClean="0">
                <a:solidFill>
                  <a:schemeClr val="tx2"/>
                </a:solidFill>
              </a:rPr>
              <a:t>RE</a:t>
            </a:r>
            <a:r>
              <a:rPr lang="ja-JP" altLang="en-US" dirty="0" smtClean="0">
                <a:solidFill>
                  <a:schemeClr val="tx2"/>
                </a:solidFill>
              </a:rPr>
              <a:t> </a:t>
            </a:r>
            <a:r>
              <a:rPr lang="ja-JP" altLang="en-US" dirty="0" smtClean="0">
                <a:solidFill>
                  <a:schemeClr val="tx2"/>
                </a:solidFill>
              </a:rPr>
              <a:t>追加</a:t>
            </a:r>
            <a:r>
              <a:rPr lang="en-US" altLang="ja-JP" dirty="0" smtClean="0">
                <a:solidFill>
                  <a:schemeClr val="tx2"/>
                </a:solidFill>
              </a:rPr>
              <a:t>API</a:t>
            </a:r>
            <a:r>
              <a:rPr lang="ja-JP" altLang="en-US" dirty="0" smtClean="0">
                <a:solidFill>
                  <a:schemeClr val="tx2"/>
                </a:solidFill>
              </a:rPr>
              <a:t>概要</a:t>
            </a:r>
            <a:r>
              <a:rPr lang="en-US" altLang="ja-JP" dirty="0" smtClean="0">
                <a:solidFill>
                  <a:schemeClr val="tx2"/>
                </a:solidFill>
              </a:rPr>
              <a:t>(</a:t>
            </a:r>
            <a:r>
              <a:rPr lang="en-US" altLang="ja-JP" dirty="0">
                <a:solidFill>
                  <a:schemeClr val="tx2"/>
                </a:solidFill>
              </a:rPr>
              <a:t>43P</a:t>
            </a:r>
            <a:r>
              <a:rPr lang="ja-JP" altLang="en-US" dirty="0" smtClean="0">
                <a:solidFill>
                  <a:schemeClr val="tx2"/>
                </a:solidFill>
              </a:rPr>
              <a:t>記載外</a:t>
            </a:r>
            <a:r>
              <a:rPr lang="ja-JP" altLang="en-US" dirty="0">
                <a:solidFill>
                  <a:schemeClr val="tx2"/>
                </a:solidFill>
              </a:rPr>
              <a:t>の連携</a:t>
            </a:r>
            <a:r>
              <a:rPr lang="en-US" altLang="ja-JP" dirty="0">
                <a:solidFill>
                  <a:schemeClr val="tx2"/>
                </a:solidFill>
              </a:rPr>
              <a:t>)</a:t>
            </a:r>
            <a:endParaRPr kumimoji="1" lang="ja-JP" altLang="en-US" dirty="0">
              <a:solidFill>
                <a:schemeClr val="tx2"/>
              </a:solidFill>
            </a:endParaRPr>
          </a:p>
        </p:txBody>
      </p:sp>
      <p:graphicFrame>
        <p:nvGraphicFramePr>
          <p:cNvPr id="6" name="表 5"/>
          <p:cNvGraphicFramePr>
            <a:graphicFrameLocks noGrp="1"/>
          </p:cNvGraphicFramePr>
          <p:nvPr/>
        </p:nvGraphicFramePr>
        <p:xfrm>
          <a:off x="1073150" y="1425575"/>
          <a:ext cx="6997701" cy="2125980"/>
        </p:xfrm>
        <a:graphic>
          <a:graphicData uri="http://schemas.openxmlformats.org/drawingml/2006/table">
            <a:tbl>
              <a:tblPr>
                <a:tableStyleId>{5C22544A-7EE6-4342-B048-85BDC9FD1C3A}</a:tableStyleId>
              </a:tblPr>
              <a:tblGrid>
                <a:gridCol w="276100">
                  <a:extLst>
                    <a:ext uri="{9D8B030D-6E8A-4147-A177-3AD203B41FA5}">
                      <a16:colId xmlns="" xmlns:a16="http://schemas.microsoft.com/office/drawing/2014/main" val="20000"/>
                    </a:ext>
                  </a:extLst>
                </a:gridCol>
                <a:gridCol w="685489">
                  <a:extLst>
                    <a:ext uri="{9D8B030D-6E8A-4147-A177-3AD203B41FA5}">
                      <a16:colId xmlns="" xmlns:a16="http://schemas.microsoft.com/office/drawing/2014/main" val="20001"/>
                    </a:ext>
                  </a:extLst>
                </a:gridCol>
                <a:gridCol w="1551871">
                  <a:extLst>
                    <a:ext uri="{9D8B030D-6E8A-4147-A177-3AD203B41FA5}">
                      <a16:colId xmlns="" xmlns:a16="http://schemas.microsoft.com/office/drawing/2014/main" val="20002"/>
                    </a:ext>
                  </a:extLst>
                </a:gridCol>
                <a:gridCol w="1409061">
                  <a:extLst>
                    <a:ext uri="{9D8B030D-6E8A-4147-A177-3AD203B41FA5}">
                      <a16:colId xmlns="" xmlns:a16="http://schemas.microsoft.com/office/drawing/2014/main" val="20003"/>
                    </a:ext>
                  </a:extLst>
                </a:gridCol>
                <a:gridCol w="685489">
                  <a:extLst>
                    <a:ext uri="{9D8B030D-6E8A-4147-A177-3AD203B41FA5}">
                      <a16:colId xmlns="" xmlns:a16="http://schemas.microsoft.com/office/drawing/2014/main" val="20004"/>
                    </a:ext>
                  </a:extLst>
                </a:gridCol>
                <a:gridCol w="2389691">
                  <a:extLst>
                    <a:ext uri="{9D8B030D-6E8A-4147-A177-3AD203B41FA5}">
                      <a16:colId xmlns="" xmlns:a16="http://schemas.microsoft.com/office/drawing/2014/main" val="20005"/>
                    </a:ext>
                  </a:extLst>
                </a:gridCol>
              </a:tblGrid>
              <a:tr h="171450">
                <a:tc gridSpan="3">
                  <a:txBody>
                    <a:bodyPr/>
                    <a:lstStyle/>
                    <a:p>
                      <a:pPr algn="l" fontAlgn="ctr"/>
                      <a:r>
                        <a:rPr lang="ja-JP" altLang="en-US" sz="1100" u="none" strike="noStrike">
                          <a:effectLst/>
                        </a:rPr>
                        <a:t>３．銀行名・支店名取得</a:t>
                      </a:r>
                      <a:r>
                        <a:rPr lang="en-US" altLang="ja-JP" sz="1100" u="none" strike="noStrike">
                          <a:effectLst/>
                        </a:rPr>
                        <a:t>API</a:t>
                      </a:r>
                      <a:endParaRPr lang="en-US" altLang="ja-JP" sz="11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0"/>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gridSpan="4">
                  <a:txBody>
                    <a:bodyPr/>
                    <a:lstStyle/>
                    <a:p>
                      <a:pPr algn="l" fontAlgn="ctr"/>
                      <a:r>
                        <a:rPr lang="ja-JP" altLang="en-US" sz="1100" u="none" strike="noStrike">
                          <a:effectLst/>
                        </a:rPr>
                        <a:t>対象の銀行</a:t>
                      </a:r>
                      <a:r>
                        <a:rPr lang="en-US" altLang="ja-JP" sz="1100" u="none" strike="noStrike">
                          <a:effectLst/>
                        </a:rPr>
                        <a:t>ID</a:t>
                      </a:r>
                      <a:r>
                        <a:rPr lang="ja-JP" altLang="en-US" sz="1100" u="none" strike="noStrike">
                          <a:effectLst/>
                        </a:rPr>
                        <a:t>支店</a:t>
                      </a:r>
                      <a:r>
                        <a:rPr lang="en-US" altLang="ja-JP" sz="1100" u="none" strike="noStrike">
                          <a:effectLst/>
                        </a:rPr>
                        <a:t>ID</a:t>
                      </a:r>
                      <a:r>
                        <a:rPr lang="ja-JP" altLang="en-US" sz="1100" u="none" strike="noStrike">
                          <a:effectLst/>
                        </a:rPr>
                        <a:t>に対する銀行名と支店名を取得する</a:t>
                      </a:r>
                      <a:r>
                        <a:rPr lang="en-US" altLang="ja-JP" sz="1100" u="none" strike="noStrike">
                          <a:effectLst/>
                        </a:rPr>
                        <a:t>API</a:t>
                      </a:r>
                      <a:endParaRPr lang="en-US" altLang="ja-JP" sz="11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1"/>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2"/>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インプット</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3"/>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項番</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要素</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項目名</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必須</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説明</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4"/>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KinyuuNo</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銀行</a:t>
                      </a:r>
                      <a:r>
                        <a:rPr lang="en-US" sz="1100" u="none" strike="noStrike">
                          <a:effectLst/>
                        </a:rPr>
                        <a:t>No</a:t>
                      </a:r>
                      <a:endParaRPr 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5"/>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ShitenNo</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支店</a:t>
                      </a:r>
                      <a:r>
                        <a:rPr lang="en-US" sz="1100" u="none" strike="noStrike">
                          <a:effectLst/>
                        </a:rPr>
                        <a:t>No</a:t>
                      </a:r>
                      <a:endParaRPr 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6"/>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7"/>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gridSpan="2">
                  <a:txBody>
                    <a:bodyPr/>
                    <a:lstStyle/>
                    <a:p>
                      <a:pPr algn="l" fontAlgn="ctr"/>
                      <a:r>
                        <a:rPr lang="ja-JP" altLang="en-US" sz="1100" u="none" strike="noStrike">
                          <a:effectLst/>
                        </a:rPr>
                        <a:t>アウトプット</a:t>
                      </a:r>
                      <a:endParaRPr lang="ja-JP" altLang="en-US" sz="1100" b="0" i="0" u="none" strike="noStrike">
                        <a:solidFill>
                          <a:srgbClr val="000000"/>
                        </a:solidFill>
                        <a:effectLst/>
                        <a:latin typeface="ＭＳ Ｐゴシック"/>
                      </a:endParaRPr>
                    </a:p>
                  </a:txBody>
                  <a:tcPr marL="9525" marR="9525" marT="9525" marB="0" anchor="ct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8"/>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項番</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要素</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項目名</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必須</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説明</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9"/>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b"/>
                      <a:r>
                        <a:rPr lang="en-US" sz="1100" u="none" strike="noStrike">
                          <a:effectLst/>
                        </a:rPr>
                        <a:t>KinyuuName</a:t>
                      </a:r>
                      <a:endParaRPr lang="en-US" sz="1100" b="0" i="0" u="none" strike="noStrike">
                        <a:solidFill>
                          <a:srgbClr val="000000"/>
                        </a:solidFill>
                        <a:effectLst/>
                        <a:latin typeface="ＭＳ Ｐゴシック"/>
                      </a:endParaRPr>
                    </a:p>
                  </a:txBody>
                  <a:tcPr marL="9525" marR="9525" marT="9525" marB="0" anchor="b"/>
                </a:tc>
                <a:tc>
                  <a:txBody>
                    <a:bodyPr/>
                    <a:lstStyle/>
                    <a:p>
                      <a:pPr algn="l" fontAlgn="b"/>
                      <a:r>
                        <a:rPr lang="ja-JP" altLang="en-US" sz="1100" u="none" strike="noStrike">
                          <a:effectLst/>
                        </a:rPr>
                        <a:t>銀行名</a:t>
                      </a:r>
                      <a:endParaRPr lang="ja-JP" altLang="en-US" sz="1100" b="0" i="0" u="none" strike="noStrike">
                        <a:solidFill>
                          <a:srgbClr val="000000"/>
                        </a:solidFill>
                        <a:effectLst/>
                        <a:latin typeface="ＭＳ Ｐゴシック"/>
                      </a:endParaRPr>
                    </a:p>
                  </a:txBody>
                  <a:tcPr marL="9525" marR="9525" marT="9525" marB="0" anchor="b"/>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0"/>
                  </a:ext>
                </a:extLst>
              </a:tr>
              <a:tr h="171450">
                <a:tc>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en-US" sz="1100" u="none" strike="noStrike">
                          <a:effectLst/>
                        </a:rPr>
                        <a:t>ShitenName</a:t>
                      </a:r>
                      <a:endParaRPr 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支店名</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〇</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696953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4</a:t>
            </a:fld>
            <a:endParaRPr lang="ja-JP" altLang="en-US" dirty="0"/>
          </a:p>
        </p:txBody>
      </p:sp>
      <p:sp>
        <p:nvSpPr>
          <p:cNvPr id="4" name="タイトル 3"/>
          <p:cNvSpPr>
            <a:spLocks noGrp="1"/>
          </p:cNvSpPr>
          <p:nvPr>
            <p:ph type="title"/>
          </p:nvPr>
        </p:nvSpPr>
        <p:spPr/>
        <p:txBody>
          <a:bodyPr/>
          <a:lstStyle/>
          <a:p>
            <a:r>
              <a:rPr lang="ja-JP" altLang="en-US" sz="2800" dirty="0" smtClean="0"/>
              <a:t>方針概要</a:t>
            </a:r>
            <a:endParaRPr lang="ja-JP" altLang="en-US" sz="2800" dirty="0"/>
          </a:p>
        </p:txBody>
      </p:sp>
      <p:sp>
        <p:nvSpPr>
          <p:cNvPr id="114" name="テキスト プレースホルダー 2">
            <a:extLst>
              <a:ext uri="{FF2B5EF4-FFF2-40B4-BE49-F238E27FC236}">
                <a16:creationId xmlns="" xmlns:a16="http://schemas.microsoft.com/office/drawing/2014/main" id="{37FDAD92-65CE-4FD2-AA50-E1DC66672B98}"/>
              </a:ext>
            </a:extLst>
          </p:cNvPr>
          <p:cNvSpPr txBox="1">
            <a:spLocks/>
          </p:cNvSpPr>
          <p:nvPr/>
        </p:nvSpPr>
        <p:spPr>
          <a:xfrm>
            <a:off x="467544" y="909314"/>
            <a:ext cx="8568952" cy="5616116"/>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u="sng" dirty="0" smtClean="0"/>
              <a:t>大方針</a:t>
            </a:r>
            <a:endParaRPr lang="en-US" altLang="ja-JP" u="sng" dirty="0" smtClean="0"/>
          </a:p>
          <a:p>
            <a:pPr lvl="1"/>
            <a:r>
              <a:rPr lang="en-US" altLang="ja-JP" sz="1200" dirty="0" smtClean="0"/>
              <a:t>RE</a:t>
            </a:r>
            <a:r>
              <a:rPr lang="ja-JP" altLang="en-US" sz="1200" dirty="0" smtClean="0"/>
              <a:t>システムは、</a:t>
            </a:r>
            <a:r>
              <a:rPr lang="en-US" altLang="ja-JP" sz="1200" dirty="0" smtClean="0"/>
              <a:t>EV1</a:t>
            </a:r>
            <a:r>
              <a:rPr lang="ja-JP" altLang="en-US" sz="1200" dirty="0" smtClean="0"/>
              <a:t>経理締め・請求送信以外のすべての機能を網羅しリリースされる。</a:t>
            </a:r>
            <a:endParaRPr lang="en-US" altLang="ja-JP" sz="1200" dirty="0" smtClean="0"/>
          </a:p>
          <a:p>
            <a:pPr lvl="1"/>
            <a:r>
              <a:rPr lang="ja-JP" altLang="en-US" sz="1200" dirty="0" smtClean="0"/>
              <a:t>また、</a:t>
            </a:r>
            <a:r>
              <a:rPr lang="en-US" altLang="ja-JP" sz="1200" dirty="0" smtClean="0"/>
              <a:t>EV1</a:t>
            </a:r>
            <a:r>
              <a:rPr lang="ja-JP" altLang="en-US" sz="1200" dirty="0" smtClean="0"/>
              <a:t>／</a:t>
            </a:r>
            <a:r>
              <a:rPr lang="en-US" altLang="ja-JP" sz="1200" dirty="0" smtClean="0"/>
              <a:t>VCP</a:t>
            </a:r>
            <a:r>
              <a:rPr lang="ja-JP" altLang="en-US" sz="1200" dirty="0" smtClean="0"/>
              <a:t>／</a:t>
            </a:r>
            <a:r>
              <a:rPr lang="en-US" altLang="ja-JP" sz="1200" dirty="0" smtClean="0"/>
              <a:t>EV4</a:t>
            </a:r>
            <a:r>
              <a:rPr lang="ja-JP" altLang="en-US" sz="1200" dirty="0" smtClean="0"/>
              <a:t>／</a:t>
            </a:r>
            <a:r>
              <a:rPr lang="en-US" altLang="ja-JP" sz="1200" dirty="0" smtClean="0"/>
              <a:t>EVW</a:t>
            </a:r>
            <a:r>
              <a:rPr lang="ja-JP" altLang="en-US" sz="1200" dirty="0" smtClean="0"/>
              <a:t>の改修は、</a:t>
            </a:r>
            <a:r>
              <a:rPr lang="en-US" altLang="ja-JP" sz="1200" dirty="0" smtClean="0"/>
              <a:t>RE</a:t>
            </a:r>
            <a:r>
              <a:rPr lang="ja-JP" altLang="en-US" sz="1200" dirty="0" smtClean="0"/>
              <a:t>システムに対し可能な限り影響の無いように行う。</a:t>
            </a:r>
            <a:endParaRPr lang="en-US" altLang="ja-JP" sz="1200" dirty="0" smtClean="0"/>
          </a:p>
          <a:p>
            <a:pPr marL="269875" lvl="1" indent="0">
              <a:buFont typeface="Wingdings" pitchFamily="2" charset="2"/>
              <a:buNone/>
            </a:pPr>
            <a:r>
              <a:rPr lang="ja-JP" altLang="en-US" sz="1200" dirty="0" smtClean="0"/>
              <a:t>　　→上記方針の下、本資料では、</a:t>
            </a:r>
            <a:endParaRPr lang="en-US" altLang="ja-JP" sz="1200" dirty="0" smtClean="0"/>
          </a:p>
          <a:p>
            <a:pPr marL="269875" lvl="1" indent="0">
              <a:buFont typeface="Wingdings" pitchFamily="2" charset="2"/>
              <a:buNone/>
            </a:pPr>
            <a:r>
              <a:rPr lang="ja-JP" altLang="en-US" sz="1200" dirty="0" smtClean="0"/>
              <a:t>　　　 </a:t>
            </a:r>
            <a:r>
              <a:rPr lang="en-US" altLang="ja-JP" sz="1200" dirty="0" smtClean="0"/>
              <a:t>EV1</a:t>
            </a:r>
            <a:r>
              <a:rPr lang="ja-JP" altLang="en-US" sz="1200" dirty="0" smtClean="0"/>
              <a:t>／</a:t>
            </a:r>
            <a:r>
              <a:rPr lang="en-US" altLang="ja-JP" sz="1200" dirty="0" smtClean="0"/>
              <a:t>VCP</a:t>
            </a:r>
            <a:r>
              <a:rPr lang="ja-JP" altLang="en-US" sz="1200" dirty="0" smtClean="0"/>
              <a:t>／</a:t>
            </a:r>
            <a:r>
              <a:rPr lang="en-US" altLang="ja-JP" sz="1200" dirty="0" smtClean="0"/>
              <a:t>EV4</a:t>
            </a:r>
            <a:r>
              <a:rPr lang="ja-JP" altLang="en-US" sz="1200" dirty="0" smtClean="0"/>
              <a:t>／</a:t>
            </a:r>
            <a:r>
              <a:rPr lang="en-US" altLang="ja-JP" sz="1200" dirty="0" smtClean="0"/>
              <a:t>EVW</a:t>
            </a:r>
            <a:r>
              <a:rPr lang="ja-JP" altLang="en-US" sz="1200" dirty="0" smtClean="0"/>
              <a:t>システムを対象に</a:t>
            </a:r>
            <a:r>
              <a:rPr lang="ja-JP" altLang="en-US" sz="1200" dirty="0" smtClean="0"/>
              <a:t>、関連箇所</a:t>
            </a:r>
            <a:r>
              <a:rPr lang="en-US" altLang="ja-JP" sz="1200" dirty="0" smtClean="0"/>
              <a:t>(</a:t>
            </a:r>
            <a:r>
              <a:rPr lang="ja-JP" altLang="en-US" sz="1200" dirty="0" smtClean="0"/>
              <a:t>新規</a:t>
            </a:r>
            <a:r>
              <a:rPr lang="en-US" altLang="ja-JP" sz="1200" dirty="0" smtClean="0"/>
              <a:t>/</a:t>
            </a:r>
            <a:r>
              <a:rPr lang="ja-JP" altLang="en-US" sz="1200" dirty="0" smtClean="0"/>
              <a:t>変更</a:t>
            </a:r>
            <a:r>
              <a:rPr lang="en-US" altLang="ja-JP" sz="1200" dirty="0" smtClean="0"/>
              <a:t>/</a:t>
            </a:r>
            <a:r>
              <a:rPr lang="ja-JP" altLang="en-US" sz="1200" dirty="0" smtClean="0"/>
              <a:t>削除</a:t>
            </a:r>
            <a:r>
              <a:rPr lang="en-US" altLang="ja-JP" sz="1200" dirty="0" smtClean="0"/>
              <a:t>)</a:t>
            </a:r>
            <a:r>
              <a:rPr lang="ja-JP" altLang="en-US" sz="1200" dirty="0" smtClean="0"/>
              <a:t>を</a:t>
            </a:r>
            <a:r>
              <a:rPr lang="ja-JP" altLang="en-US" sz="1200" dirty="0"/>
              <a:t>示す</a:t>
            </a:r>
            <a:r>
              <a:rPr lang="ja-JP" altLang="en-US" sz="1200" dirty="0" smtClean="0"/>
              <a:t>。</a:t>
            </a:r>
            <a:endParaRPr lang="en-US" altLang="ja-JP" sz="1200" dirty="0" smtClean="0"/>
          </a:p>
          <a:p>
            <a:pPr marL="269875" lvl="1" indent="0">
              <a:buFont typeface="Wingdings" pitchFamily="2" charset="2"/>
              <a:buNone/>
            </a:pPr>
            <a:r>
              <a:rPr lang="ja-JP" altLang="en-US" sz="1050" dirty="0" smtClean="0"/>
              <a:t>　　   </a:t>
            </a:r>
            <a:endParaRPr lang="en-US" altLang="ja-JP" sz="1050" dirty="0" smtClean="0"/>
          </a:p>
          <a:p>
            <a:r>
              <a:rPr lang="ja-JP" altLang="en-US" sz="1400" u="sng" dirty="0" smtClean="0"/>
              <a:t>①</a:t>
            </a:r>
            <a:r>
              <a:rPr lang="en-US" altLang="ja-JP" sz="1400" u="sng" dirty="0" smtClean="0"/>
              <a:t>VCP</a:t>
            </a:r>
            <a:r>
              <a:rPr lang="ja-JP" altLang="en-US" sz="1400" u="sng" dirty="0"/>
              <a:t>：</a:t>
            </a:r>
            <a:r>
              <a:rPr lang="ja-JP" altLang="en-US" sz="1400" u="sng" dirty="0" smtClean="0"/>
              <a:t>方針</a:t>
            </a:r>
            <a:endParaRPr lang="en-US" altLang="ja-JP" sz="1400" u="sng" dirty="0" smtClean="0"/>
          </a:p>
          <a:p>
            <a:pPr lvl="1"/>
            <a:r>
              <a:rPr lang="ja-JP" altLang="en-US" sz="1200" dirty="0" smtClean="0"/>
              <a:t>基本方針として、</a:t>
            </a:r>
            <a:r>
              <a:rPr lang="en-US" altLang="ja-JP" sz="1200" dirty="0" smtClean="0"/>
              <a:t>VCP</a:t>
            </a:r>
            <a:r>
              <a:rPr lang="ja-JP" altLang="en-US" sz="1200" dirty="0" smtClean="0"/>
              <a:t>において、</a:t>
            </a:r>
            <a:r>
              <a:rPr lang="en-US" altLang="ja-JP" sz="1200" dirty="0" smtClean="0"/>
              <a:t>RE</a:t>
            </a:r>
            <a:r>
              <a:rPr lang="ja-JP" altLang="en-US" sz="1200" dirty="0" smtClean="0"/>
              <a:t>連携は行わない。＝</a:t>
            </a:r>
            <a:r>
              <a:rPr lang="en-US" altLang="ja-JP" sz="1200" dirty="0" smtClean="0"/>
              <a:t>RE</a:t>
            </a:r>
            <a:r>
              <a:rPr lang="ja-JP" altLang="en-US" sz="1200" dirty="0" smtClean="0"/>
              <a:t>が直接対向側と連携を実施する。</a:t>
            </a:r>
            <a:endParaRPr lang="en-US" altLang="ja-JP" sz="1200" dirty="0" smtClean="0"/>
          </a:p>
          <a:p>
            <a:pPr marL="0" indent="0">
              <a:buNone/>
            </a:pPr>
            <a:endParaRPr lang="en-US" altLang="ja-JP" sz="1050" dirty="0" smtClean="0"/>
          </a:p>
          <a:p>
            <a:r>
              <a:rPr lang="ja-JP" altLang="en-US" sz="1400" u="sng" dirty="0" smtClean="0"/>
              <a:t>②</a:t>
            </a:r>
            <a:r>
              <a:rPr lang="en-US" altLang="ja-JP" sz="1400" u="sng" dirty="0" smtClean="0"/>
              <a:t>EV4</a:t>
            </a:r>
            <a:r>
              <a:rPr lang="ja-JP" altLang="en-US" sz="1400" u="sng" dirty="0" smtClean="0"/>
              <a:t>方針</a:t>
            </a:r>
            <a:endParaRPr lang="en-US" altLang="ja-JP" sz="1400" u="sng" dirty="0" smtClean="0"/>
          </a:p>
          <a:p>
            <a:pPr lvl="1"/>
            <a:r>
              <a:rPr lang="en-US" altLang="ja-JP" sz="1200" dirty="0" smtClean="0"/>
              <a:t>EV4</a:t>
            </a:r>
            <a:r>
              <a:rPr lang="ja-JP" altLang="en-US" sz="1200" dirty="0" smtClean="0"/>
              <a:t>から基幹への連携は変更しない。</a:t>
            </a:r>
            <a:r>
              <a:rPr lang="en-US" altLang="ja-JP" sz="1200" dirty="0" smtClean="0"/>
              <a:t>EV4</a:t>
            </a:r>
            <a:r>
              <a:rPr lang="ja-JP" altLang="en-US" sz="1200" dirty="0" smtClean="0"/>
              <a:t>から</a:t>
            </a:r>
            <a:r>
              <a:rPr lang="en-US" altLang="ja-JP" sz="1200" dirty="0" smtClean="0"/>
              <a:t>EV1</a:t>
            </a:r>
            <a:r>
              <a:rPr lang="ja-JP" altLang="en-US" sz="1200" dirty="0" smtClean="0"/>
              <a:t>へ連携している部分を</a:t>
            </a:r>
            <a:r>
              <a:rPr lang="en-US" altLang="ja-JP" sz="1200" dirty="0" smtClean="0"/>
              <a:t>RE</a:t>
            </a:r>
            <a:r>
              <a:rPr lang="ja-JP" altLang="en-US" sz="1200" dirty="0" smtClean="0"/>
              <a:t>へ変更する。</a:t>
            </a:r>
            <a:endParaRPr lang="en-US" altLang="ja-JP" sz="1200" dirty="0" smtClean="0"/>
          </a:p>
          <a:p>
            <a:pPr lvl="1"/>
            <a:r>
              <a:rPr lang="en-US" altLang="ja-JP" sz="1200" dirty="0" smtClean="0"/>
              <a:t>RE</a:t>
            </a:r>
            <a:r>
              <a:rPr lang="ja-JP" altLang="en-US" sz="1200" dirty="0" smtClean="0"/>
              <a:t>は</a:t>
            </a:r>
            <a:r>
              <a:rPr lang="en-US" altLang="ja-JP" sz="1200" dirty="0" smtClean="0"/>
              <a:t>EV1</a:t>
            </a:r>
            <a:r>
              <a:rPr lang="ja-JP" altLang="en-US" sz="1200" dirty="0" err="1" smtClean="0"/>
              <a:t>が提</a:t>
            </a:r>
            <a:r>
              <a:rPr lang="ja-JP" altLang="en-US" sz="1200" dirty="0" smtClean="0"/>
              <a:t>供している</a:t>
            </a:r>
            <a:r>
              <a:rPr lang="en-US" altLang="ja-JP" sz="1200" dirty="0" smtClean="0"/>
              <a:t>I/F</a:t>
            </a:r>
            <a:r>
              <a:rPr lang="ja-JP" altLang="en-US" sz="1200" dirty="0" smtClean="0"/>
              <a:t>と同等を</a:t>
            </a:r>
            <a:r>
              <a:rPr lang="en-US" altLang="ja-JP" sz="1200" dirty="0" smtClean="0"/>
              <a:t>EV4</a:t>
            </a:r>
            <a:r>
              <a:rPr lang="ja-JP" altLang="en-US" sz="1200" dirty="0" err="1" smtClean="0"/>
              <a:t>へ提</a:t>
            </a:r>
            <a:r>
              <a:rPr lang="ja-JP" altLang="en-US" sz="1200" dirty="0" smtClean="0"/>
              <a:t>供する。</a:t>
            </a:r>
            <a:endParaRPr lang="en-US" altLang="ja-JP" sz="1200" dirty="0" smtClean="0"/>
          </a:p>
          <a:p>
            <a:pPr marL="269875" lvl="1" indent="0">
              <a:buFont typeface="Wingdings" pitchFamily="2" charset="2"/>
              <a:buNone/>
            </a:pPr>
            <a:endParaRPr lang="en-US" altLang="ja-JP" sz="1050" dirty="0" smtClean="0"/>
          </a:p>
          <a:p>
            <a:r>
              <a:rPr lang="ja-JP" altLang="en-US" sz="1400" u="sng" dirty="0" smtClean="0"/>
              <a:t>③</a:t>
            </a:r>
            <a:r>
              <a:rPr lang="en-US" altLang="ja-JP" sz="1400" u="sng" dirty="0" smtClean="0"/>
              <a:t>EV1</a:t>
            </a:r>
            <a:r>
              <a:rPr lang="ja-JP" altLang="en-US" sz="1400" u="sng" dirty="0" smtClean="0"/>
              <a:t>方針</a:t>
            </a:r>
            <a:endParaRPr lang="en-US" altLang="ja-JP" sz="1400" u="sng" dirty="0" smtClean="0"/>
          </a:p>
          <a:p>
            <a:pPr lvl="1"/>
            <a:r>
              <a:rPr lang="en-US" altLang="ja-JP" sz="1200" dirty="0" smtClean="0"/>
              <a:t>RE</a:t>
            </a:r>
            <a:r>
              <a:rPr lang="ja-JP" altLang="en-US" sz="1200" dirty="0" smtClean="0"/>
              <a:t>は経理締め請求送信ができるように各</a:t>
            </a:r>
            <a:r>
              <a:rPr lang="en-US" altLang="ja-JP" sz="1200" dirty="0" smtClean="0"/>
              <a:t>EV1</a:t>
            </a:r>
            <a:r>
              <a:rPr lang="ja-JP" altLang="en-US" sz="1200" dirty="0" smtClean="0"/>
              <a:t>内へデータを格納するものとする。</a:t>
            </a:r>
            <a:endParaRPr lang="en-US" altLang="ja-JP" sz="1200" dirty="0" smtClean="0"/>
          </a:p>
          <a:p>
            <a:pPr lvl="1"/>
            <a:r>
              <a:rPr lang="ja-JP" altLang="en-US" sz="1200" dirty="0" smtClean="0"/>
              <a:t>また</a:t>
            </a:r>
            <a:r>
              <a:rPr lang="en-US" altLang="ja-JP" sz="1200" dirty="0" smtClean="0"/>
              <a:t>EV1</a:t>
            </a:r>
            <a:r>
              <a:rPr lang="ja-JP" altLang="en-US" sz="1200" dirty="0" smtClean="0"/>
              <a:t>は変更しないものとする。</a:t>
            </a:r>
            <a:endParaRPr lang="en-US" altLang="ja-JP" sz="1200" dirty="0" smtClean="0"/>
          </a:p>
          <a:p>
            <a:pPr lvl="1"/>
            <a:r>
              <a:rPr lang="ja-JP" altLang="en-US" sz="1200" dirty="0" smtClean="0"/>
              <a:t>ただし、</a:t>
            </a:r>
            <a:r>
              <a:rPr lang="en-US" altLang="ja-JP" sz="1200" dirty="0" smtClean="0"/>
              <a:t>RE</a:t>
            </a:r>
            <a:r>
              <a:rPr lang="ja-JP" altLang="en-US" sz="1200" dirty="0" smtClean="0"/>
              <a:t>が機能代替する</a:t>
            </a:r>
            <a:r>
              <a:rPr lang="en-US" altLang="ja-JP" sz="1200" dirty="0" smtClean="0"/>
              <a:t>EV1</a:t>
            </a:r>
            <a:r>
              <a:rPr lang="ja-JP" altLang="en-US" sz="1200" dirty="0" smtClean="0"/>
              <a:t>連携処理については停止する</a:t>
            </a:r>
            <a:r>
              <a:rPr lang="ja-JP" altLang="en-US" sz="1200" dirty="0" smtClean="0"/>
              <a:t>。</a:t>
            </a:r>
            <a:endParaRPr lang="en-US" altLang="ja-JP" sz="1200" dirty="0" smtClean="0"/>
          </a:p>
          <a:p>
            <a:pPr lvl="1"/>
            <a:endParaRPr lang="en-US" altLang="ja-JP" sz="1200" dirty="0" smtClean="0"/>
          </a:p>
          <a:p>
            <a:r>
              <a:rPr lang="ja-JP" altLang="en-US" sz="1400" u="sng" dirty="0"/>
              <a:t>②</a:t>
            </a:r>
            <a:r>
              <a:rPr lang="en-US" altLang="ja-JP" sz="1400" u="sng" dirty="0" smtClean="0"/>
              <a:t>EVW</a:t>
            </a:r>
            <a:r>
              <a:rPr lang="ja-JP" altLang="en-US" sz="1400" u="sng" dirty="0" smtClean="0"/>
              <a:t>方針</a:t>
            </a:r>
            <a:endParaRPr lang="en-US" altLang="ja-JP" sz="1400" u="sng" dirty="0"/>
          </a:p>
          <a:p>
            <a:pPr lvl="1"/>
            <a:r>
              <a:rPr lang="en-US" altLang="ja-JP" sz="1200" dirty="0" smtClean="0"/>
              <a:t>EVW</a:t>
            </a:r>
            <a:r>
              <a:rPr lang="ja-JP" altLang="en-US" sz="1200" dirty="0" smtClean="0"/>
              <a:t>から</a:t>
            </a:r>
            <a:r>
              <a:rPr lang="ja-JP" altLang="en-US" sz="1200" dirty="0"/>
              <a:t>基幹への連携は変更しない。</a:t>
            </a:r>
            <a:r>
              <a:rPr lang="en-US" altLang="ja-JP" sz="1200" dirty="0" smtClean="0"/>
              <a:t>EVW</a:t>
            </a:r>
            <a:r>
              <a:rPr lang="ja-JP" altLang="en-US" sz="1200" dirty="0" smtClean="0"/>
              <a:t>から</a:t>
            </a:r>
            <a:r>
              <a:rPr lang="en-US" altLang="ja-JP" sz="1200" dirty="0"/>
              <a:t>EV1</a:t>
            </a:r>
            <a:r>
              <a:rPr lang="ja-JP" altLang="en-US" sz="1200" dirty="0"/>
              <a:t>へ連携している部分を</a:t>
            </a:r>
            <a:r>
              <a:rPr lang="en-US" altLang="ja-JP" sz="1200" dirty="0"/>
              <a:t>RE</a:t>
            </a:r>
            <a:r>
              <a:rPr lang="ja-JP" altLang="en-US" sz="1200" dirty="0"/>
              <a:t>へ変更する。</a:t>
            </a:r>
            <a:endParaRPr lang="en-US" altLang="ja-JP" sz="1200" dirty="0"/>
          </a:p>
          <a:p>
            <a:pPr lvl="1"/>
            <a:r>
              <a:rPr lang="en-US" altLang="ja-JP" sz="1200" dirty="0"/>
              <a:t>RE</a:t>
            </a:r>
            <a:r>
              <a:rPr lang="ja-JP" altLang="en-US" sz="1200" dirty="0"/>
              <a:t>は</a:t>
            </a:r>
            <a:r>
              <a:rPr lang="en-US" altLang="ja-JP" sz="1200" dirty="0"/>
              <a:t>EV1</a:t>
            </a:r>
            <a:r>
              <a:rPr lang="ja-JP" altLang="en-US" sz="1200" dirty="0" err="1"/>
              <a:t>が提</a:t>
            </a:r>
            <a:r>
              <a:rPr lang="ja-JP" altLang="en-US" sz="1200" dirty="0"/>
              <a:t>供している</a:t>
            </a:r>
            <a:r>
              <a:rPr lang="en-US" altLang="ja-JP" sz="1200" dirty="0"/>
              <a:t>I/F</a:t>
            </a:r>
            <a:r>
              <a:rPr lang="ja-JP" altLang="en-US" sz="1200" dirty="0"/>
              <a:t>と同等を</a:t>
            </a:r>
            <a:r>
              <a:rPr lang="en-US" altLang="ja-JP" sz="1200" dirty="0" smtClean="0"/>
              <a:t>EVW</a:t>
            </a:r>
            <a:r>
              <a:rPr lang="ja-JP" altLang="en-US" sz="1200" dirty="0" err="1" smtClean="0"/>
              <a:t>へ</a:t>
            </a:r>
            <a:r>
              <a:rPr lang="ja-JP" altLang="en-US" sz="1200" dirty="0" err="1"/>
              <a:t>提</a:t>
            </a:r>
            <a:r>
              <a:rPr lang="ja-JP" altLang="en-US" sz="1200" dirty="0"/>
              <a:t>供する。</a:t>
            </a:r>
            <a:endParaRPr lang="en-US" altLang="ja-JP" sz="1200" dirty="0"/>
          </a:p>
          <a:p>
            <a:pPr lvl="1"/>
            <a:endParaRPr lang="ja-JP" altLang="en-US" sz="1200" dirty="0"/>
          </a:p>
        </p:txBody>
      </p:sp>
    </p:spTree>
    <p:extLst>
      <p:ext uri="{BB962C8B-B14F-4D97-AF65-F5344CB8AC3E}">
        <p14:creationId xmlns:p14="http://schemas.microsoft.com/office/powerpoint/2010/main" val="1604317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5</a:t>
            </a:fld>
            <a:endParaRPr lang="ja-JP" altLang="en-US" dirty="0"/>
          </a:p>
        </p:txBody>
      </p:sp>
      <p:sp>
        <p:nvSpPr>
          <p:cNvPr id="5" name="テキスト プレースホルダー 2">
            <a:extLst>
              <a:ext uri="{FF2B5EF4-FFF2-40B4-BE49-F238E27FC236}">
                <a16:creationId xmlns="" xmlns:a16="http://schemas.microsoft.com/office/drawing/2014/main" id="{EF7CB339-050E-4227-9BC8-24C757FB280D}"/>
              </a:ext>
            </a:extLst>
          </p:cNvPr>
          <p:cNvSpPr txBox="1">
            <a:spLocks/>
          </p:cNvSpPr>
          <p:nvPr/>
        </p:nvSpPr>
        <p:spPr>
          <a:xfrm>
            <a:off x="467544" y="700088"/>
            <a:ext cx="8568952" cy="4103910"/>
          </a:xfrm>
          <a:prstGeom prst="rect">
            <a:avLst/>
          </a:prstGeom>
        </p:spPr>
        <p:txBody>
          <a:bodyPr anchor="ctr" anchorCtr="0">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Wingdings" pitchFamily="2" charset="2"/>
              <a:buNone/>
            </a:pPr>
            <a:r>
              <a:rPr lang="ja-JP" altLang="en-US" sz="4400" b="1" dirty="0"/>
              <a:t>連携対象</a:t>
            </a:r>
            <a:r>
              <a:rPr lang="ja-JP" altLang="en-US" sz="4400" b="1" dirty="0" smtClean="0"/>
              <a:t>①</a:t>
            </a:r>
            <a:endParaRPr lang="en-US" altLang="ja-JP" sz="4400" b="1" dirty="0" smtClean="0"/>
          </a:p>
          <a:p>
            <a:pPr marL="0" indent="0" algn="ctr">
              <a:buFont typeface="Wingdings" pitchFamily="2" charset="2"/>
              <a:buNone/>
            </a:pPr>
            <a:r>
              <a:rPr lang="en-US" altLang="ja-JP" sz="4400" b="1" dirty="0" smtClean="0"/>
              <a:t>VCP</a:t>
            </a:r>
            <a:endParaRPr lang="ja-JP" altLang="en-US" sz="4400" b="1" dirty="0"/>
          </a:p>
        </p:txBody>
      </p:sp>
    </p:spTree>
    <p:extLst>
      <p:ext uri="{BB962C8B-B14F-4D97-AF65-F5344CB8AC3E}">
        <p14:creationId xmlns:p14="http://schemas.microsoft.com/office/powerpoint/2010/main" val="661549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6</a:t>
            </a:fld>
            <a:endParaRPr lang="ja-JP" altLang="en-US" dirty="0"/>
          </a:p>
        </p:txBody>
      </p:sp>
      <p:sp>
        <p:nvSpPr>
          <p:cNvPr id="5" name="タイトル 1">
            <a:extLst>
              <a:ext uri="{FF2B5EF4-FFF2-40B4-BE49-F238E27FC236}">
                <a16:creationId xmlns="" xmlns:a16="http://schemas.microsoft.com/office/drawing/2014/main" id="{F2858C43-699F-4DFB-ACE3-2F37F68681C5}"/>
              </a:ext>
            </a:extLst>
          </p:cNvPr>
          <p:cNvSpPr>
            <a:spLocks noGrp="1"/>
          </p:cNvSpPr>
          <p:nvPr>
            <p:ph type="title"/>
          </p:nvPr>
        </p:nvSpPr>
        <p:spPr>
          <a:xfrm>
            <a:off x="270939" y="101600"/>
            <a:ext cx="7144848" cy="546227"/>
          </a:xfrm>
        </p:spPr>
        <p:txBody>
          <a:bodyPr>
            <a:normAutofit/>
          </a:bodyPr>
          <a:lstStyle/>
          <a:p>
            <a:r>
              <a:rPr lang="ja-JP" altLang="en-US" sz="2400" dirty="0" smtClean="0">
                <a:solidFill>
                  <a:schemeClr val="tx2"/>
                </a:solidFill>
              </a:rPr>
              <a:t>①</a:t>
            </a:r>
            <a:r>
              <a:rPr lang="ja-JP" altLang="en-US" sz="2400" dirty="0">
                <a:solidFill>
                  <a:schemeClr val="tx2"/>
                </a:solidFill>
              </a:rPr>
              <a:t>：</a:t>
            </a:r>
            <a:r>
              <a:rPr lang="en-US" altLang="ja-JP" sz="2400" dirty="0">
                <a:solidFill>
                  <a:schemeClr val="tx2"/>
                </a:solidFill>
              </a:rPr>
              <a:t>ASIS</a:t>
            </a:r>
            <a:r>
              <a:rPr lang="ja-JP" altLang="en-US" sz="2400" dirty="0">
                <a:solidFill>
                  <a:schemeClr val="tx2"/>
                </a:solidFill>
              </a:rPr>
              <a:t>の連携一覧</a:t>
            </a:r>
            <a:endParaRPr kumimoji="1" lang="ja-JP" altLang="en-US" dirty="0"/>
          </a:p>
        </p:txBody>
      </p:sp>
      <p:graphicFrame>
        <p:nvGraphicFramePr>
          <p:cNvPr id="6" name="表 5">
            <a:extLst>
              <a:ext uri="{FF2B5EF4-FFF2-40B4-BE49-F238E27FC236}">
                <a16:creationId xmlns="" xmlns:a16="http://schemas.microsoft.com/office/drawing/2014/main" id="{B882E8DF-9A8C-4A7B-A8ED-DDF69CA40B68}"/>
              </a:ext>
            </a:extLst>
          </p:cNvPr>
          <p:cNvGraphicFramePr>
            <a:graphicFrameLocks noGrp="1"/>
          </p:cNvGraphicFramePr>
          <p:nvPr>
            <p:extLst>
              <p:ext uri="{D42A27DB-BD31-4B8C-83A1-F6EECF244321}">
                <p14:modId xmlns:p14="http://schemas.microsoft.com/office/powerpoint/2010/main" val="891452868"/>
              </p:ext>
            </p:extLst>
          </p:nvPr>
        </p:nvGraphicFramePr>
        <p:xfrm>
          <a:off x="256558" y="1280565"/>
          <a:ext cx="8779938" cy="3876675"/>
        </p:xfrm>
        <a:graphic>
          <a:graphicData uri="http://schemas.openxmlformats.org/drawingml/2006/table">
            <a:tbl>
              <a:tblPr>
                <a:tableStyleId>{93296810-A885-4BE3-A3E7-6D5BEEA58F35}</a:tableStyleId>
              </a:tblPr>
              <a:tblGrid>
                <a:gridCol w="583738">
                  <a:extLst>
                    <a:ext uri="{9D8B030D-6E8A-4147-A177-3AD203B41FA5}">
                      <a16:colId xmlns="" xmlns:a16="http://schemas.microsoft.com/office/drawing/2014/main" val="767659550"/>
                    </a:ext>
                  </a:extLst>
                </a:gridCol>
                <a:gridCol w="804400">
                  <a:extLst>
                    <a:ext uri="{9D8B030D-6E8A-4147-A177-3AD203B41FA5}">
                      <a16:colId xmlns="" xmlns:a16="http://schemas.microsoft.com/office/drawing/2014/main" val="2316835118"/>
                    </a:ext>
                  </a:extLst>
                </a:gridCol>
                <a:gridCol w="2204575">
                  <a:extLst>
                    <a:ext uri="{9D8B030D-6E8A-4147-A177-3AD203B41FA5}">
                      <a16:colId xmlns="" xmlns:a16="http://schemas.microsoft.com/office/drawing/2014/main" val="2798717089"/>
                    </a:ext>
                  </a:extLst>
                </a:gridCol>
                <a:gridCol w="2407775">
                  <a:extLst>
                    <a:ext uri="{9D8B030D-6E8A-4147-A177-3AD203B41FA5}">
                      <a16:colId xmlns="" xmlns:a16="http://schemas.microsoft.com/office/drawing/2014/main" val="1523047240"/>
                    </a:ext>
                  </a:extLst>
                </a:gridCol>
                <a:gridCol w="1312578">
                  <a:extLst>
                    <a:ext uri="{9D8B030D-6E8A-4147-A177-3AD203B41FA5}">
                      <a16:colId xmlns="" xmlns:a16="http://schemas.microsoft.com/office/drawing/2014/main" val="1440010715"/>
                    </a:ext>
                  </a:extLst>
                </a:gridCol>
                <a:gridCol w="391472">
                  <a:extLst>
                    <a:ext uri="{9D8B030D-6E8A-4147-A177-3AD203B41FA5}">
                      <a16:colId xmlns="" xmlns:a16="http://schemas.microsoft.com/office/drawing/2014/main" val="2649785898"/>
                    </a:ext>
                  </a:extLst>
                </a:gridCol>
                <a:gridCol w="529763">
                  <a:extLst>
                    <a:ext uri="{9D8B030D-6E8A-4147-A177-3AD203B41FA5}">
                      <a16:colId xmlns="" xmlns:a16="http://schemas.microsoft.com/office/drawing/2014/main" val="20003"/>
                    </a:ext>
                  </a:extLst>
                </a:gridCol>
                <a:gridCol w="545637">
                  <a:extLst>
                    <a:ext uri="{9D8B030D-6E8A-4147-A177-3AD203B41FA5}">
                      <a16:colId xmlns="" xmlns:a16="http://schemas.microsoft.com/office/drawing/2014/main" val="2861443674"/>
                    </a:ext>
                  </a:extLst>
                </a:gridCol>
              </a:tblGrid>
              <a:tr h="65014">
                <a:tc>
                  <a:txBody>
                    <a:bodyPr/>
                    <a:lstStyle/>
                    <a:p>
                      <a:pPr algn="l" fontAlgn="ctr"/>
                      <a:r>
                        <a:rPr lang="ja-JP" altLang="en-US" sz="800" b="0" u="none" strike="noStrike" dirty="0">
                          <a:solidFill>
                            <a:schemeClr val="tx2"/>
                          </a:solidFill>
                          <a:effectLst/>
                          <a:latin typeface="+mn-ea"/>
                          <a:ea typeface="+mn-ea"/>
                        </a:rPr>
                        <a:t>機能</a:t>
                      </a:r>
                      <a:r>
                        <a:rPr lang="en-US" altLang="ja-JP" sz="800" b="0" u="none" strike="noStrike" dirty="0">
                          <a:solidFill>
                            <a:schemeClr val="tx2"/>
                          </a:solidFill>
                          <a:effectLst/>
                          <a:latin typeface="+mn-ea"/>
                          <a:ea typeface="+mn-ea"/>
                        </a:rPr>
                        <a:t>ID</a:t>
                      </a:r>
                      <a:endParaRPr lang="ja-JP" altLang="en-US" sz="800" b="0" i="0" u="none" strike="noStrike" dirty="0">
                        <a:solidFill>
                          <a:schemeClr val="tx2"/>
                        </a:solidFill>
                        <a:effectLst/>
                        <a:latin typeface="+mn-ea"/>
                        <a:ea typeface="+mn-ea"/>
                      </a:endParaRPr>
                    </a:p>
                  </a:txBody>
                  <a:tcPr marL="72000" marR="72000" marT="9525" marB="0" anchor="ctr">
                    <a:solidFill>
                      <a:schemeClr val="accent2"/>
                    </a:solidFill>
                  </a:tcPr>
                </a:tc>
                <a:tc>
                  <a:txBody>
                    <a:bodyPr/>
                    <a:lstStyle/>
                    <a:p>
                      <a:pPr algn="l" fontAlgn="ctr"/>
                      <a:r>
                        <a:rPr lang="en-US" altLang="ja-JP" sz="800" b="0" i="0" u="none" strike="noStrike" dirty="0">
                          <a:solidFill>
                            <a:schemeClr val="tx2"/>
                          </a:solidFill>
                          <a:effectLst/>
                          <a:latin typeface="+mn-ea"/>
                          <a:ea typeface="+mn-ea"/>
                        </a:rPr>
                        <a:t>TACID</a:t>
                      </a:r>
                    </a:p>
                  </a:txBody>
                  <a:tcPr marL="72000" marR="72000" marT="9525" marB="0" anchor="ctr">
                    <a:solidFill>
                      <a:schemeClr val="accent2"/>
                    </a:solidFill>
                  </a:tcPr>
                </a:tc>
                <a:tc>
                  <a:txBody>
                    <a:bodyPr/>
                    <a:lstStyle/>
                    <a:p>
                      <a:pPr algn="l" fontAlgn="ctr"/>
                      <a:r>
                        <a:rPr lang="ja-JP" altLang="en-US" sz="800" b="0" u="none" strike="noStrike" dirty="0">
                          <a:solidFill>
                            <a:schemeClr val="tx2"/>
                          </a:solidFill>
                          <a:effectLst/>
                          <a:latin typeface="+mn-ea"/>
                          <a:ea typeface="+mn-ea"/>
                        </a:rPr>
                        <a:t>機能名</a:t>
                      </a:r>
                      <a:endParaRPr lang="en-US" sz="800" b="0" i="0" u="none" strike="noStrike" dirty="0">
                        <a:solidFill>
                          <a:schemeClr val="tx2"/>
                        </a:solidFill>
                        <a:effectLst/>
                        <a:latin typeface="+mn-ea"/>
                        <a:ea typeface="+mn-ea"/>
                      </a:endParaRPr>
                    </a:p>
                  </a:txBody>
                  <a:tcPr marL="72000" marR="72000" marT="9525" marB="0" anchor="ctr">
                    <a:solidFill>
                      <a:schemeClr val="accent2"/>
                    </a:solidFill>
                  </a:tcPr>
                </a:tc>
                <a:tc>
                  <a:txBody>
                    <a:bodyPr/>
                    <a:lstStyle/>
                    <a:p>
                      <a:pPr algn="l" fontAlgn="ctr"/>
                      <a:r>
                        <a:rPr lang="ja-JP" altLang="en-US" sz="800" b="0" i="0" u="none" strike="noStrike" dirty="0">
                          <a:solidFill>
                            <a:schemeClr val="tx2"/>
                          </a:solidFill>
                          <a:effectLst/>
                          <a:latin typeface="+mn-ea"/>
                          <a:ea typeface="+mn-ea"/>
                        </a:rPr>
                        <a:t>備考</a:t>
                      </a:r>
                      <a:endParaRPr lang="en-US" altLang="ja-JP" sz="800" b="0" i="0" u="none" strike="noStrike" dirty="0">
                        <a:solidFill>
                          <a:schemeClr val="tx2"/>
                        </a:solidFill>
                        <a:effectLst/>
                        <a:latin typeface="+mn-ea"/>
                        <a:ea typeface="+mn-ea"/>
                      </a:endParaRPr>
                    </a:p>
                  </a:txBody>
                  <a:tcPr marL="72000" marR="72000" marT="9525" marB="0" anchor="ctr">
                    <a:solidFill>
                      <a:schemeClr val="accent2"/>
                    </a:solidFill>
                  </a:tcPr>
                </a:tc>
                <a:tc>
                  <a:txBody>
                    <a:bodyPr/>
                    <a:lstStyle/>
                    <a:p>
                      <a:pPr algn="l" fontAlgn="ctr"/>
                      <a:r>
                        <a:rPr lang="ja-JP" altLang="en-US" sz="800" b="0" i="0" u="none" strike="noStrike" dirty="0">
                          <a:solidFill>
                            <a:schemeClr val="tx2"/>
                          </a:solidFill>
                          <a:effectLst/>
                          <a:latin typeface="+mn-ea"/>
                          <a:ea typeface="+mn-ea"/>
                        </a:rPr>
                        <a:t>連携時間</a:t>
                      </a:r>
                      <a:endParaRPr lang="en-US" altLang="ja-JP" sz="800" b="0" i="0" u="none" strike="noStrike" dirty="0">
                        <a:solidFill>
                          <a:schemeClr val="tx2"/>
                        </a:solidFill>
                        <a:effectLst/>
                        <a:latin typeface="+mn-ea"/>
                        <a:ea typeface="+mn-ea"/>
                      </a:endParaRPr>
                    </a:p>
                  </a:txBody>
                  <a:tcPr marL="72000" marR="72000" marT="9525" marB="0" anchor="ctr">
                    <a:solidFill>
                      <a:schemeClr val="accent2"/>
                    </a:solidFill>
                  </a:tcPr>
                </a:tc>
                <a:tc>
                  <a:txBody>
                    <a:bodyPr/>
                    <a:lstStyle/>
                    <a:p>
                      <a:pPr algn="l" fontAlgn="ctr"/>
                      <a:r>
                        <a:rPr lang="ja-JP" altLang="en-US" sz="800" b="0" i="0" u="none" strike="noStrike" dirty="0">
                          <a:solidFill>
                            <a:schemeClr val="tx2"/>
                          </a:solidFill>
                          <a:effectLst/>
                          <a:latin typeface="+mn-ea"/>
                          <a:ea typeface="+mn-ea"/>
                        </a:rPr>
                        <a:t>自動</a:t>
                      </a:r>
                    </a:p>
                  </a:txBody>
                  <a:tcPr marL="72000" marR="72000" marT="9525" marB="0" anchor="ctr">
                    <a:solidFill>
                      <a:schemeClr val="accent2"/>
                    </a:solidFill>
                  </a:tcPr>
                </a:tc>
                <a:tc>
                  <a:txBody>
                    <a:bodyPr/>
                    <a:lstStyle/>
                    <a:p>
                      <a:pPr algn="l" fontAlgn="ctr"/>
                      <a:r>
                        <a:rPr lang="ja-JP" altLang="en-US" sz="800" b="0" i="0" u="none" strike="noStrike" dirty="0">
                          <a:solidFill>
                            <a:schemeClr val="tx2"/>
                          </a:solidFill>
                          <a:effectLst/>
                          <a:latin typeface="+mn-ea"/>
                          <a:ea typeface="+mn-ea"/>
                        </a:rPr>
                        <a:t>連携元</a:t>
                      </a:r>
                    </a:p>
                  </a:txBody>
                  <a:tcPr marL="72000" marR="72000" marT="9525" marB="0" anchor="ctr">
                    <a:solidFill>
                      <a:schemeClr val="accent2"/>
                    </a:solidFill>
                  </a:tcPr>
                </a:tc>
                <a:tc>
                  <a:txBody>
                    <a:bodyPr/>
                    <a:lstStyle/>
                    <a:p>
                      <a:pPr algn="l" fontAlgn="ctr"/>
                      <a:r>
                        <a:rPr lang="ja-JP" altLang="en-US" sz="800" b="0" i="0" u="none" strike="noStrike" dirty="0">
                          <a:solidFill>
                            <a:schemeClr val="tx2"/>
                          </a:solidFill>
                          <a:effectLst/>
                          <a:latin typeface="+mn-ea"/>
                          <a:ea typeface="+mn-ea"/>
                        </a:rPr>
                        <a:t>連携先</a:t>
                      </a:r>
                    </a:p>
                  </a:txBody>
                  <a:tcPr marL="72000" marR="72000" marT="9525" marB="0" anchor="ctr">
                    <a:solidFill>
                      <a:schemeClr val="accent2"/>
                    </a:solidFill>
                  </a:tcPr>
                </a:tc>
                <a:extLst>
                  <a:ext uri="{0D108BD9-81ED-4DB2-BD59-A6C34878D82A}">
                    <a16:rowId xmlns="" xmlns:a16="http://schemas.microsoft.com/office/drawing/2014/main" val="2148796927"/>
                  </a:ext>
                </a:extLst>
              </a:tr>
              <a:tr h="245921">
                <a:tc>
                  <a:txBody>
                    <a:bodyPr/>
                    <a:lstStyle/>
                    <a:p>
                      <a:pPr algn="l" fontAlgn="ctr"/>
                      <a:r>
                        <a:rPr lang="en-US" sz="800" b="0" i="0" u="none" strike="noStrike" dirty="0">
                          <a:solidFill>
                            <a:schemeClr val="tx2"/>
                          </a:solidFill>
                          <a:effectLst/>
                          <a:latin typeface="+mn-ea"/>
                          <a:ea typeface="+mn-ea"/>
                          <a:cs typeface="Arial" panose="020B0604020202020204" pitchFamily="34" charset="0"/>
                        </a:rPr>
                        <a:t>B01-</a:t>
                      </a:r>
                      <a:r>
                        <a:rPr lang="ja-JP" altLang="en-US" sz="800" b="0" i="0" u="none" strike="noStrike" dirty="0">
                          <a:solidFill>
                            <a:schemeClr val="tx2"/>
                          </a:solidFill>
                          <a:effectLst/>
                          <a:latin typeface="+mn-ea"/>
                          <a:ea typeface="+mn-ea"/>
                          <a:cs typeface="Arial" panose="020B0604020202020204" pitchFamily="34" charset="0"/>
                        </a:rPr>
                        <a:t>①</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T_ETL_0750</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コンビニ振込請求データ連携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a:t>
                      </a:r>
                      <a:r>
                        <a:rPr lang="en-US" altLang="ja-JP" sz="800" b="0" i="0" u="none" strike="noStrike" dirty="0">
                          <a:solidFill>
                            <a:schemeClr val="tx2"/>
                          </a:solidFill>
                          <a:effectLst/>
                          <a:latin typeface="+mn-ea"/>
                          <a:ea typeface="+mn-ea"/>
                          <a:cs typeface="Arial" panose="020B0604020202020204" pitchFamily="34" charset="0"/>
                        </a:rPr>
                        <a:t>AGREX</a:t>
                      </a:r>
                      <a:r>
                        <a:rPr lang="ja-JP" altLang="en-US" sz="800" b="0" i="0" u="none" strike="noStrike" dirty="0">
                          <a:solidFill>
                            <a:schemeClr val="tx2"/>
                          </a:solidFill>
                          <a:effectLst/>
                          <a:latin typeface="+mn-ea"/>
                          <a:ea typeface="+mn-ea"/>
                          <a:cs typeface="Arial" panose="020B0604020202020204" pitchFamily="34" charset="0"/>
                        </a:rPr>
                        <a:t>営業日以外は実施</a:t>
                      </a:r>
                      <a:endParaRPr lang="en-US" altLang="ja-JP" sz="800" b="0" i="0" u="none" strike="noStrike" dirty="0">
                        <a:solidFill>
                          <a:schemeClr val="tx2"/>
                        </a:solidFill>
                        <a:effectLst/>
                        <a:latin typeface="+mn-ea"/>
                        <a:ea typeface="+mn-ea"/>
                        <a:cs typeface="Arial" panose="020B0604020202020204" pitchFamily="34" charset="0"/>
                      </a:endParaRPr>
                    </a:p>
                    <a:p>
                      <a:pPr algn="l" fontAlgn="ctr"/>
                      <a:r>
                        <a:rPr lang="ja-JP" altLang="en-US" sz="800" b="0" i="0" u="none" strike="noStrike" dirty="0">
                          <a:solidFill>
                            <a:schemeClr val="tx2"/>
                          </a:solidFill>
                          <a:effectLst/>
                          <a:latin typeface="+mn-ea"/>
                          <a:ea typeface="+mn-ea"/>
                          <a:cs typeface="Arial" panose="020B0604020202020204" pitchFamily="34" charset="0"/>
                        </a:rPr>
                        <a:t>①月時：クレカを実施＋コンビニ送信バッチ実施</a:t>
                      </a:r>
                    </a:p>
                    <a:p>
                      <a:pPr algn="l" fontAlgn="ctr"/>
                      <a:r>
                        <a:rPr lang="ja-JP" altLang="en-US" sz="800" b="0" i="0" u="none" strike="noStrike" dirty="0">
                          <a:solidFill>
                            <a:schemeClr val="tx2"/>
                          </a:solidFill>
                          <a:effectLst/>
                          <a:latin typeface="+mn-ea"/>
                          <a:ea typeface="+mn-ea"/>
                          <a:cs typeface="Arial" panose="020B0604020202020204" pitchFamily="34" charset="0"/>
                        </a:rPr>
                        <a:t>②滞納者送信バッチ実施</a:t>
                      </a:r>
                    </a:p>
                    <a:p>
                      <a:pPr algn="l" fontAlgn="ctr"/>
                      <a:r>
                        <a:rPr lang="ja-JP" altLang="en-US" sz="800" b="0" i="0" u="none" strike="noStrike" dirty="0">
                          <a:solidFill>
                            <a:schemeClr val="tx2"/>
                          </a:solidFill>
                          <a:effectLst/>
                          <a:latin typeface="+mn-ea"/>
                          <a:ea typeface="+mn-ea"/>
                          <a:cs typeface="Arial" panose="020B0604020202020204" pitchFamily="34" charset="0"/>
                        </a:rPr>
                        <a:t>コンビニ月時と滞納者は同日に配置できない</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sz="800" b="0" i="0" u="none" strike="noStrike" dirty="0">
                          <a:solidFill>
                            <a:srgbClr val="000000"/>
                          </a:solidFill>
                          <a:effectLst/>
                          <a:latin typeface="メイリオ" panose="020B0604030504040204" pitchFamily="50" charset="-128"/>
                          <a:ea typeface="メイリオ" panose="020B0604030504040204" pitchFamily="50" charset="-128"/>
                        </a:rPr>
                        <a:t>AM6</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00</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extLst>
                  <a:ext uri="{0D108BD9-81ED-4DB2-BD59-A6C34878D82A}">
                    <a16:rowId xmlns="" xmlns:a16="http://schemas.microsoft.com/office/drawing/2014/main" val="2062410906"/>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B01-</a:t>
                      </a:r>
                      <a:r>
                        <a:rPr lang="ja-JP" altLang="en-US" sz="800" b="0" i="0" u="none" strike="noStrike" dirty="0">
                          <a:solidFill>
                            <a:schemeClr val="tx2"/>
                          </a:solidFill>
                          <a:effectLst/>
                          <a:latin typeface="+mn-ea"/>
                          <a:ea typeface="+mn-ea"/>
                          <a:cs typeface="Arial" panose="020B0604020202020204" pitchFamily="34" charset="0"/>
                        </a:rPr>
                        <a:t>②</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T_ETL_0751</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コンビニ収納消込結果データ連携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a:t>
                      </a:r>
                      <a:r>
                        <a:rPr lang="en-US" altLang="ja-JP" sz="800" b="0" i="0" u="none" strike="noStrike" dirty="0">
                          <a:solidFill>
                            <a:schemeClr val="tx2"/>
                          </a:solidFill>
                          <a:effectLst/>
                          <a:latin typeface="+mn-ea"/>
                          <a:ea typeface="+mn-ea"/>
                          <a:cs typeface="Arial" panose="020B0604020202020204" pitchFamily="34" charset="0"/>
                        </a:rPr>
                        <a:t>AGREX</a:t>
                      </a:r>
                      <a:r>
                        <a:rPr lang="ja-JP" altLang="en-US" sz="800" b="0" i="0" u="none" strike="noStrike" dirty="0">
                          <a:solidFill>
                            <a:schemeClr val="tx2"/>
                          </a:solidFill>
                          <a:effectLst/>
                          <a:latin typeface="+mn-ea"/>
                          <a:ea typeface="+mn-ea"/>
                          <a:cs typeface="Arial" panose="020B0604020202020204" pitchFamily="34" charset="0"/>
                        </a:rPr>
                        <a:t>営業日以外は実施</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en-US" sz="800" b="0" i="0" u="none" strike="noStrike">
                          <a:solidFill>
                            <a:srgbClr val="000000"/>
                          </a:solidFill>
                          <a:effectLst/>
                          <a:latin typeface="メイリオ" panose="020B0604030504040204" pitchFamily="50" charset="-128"/>
                          <a:ea typeface="メイリオ" panose="020B0604030504040204" pitchFamily="50" charset="-128"/>
                        </a:rPr>
                        <a:t>AM09</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05</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extLst>
                  <a:ext uri="{0D108BD9-81ED-4DB2-BD59-A6C34878D82A}">
                    <a16:rowId xmlns="" xmlns:a16="http://schemas.microsoft.com/office/drawing/2014/main" val="3111559870"/>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B01-</a:t>
                      </a:r>
                      <a:r>
                        <a:rPr lang="ja-JP" altLang="en-US" sz="800" b="0" i="0" u="none" strike="noStrike" dirty="0">
                          <a:solidFill>
                            <a:schemeClr val="tx2"/>
                          </a:solidFill>
                          <a:effectLst/>
                          <a:latin typeface="+mn-ea"/>
                          <a:ea typeface="+mn-ea"/>
                          <a:cs typeface="Arial" panose="020B0604020202020204" pitchFamily="34" charset="0"/>
                        </a:rPr>
                        <a:t>③</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T_ETL_0752</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初回納入金コンビニ収納消込結果データ連携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a:t>
                      </a:r>
                      <a:r>
                        <a:rPr lang="en-US" altLang="ja-JP" sz="800" b="0" i="0" u="none" strike="noStrike" dirty="0">
                          <a:solidFill>
                            <a:schemeClr val="tx2"/>
                          </a:solidFill>
                          <a:effectLst/>
                          <a:latin typeface="+mn-ea"/>
                          <a:ea typeface="+mn-ea"/>
                          <a:cs typeface="Arial" panose="020B0604020202020204" pitchFamily="34" charset="0"/>
                        </a:rPr>
                        <a:t>AGREX</a:t>
                      </a:r>
                      <a:r>
                        <a:rPr lang="ja-JP" altLang="en-US" sz="800" b="0" i="0" u="none" strike="noStrike" dirty="0">
                          <a:solidFill>
                            <a:schemeClr val="tx2"/>
                          </a:solidFill>
                          <a:effectLst/>
                          <a:latin typeface="+mn-ea"/>
                          <a:ea typeface="+mn-ea"/>
                          <a:cs typeface="Arial" panose="020B0604020202020204" pitchFamily="34" charset="0"/>
                        </a:rPr>
                        <a:t>営業日以外は実施</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en-US" sz="800" b="0" i="0" u="none" strike="noStrike">
                          <a:solidFill>
                            <a:srgbClr val="000000"/>
                          </a:solidFill>
                          <a:effectLst/>
                          <a:latin typeface="メイリオ" panose="020B0604030504040204" pitchFamily="50" charset="-128"/>
                          <a:ea typeface="メイリオ" panose="020B0604030504040204" pitchFamily="50" charset="-128"/>
                        </a:rPr>
                        <a:t>AM09</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30</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extLst>
                  <a:ext uri="{0D108BD9-81ED-4DB2-BD59-A6C34878D82A}">
                    <a16:rowId xmlns="" xmlns:a16="http://schemas.microsoft.com/office/drawing/2014/main" val="3669656647"/>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B01-</a:t>
                      </a:r>
                      <a:r>
                        <a:rPr lang="ja-JP" altLang="en-US" sz="800" b="0" i="0" u="none" strike="noStrike" dirty="0">
                          <a:solidFill>
                            <a:schemeClr val="tx2"/>
                          </a:solidFill>
                          <a:effectLst/>
                          <a:latin typeface="+mn-ea"/>
                          <a:ea typeface="+mn-ea"/>
                          <a:cs typeface="Arial" panose="020B0604020202020204" pitchFamily="34" charset="0"/>
                        </a:rPr>
                        <a:t>④</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T_ETL_0753</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コンビニ</a:t>
                      </a:r>
                      <a:r>
                        <a:rPr lang="en-US" altLang="ja-JP" sz="800" b="0" i="0" u="none" strike="noStrike" dirty="0">
                          <a:solidFill>
                            <a:schemeClr val="tx2"/>
                          </a:solidFill>
                          <a:effectLst/>
                          <a:latin typeface="+mn-ea"/>
                          <a:ea typeface="+mn-ea"/>
                          <a:cs typeface="Arial" panose="020B0604020202020204" pitchFamily="34" charset="0"/>
                        </a:rPr>
                        <a:t>AG</a:t>
                      </a:r>
                      <a:r>
                        <a:rPr lang="ja-JP" altLang="en-US" sz="800" b="0" i="0" u="none" strike="noStrike" dirty="0">
                          <a:solidFill>
                            <a:schemeClr val="tx2"/>
                          </a:solidFill>
                          <a:effectLst/>
                          <a:latin typeface="+mn-ea"/>
                          <a:ea typeface="+mn-ea"/>
                          <a:cs typeface="Arial" panose="020B0604020202020204" pitchFamily="34" charset="0"/>
                        </a:rPr>
                        <a:t>処理結果取得</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a:t>
                      </a:r>
                      <a:r>
                        <a:rPr lang="en-US" altLang="ja-JP" sz="800" b="0" i="0" u="none" strike="noStrike" dirty="0">
                          <a:solidFill>
                            <a:schemeClr val="tx2"/>
                          </a:solidFill>
                          <a:effectLst/>
                          <a:latin typeface="+mn-ea"/>
                          <a:ea typeface="+mn-ea"/>
                          <a:cs typeface="Arial" panose="020B0604020202020204" pitchFamily="34" charset="0"/>
                        </a:rPr>
                        <a:t>AGREX</a:t>
                      </a:r>
                      <a:r>
                        <a:rPr lang="ja-JP" altLang="en-US" sz="800" b="0" i="0" u="none" strike="noStrike" dirty="0">
                          <a:solidFill>
                            <a:schemeClr val="tx2"/>
                          </a:solidFill>
                          <a:effectLst/>
                          <a:latin typeface="+mn-ea"/>
                          <a:ea typeface="+mn-ea"/>
                          <a:cs typeface="Arial" panose="020B0604020202020204" pitchFamily="34" charset="0"/>
                        </a:rPr>
                        <a:t>営業日以外は実施</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:PM13</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05</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VCP</a:t>
                      </a:r>
                    </a:p>
                  </a:txBody>
                  <a:tcPr marL="72000" marR="72000" marT="9525" marB="0" anchor="ctr"/>
                </a:tc>
                <a:extLst>
                  <a:ext uri="{0D108BD9-81ED-4DB2-BD59-A6C34878D82A}">
                    <a16:rowId xmlns="" xmlns:a16="http://schemas.microsoft.com/office/drawing/2014/main" val="2970800796"/>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B02-</a:t>
                      </a:r>
                      <a:r>
                        <a:rPr lang="ja-JP" altLang="en-US" sz="800" b="0" i="0" u="none" strike="noStrike" dirty="0">
                          <a:solidFill>
                            <a:schemeClr val="tx2"/>
                          </a:solidFill>
                          <a:effectLst/>
                          <a:latin typeface="+mn-ea"/>
                          <a:ea typeface="+mn-ea"/>
                          <a:cs typeface="Arial" panose="020B0604020202020204" pitchFamily="34" charset="0"/>
                        </a:rPr>
                        <a:t>①</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T_ETL_0755</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口座振替請求データ連携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起動後、年間スケジュール実施</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en-US" sz="800" b="0" i="0" u="none" strike="noStrike">
                          <a:solidFill>
                            <a:srgbClr val="000000"/>
                          </a:solidFill>
                          <a:effectLst/>
                          <a:latin typeface="メイリオ" panose="020B0604030504040204" pitchFamily="50" charset="-128"/>
                          <a:ea typeface="メイリオ" panose="020B0604030504040204" pitchFamily="50" charset="-128"/>
                        </a:rPr>
                        <a:t>AM05</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30</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extLst>
                  <a:ext uri="{0D108BD9-81ED-4DB2-BD59-A6C34878D82A}">
                    <a16:rowId xmlns="" xmlns:a16="http://schemas.microsoft.com/office/drawing/2014/main" val="895300577"/>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B02-</a:t>
                      </a:r>
                      <a:r>
                        <a:rPr lang="ja-JP" altLang="en-US" sz="800" b="0" i="0" u="none" strike="noStrike" dirty="0">
                          <a:solidFill>
                            <a:schemeClr val="tx2"/>
                          </a:solidFill>
                          <a:effectLst/>
                          <a:latin typeface="+mn-ea"/>
                          <a:ea typeface="+mn-ea"/>
                          <a:cs typeface="Arial" panose="020B0604020202020204" pitchFamily="34" charset="0"/>
                        </a:rPr>
                        <a:t>②</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T_ETL_0756</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口座振替収納結果データ連携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起動後、年間スケジュール実施</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:PM15</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30</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extLst>
                  <a:ext uri="{0D108BD9-81ED-4DB2-BD59-A6C34878D82A}">
                    <a16:rowId xmlns="" xmlns:a16="http://schemas.microsoft.com/office/drawing/2014/main" val="714138272"/>
                  </a:ext>
                </a:extLst>
              </a:tr>
              <a:tr h="125316">
                <a:tc>
                  <a:txBody>
                    <a:bodyPr/>
                    <a:lstStyle/>
                    <a:p>
                      <a:pPr algn="l" fontAlgn="ctr"/>
                      <a:r>
                        <a:rPr lang="en-US" sz="800" b="0" i="0" u="none" strike="noStrike" dirty="0">
                          <a:solidFill>
                            <a:schemeClr val="tx2"/>
                          </a:solidFill>
                          <a:effectLst/>
                          <a:latin typeface="+mn-ea"/>
                          <a:ea typeface="+mn-ea"/>
                          <a:cs typeface="Arial" panose="020B0604020202020204" pitchFamily="34" charset="0"/>
                        </a:rPr>
                        <a:t>B02-</a:t>
                      </a:r>
                      <a:r>
                        <a:rPr lang="ja-JP" altLang="en-US" sz="800" b="0" i="0" u="none" strike="noStrike" dirty="0">
                          <a:solidFill>
                            <a:schemeClr val="tx2"/>
                          </a:solidFill>
                          <a:effectLst/>
                          <a:latin typeface="+mn-ea"/>
                          <a:ea typeface="+mn-ea"/>
                          <a:cs typeface="Arial" panose="020B0604020202020204" pitchFamily="34" charset="0"/>
                        </a:rPr>
                        <a:t>③</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T_ETL_0757</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口座振替申込結果データ連携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起動後、毎日連携する。</a:t>
                      </a:r>
                      <a:endParaRPr lang="en-US" altLang="ja-JP" sz="800" b="0" i="0" u="none" strike="noStrike" dirty="0">
                        <a:solidFill>
                          <a:schemeClr val="tx2"/>
                        </a:solidFill>
                        <a:effectLst/>
                        <a:latin typeface="+mn-ea"/>
                        <a:ea typeface="+mn-ea"/>
                        <a:cs typeface="Arial" panose="020B0604020202020204" pitchFamily="34" charset="0"/>
                      </a:endParaRPr>
                    </a:p>
                    <a:p>
                      <a:pPr algn="l" fontAlgn="ctr"/>
                      <a:r>
                        <a:rPr lang="ja-JP" altLang="en-US" sz="800" b="0" i="0" u="none" strike="noStrike" dirty="0">
                          <a:solidFill>
                            <a:schemeClr val="tx2"/>
                          </a:solidFill>
                          <a:effectLst/>
                          <a:latin typeface="+mn-ea"/>
                          <a:ea typeface="+mn-ea"/>
                          <a:cs typeface="Arial" panose="020B0604020202020204" pitchFamily="34" charset="0"/>
                        </a:rPr>
                        <a:t>存在した場合だけメール送信</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:PM22</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00</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extLst>
                  <a:ext uri="{0D108BD9-81ED-4DB2-BD59-A6C34878D82A}">
                    <a16:rowId xmlns="" xmlns:a16="http://schemas.microsoft.com/office/drawing/2014/main" val="3283785144"/>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B02-</a:t>
                      </a:r>
                      <a:r>
                        <a:rPr lang="ja-JP" altLang="en-US" sz="800" b="0" i="0" u="none" strike="noStrike" dirty="0">
                          <a:solidFill>
                            <a:schemeClr val="tx2"/>
                          </a:solidFill>
                          <a:effectLst/>
                          <a:latin typeface="+mn-ea"/>
                          <a:ea typeface="+mn-ea"/>
                          <a:cs typeface="Arial" panose="020B0604020202020204" pitchFamily="34" charset="0"/>
                        </a:rPr>
                        <a:t>④</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T_ETL_0758</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口座</a:t>
                      </a:r>
                      <a:r>
                        <a:rPr lang="en-US" altLang="ja-JP" sz="800" b="0" i="0" u="none" strike="noStrike" dirty="0">
                          <a:solidFill>
                            <a:schemeClr val="tx2"/>
                          </a:solidFill>
                          <a:effectLst/>
                          <a:latin typeface="+mn-ea"/>
                          <a:ea typeface="+mn-ea"/>
                          <a:cs typeface="Arial" panose="020B0604020202020204" pitchFamily="34" charset="0"/>
                        </a:rPr>
                        <a:t>AG</a:t>
                      </a:r>
                      <a:r>
                        <a:rPr lang="ja-JP" altLang="en-US" sz="800" b="0" i="0" u="none" strike="noStrike" dirty="0">
                          <a:solidFill>
                            <a:schemeClr val="tx2"/>
                          </a:solidFill>
                          <a:effectLst/>
                          <a:latin typeface="+mn-ea"/>
                          <a:ea typeface="+mn-ea"/>
                          <a:cs typeface="Arial" panose="020B0604020202020204" pitchFamily="34" charset="0"/>
                        </a:rPr>
                        <a:t>処理結果取得</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起動後、年間スケジュール実施</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zh-TW" altLang="en-US" sz="800" b="0" i="0" u="none" strike="noStrike" dirty="0">
                          <a:solidFill>
                            <a:srgbClr val="000000"/>
                          </a:solidFill>
                          <a:effectLst/>
                          <a:latin typeface="メイリオ" panose="020B0604030504040204" pitchFamily="50" charset="-128"/>
                          <a:ea typeface="メイリオ" panose="020B0604030504040204" pitchFamily="50" charset="-128"/>
                        </a:rPr>
                        <a:t>日次</a:t>
                      </a:r>
                      <a:r>
                        <a:rPr lang="en-US" altLang="zh-TW" sz="800" b="0" i="0" u="none" strike="noStrike" dirty="0">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dirty="0">
                          <a:solidFill>
                            <a:srgbClr val="000000"/>
                          </a:solidFill>
                          <a:effectLst/>
                          <a:latin typeface="メイリオ" panose="020B0604030504040204" pitchFamily="50" charset="-128"/>
                          <a:ea typeface="メイリオ" panose="020B0604030504040204" pitchFamily="50" charset="-128"/>
                        </a:rPr>
                        <a:t>毎日</a:t>
                      </a:r>
                      <a:r>
                        <a:rPr lang="en-US" altLang="zh-TW" sz="800" b="0" i="0" u="none" strike="noStrike" dirty="0">
                          <a:solidFill>
                            <a:srgbClr val="000000"/>
                          </a:solidFill>
                          <a:effectLst/>
                          <a:latin typeface="メイリオ" panose="020B0604030504040204" pitchFamily="50" charset="-128"/>
                          <a:ea typeface="メイリオ" panose="020B0604030504040204" pitchFamily="50" charset="-128"/>
                        </a:rPr>
                        <a:t>:PM13</a:t>
                      </a:r>
                      <a:r>
                        <a:rPr lang="zh-TW" altLang="en-US" sz="800" b="0" i="0" u="none" strike="noStrike" dirty="0">
                          <a:solidFill>
                            <a:srgbClr val="000000"/>
                          </a:solidFill>
                          <a:effectLst/>
                          <a:latin typeface="メイリオ" panose="020B0604030504040204" pitchFamily="50" charset="-128"/>
                          <a:ea typeface="メイリオ" panose="020B0604030504040204" pitchFamily="50" charset="-128"/>
                        </a:rPr>
                        <a:t>時</a:t>
                      </a:r>
                      <a:r>
                        <a:rPr lang="en-US" altLang="zh-TW" sz="800" b="0" i="0" u="none" strike="noStrike" dirty="0">
                          <a:solidFill>
                            <a:srgbClr val="000000"/>
                          </a:solidFill>
                          <a:effectLst/>
                          <a:latin typeface="メイリオ" panose="020B0604030504040204" pitchFamily="50" charset="-128"/>
                          <a:ea typeface="メイリオ" panose="020B0604030504040204" pitchFamily="50" charset="-128"/>
                        </a:rPr>
                        <a:t>15</a:t>
                      </a:r>
                      <a:r>
                        <a:rPr lang="zh-TW" altLang="en-US" sz="800" b="0" i="0" u="none" strike="noStrike" dirty="0">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VCP</a:t>
                      </a:r>
                    </a:p>
                  </a:txBody>
                  <a:tcPr marL="72000" marR="72000" marT="9525" marB="0" anchor="ctr"/>
                </a:tc>
                <a:extLst>
                  <a:ext uri="{0D108BD9-81ED-4DB2-BD59-A6C34878D82A}">
                    <a16:rowId xmlns="" xmlns:a16="http://schemas.microsoft.com/office/drawing/2014/main" val="3657386319"/>
                  </a:ext>
                </a:extLst>
              </a:tr>
              <a:tr h="180908">
                <a:tc>
                  <a:txBody>
                    <a:bodyPr/>
                    <a:lstStyle/>
                    <a:p>
                      <a:pPr algn="l" fontAlgn="ctr"/>
                      <a:r>
                        <a:rPr lang="en-US" sz="800" b="0" i="0" u="none" strike="noStrike" dirty="0">
                          <a:solidFill>
                            <a:schemeClr val="tx2"/>
                          </a:solidFill>
                          <a:effectLst/>
                          <a:latin typeface="+mn-ea"/>
                          <a:ea typeface="+mn-ea"/>
                          <a:cs typeface="Arial" panose="020B0604020202020204" pitchFamily="34" charset="0"/>
                        </a:rPr>
                        <a:t>B03-</a:t>
                      </a:r>
                      <a:r>
                        <a:rPr lang="ja-JP" altLang="en-US" sz="800" b="0" i="0" u="none" strike="noStrike" dirty="0">
                          <a:solidFill>
                            <a:schemeClr val="tx2"/>
                          </a:solidFill>
                          <a:effectLst/>
                          <a:latin typeface="+mn-ea"/>
                          <a:ea typeface="+mn-ea"/>
                          <a:cs typeface="Arial" panose="020B0604020202020204" pitchFamily="34" charset="0"/>
                        </a:rPr>
                        <a:t>①</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T_ETL_0760</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口座振込請求データ出力</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日次</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r>
                        <a:rPr lang="en-US" sz="800" b="0" i="0" u="none" strike="noStrike" dirty="0">
                          <a:solidFill>
                            <a:srgbClr val="000000"/>
                          </a:solidFill>
                          <a:effectLst/>
                          <a:latin typeface="メイリオ" panose="020B0604030504040204" pitchFamily="50" charset="-128"/>
                          <a:ea typeface="メイリオ" panose="020B0604030504040204" pitchFamily="50" charset="-128"/>
                        </a:rPr>
                        <a:t>AM06</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30</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分</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/11</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時</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p>
                      <a:pPr algn="l" rtl="0" fontAlgn="ct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PM13</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/15</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時</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VCP</a:t>
                      </a:r>
                    </a:p>
                  </a:txBody>
                  <a:tcPr marL="72000" marR="72000" marT="9525" marB="0" anchor="ctr"/>
                </a:tc>
                <a:extLst>
                  <a:ext uri="{0D108BD9-81ED-4DB2-BD59-A6C34878D82A}">
                    <a16:rowId xmlns="" xmlns:a16="http://schemas.microsoft.com/office/drawing/2014/main" val="2546825087"/>
                  </a:ext>
                </a:extLst>
              </a:tr>
              <a:tr h="91798">
                <a:tc>
                  <a:txBody>
                    <a:bodyPr/>
                    <a:lstStyle/>
                    <a:p>
                      <a:pPr algn="l" fontAlgn="ctr"/>
                      <a:r>
                        <a:rPr lang="en-US" sz="800" b="0" i="0" u="none" strike="noStrike" dirty="0">
                          <a:solidFill>
                            <a:schemeClr val="tx2"/>
                          </a:solidFill>
                          <a:effectLst/>
                          <a:latin typeface="+mn-ea"/>
                          <a:ea typeface="+mn-ea"/>
                          <a:cs typeface="Arial" panose="020B0604020202020204" pitchFamily="34" charset="0"/>
                        </a:rPr>
                        <a:t>B03-</a:t>
                      </a:r>
                      <a:r>
                        <a:rPr lang="ja-JP" altLang="en-US" sz="800" b="0" i="0" u="none" strike="noStrike" dirty="0">
                          <a:solidFill>
                            <a:schemeClr val="tx2"/>
                          </a:solidFill>
                          <a:effectLst/>
                          <a:latin typeface="+mn-ea"/>
                          <a:ea typeface="+mn-ea"/>
                          <a:cs typeface="Arial" panose="020B0604020202020204" pitchFamily="34" charset="0"/>
                        </a:rPr>
                        <a:t>②</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T_ETL_0761</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口座振込収納結果データ連携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:PM14</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/18</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時</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VCP</a:t>
                      </a: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extLst>
                  <a:ext uri="{0D108BD9-81ED-4DB2-BD59-A6C34878D82A}">
                    <a16:rowId xmlns="" xmlns:a16="http://schemas.microsoft.com/office/drawing/2014/main" val="1713743736"/>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B04-</a:t>
                      </a:r>
                      <a:r>
                        <a:rPr lang="ja-JP" altLang="en-US" sz="800" b="0" i="0" u="none" strike="noStrike" dirty="0">
                          <a:solidFill>
                            <a:schemeClr val="tx2"/>
                          </a:solidFill>
                          <a:effectLst/>
                          <a:latin typeface="+mn-ea"/>
                          <a:ea typeface="+mn-ea"/>
                          <a:cs typeface="Arial" panose="020B0604020202020204" pitchFamily="34" charset="0"/>
                        </a:rPr>
                        <a:t>①</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T_ETL_0870</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クレカ請求データ連携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起動後、年間スケジュール実施</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sz="800" b="0" i="0" u="none" strike="noStrike" dirty="0">
                          <a:solidFill>
                            <a:srgbClr val="000000"/>
                          </a:solidFill>
                          <a:effectLst/>
                          <a:latin typeface="メイリオ" panose="020B0604030504040204" pitchFamily="50" charset="-128"/>
                          <a:ea typeface="メイリオ" panose="020B0604030504040204" pitchFamily="50" charset="-128"/>
                        </a:rPr>
                        <a:t>AM05</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30</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CCD</a:t>
                      </a: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extLst>
                  <a:ext uri="{0D108BD9-81ED-4DB2-BD59-A6C34878D82A}">
                    <a16:rowId xmlns="" xmlns:a16="http://schemas.microsoft.com/office/drawing/2014/main" val="43909344"/>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B04-</a:t>
                      </a:r>
                      <a:r>
                        <a:rPr lang="ja-JP" altLang="en-US" sz="800" b="0" i="0" u="none" strike="noStrike" dirty="0">
                          <a:solidFill>
                            <a:schemeClr val="tx2"/>
                          </a:solidFill>
                          <a:effectLst/>
                          <a:latin typeface="+mn-ea"/>
                          <a:ea typeface="+mn-ea"/>
                          <a:cs typeface="Arial" panose="020B0604020202020204" pitchFamily="34" charset="0"/>
                        </a:rPr>
                        <a:t>②</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T_ETL_0873</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クレカ</a:t>
                      </a:r>
                      <a:r>
                        <a:rPr lang="en-US" altLang="ja-JP" sz="800" b="0" i="0" u="none" strike="noStrike" dirty="0">
                          <a:solidFill>
                            <a:schemeClr val="tx2"/>
                          </a:solidFill>
                          <a:effectLst/>
                          <a:latin typeface="+mn-ea"/>
                          <a:ea typeface="+mn-ea"/>
                          <a:cs typeface="Arial" panose="020B0604020202020204" pitchFamily="34" charset="0"/>
                        </a:rPr>
                        <a:t>AG</a:t>
                      </a:r>
                      <a:r>
                        <a:rPr lang="ja-JP" altLang="en-US" sz="800" b="0" i="0" u="none" strike="noStrike" dirty="0">
                          <a:solidFill>
                            <a:schemeClr val="tx2"/>
                          </a:solidFill>
                          <a:effectLst/>
                          <a:latin typeface="+mn-ea"/>
                          <a:ea typeface="+mn-ea"/>
                          <a:cs typeface="Arial" panose="020B0604020202020204" pitchFamily="34" charset="0"/>
                        </a:rPr>
                        <a:t>処理結果取得</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起動後、年間スケジュール実施</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:PM13</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30</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AGREX</a:t>
                      </a: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VCP</a:t>
                      </a:r>
                    </a:p>
                  </a:txBody>
                  <a:tcPr marL="72000" marR="72000" marT="9525" marB="0" anchor="ctr"/>
                </a:tc>
                <a:extLst>
                  <a:ext uri="{0D108BD9-81ED-4DB2-BD59-A6C34878D82A}">
                    <a16:rowId xmlns="" xmlns:a16="http://schemas.microsoft.com/office/drawing/2014/main" val="757373256"/>
                  </a:ext>
                </a:extLst>
              </a:tr>
              <a:tr h="6501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2"/>
                          </a:solidFill>
                          <a:effectLst/>
                          <a:latin typeface="+mn-ea"/>
                          <a:ea typeface="+mn-ea"/>
                          <a:cs typeface="Arial" panose="020B0604020202020204" pitchFamily="34" charset="0"/>
                        </a:rPr>
                        <a:t>B05-</a:t>
                      </a:r>
                      <a:r>
                        <a:rPr lang="ja-JP" altLang="en-US" sz="800" b="0" i="0" u="none" strike="noStrike" dirty="0">
                          <a:solidFill>
                            <a:schemeClr val="tx2"/>
                          </a:solidFill>
                          <a:effectLst/>
                          <a:latin typeface="+mn-ea"/>
                          <a:ea typeface="+mn-ea"/>
                          <a:cs typeface="Arial" panose="020B0604020202020204" pitchFamily="34" charset="0"/>
                        </a:rPr>
                        <a:t>①</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M_ETL_0772</a:t>
                      </a: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2"/>
                          </a:solidFill>
                          <a:effectLst/>
                          <a:latin typeface="+mn-ea"/>
                          <a:ea typeface="+mn-ea"/>
                          <a:cs typeface="Arial" panose="020B0604020202020204" pitchFamily="34" charset="0"/>
                        </a:rPr>
                        <a:t>講師情報出力</a:t>
                      </a:r>
                      <a:r>
                        <a:rPr lang="en-US" altLang="ja-JP" sz="800" b="0" i="0" u="none" strike="noStrike" dirty="0">
                          <a:solidFill>
                            <a:schemeClr val="tx2"/>
                          </a:solidFill>
                          <a:effectLst/>
                          <a:latin typeface="+mn-ea"/>
                          <a:ea typeface="+mn-ea"/>
                          <a:cs typeface="Arial" panose="020B0604020202020204" pitchFamily="34" charset="0"/>
                        </a:rPr>
                        <a:t>#MONEY</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en-US" sz="800" b="0" i="0" u="none" strike="noStrike">
                          <a:solidFill>
                            <a:srgbClr val="000000"/>
                          </a:solidFill>
                          <a:effectLst/>
                          <a:latin typeface="メイリオ" panose="020B0604030504040204" pitchFamily="50" charset="-128"/>
                          <a:ea typeface="メイリオ" panose="020B0604030504040204" pitchFamily="50" charset="-128"/>
                        </a:rPr>
                        <a:t>AM06</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00</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基幹</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MONEY</a:t>
                      </a:r>
                    </a:p>
                  </a:txBody>
                  <a:tcPr marL="72000" marR="72000" marT="9525" marB="0" anchor="ctr"/>
                </a:tc>
                <a:extLst>
                  <a:ext uri="{0D108BD9-81ED-4DB2-BD59-A6C34878D82A}">
                    <a16:rowId xmlns="" xmlns:a16="http://schemas.microsoft.com/office/drawing/2014/main" val="1929960931"/>
                  </a:ext>
                </a:extLst>
              </a:tr>
              <a:tr h="65014">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B05-</a:t>
                      </a:r>
                      <a:r>
                        <a:rPr lang="ja-JP" altLang="en-US" sz="800" b="0" i="0" u="none" strike="noStrike" dirty="0">
                          <a:solidFill>
                            <a:schemeClr val="tx2"/>
                          </a:solidFill>
                          <a:effectLst/>
                          <a:latin typeface="+mn-ea"/>
                          <a:ea typeface="+mn-ea"/>
                          <a:cs typeface="Arial" panose="020B0604020202020204" pitchFamily="34" charset="0"/>
                        </a:rPr>
                        <a:t>②</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M_ETL_0773</a:t>
                      </a: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2"/>
                          </a:solidFill>
                          <a:effectLst/>
                          <a:latin typeface="+mn-ea"/>
                          <a:ea typeface="+mn-ea"/>
                          <a:cs typeface="Arial" panose="020B0604020202020204" pitchFamily="34" charset="0"/>
                        </a:rPr>
                        <a:t>講師情報分割</a:t>
                      </a:r>
                      <a:r>
                        <a:rPr lang="en-US" altLang="ja-JP" sz="800" b="0" i="0" u="none" strike="noStrike" dirty="0">
                          <a:solidFill>
                            <a:schemeClr val="tx2"/>
                          </a:solidFill>
                          <a:effectLst/>
                          <a:latin typeface="+mn-ea"/>
                          <a:ea typeface="+mn-ea"/>
                          <a:cs typeface="Arial" panose="020B0604020202020204" pitchFamily="34" charset="0"/>
                        </a:rPr>
                        <a:t>#MONEY</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月時</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手動</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基本</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:25</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日</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月</a:t>
                      </a:r>
                    </a:p>
                  </a:txBody>
                  <a:tcPr marL="0" marR="0" marT="0"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基幹</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MONEY</a:t>
                      </a:r>
                    </a:p>
                  </a:txBody>
                  <a:tcPr marL="72000" marR="72000" marT="9525" marB="0" anchor="ctr"/>
                </a:tc>
                <a:extLst>
                  <a:ext uri="{0D108BD9-81ED-4DB2-BD59-A6C34878D82A}">
                    <a16:rowId xmlns="" xmlns:a16="http://schemas.microsoft.com/office/drawing/2014/main" val="1753598778"/>
                  </a:ext>
                </a:extLst>
              </a:tr>
              <a:tr h="65014">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B05-</a:t>
                      </a:r>
                      <a:r>
                        <a:rPr lang="ja-JP" altLang="en-US" sz="800" b="0" i="0" u="none" strike="noStrike" dirty="0">
                          <a:solidFill>
                            <a:schemeClr val="tx2"/>
                          </a:solidFill>
                          <a:effectLst/>
                          <a:latin typeface="+mn-ea"/>
                          <a:ea typeface="+mn-ea"/>
                          <a:cs typeface="Arial" panose="020B0604020202020204" pitchFamily="34" charset="0"/>
                        </a:rPr>
                        <a:t>③</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M_ETL_0774</a:t>
                      </a: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2"/>
                          </a:solidFill>
                          <a:effectLst/>
                          <a:latin typeface="+mn-ea"/>
                          <a:ea typeface="+mn-ea"/>
                          <a:cs typeface="Arial" panose="020B0604020202020204" pitchFamily="34" charset="0"/>
                        </a:rPr>
                        <a:t>講師給与出力</a:t>
                      </a:r>
                      <a:r>
                        <a:rPr lang="en-US" altLang="ja-JP" sz="800" b="0" i="0" u="none" strike="noStrike" dirty="0">
                          <a:solidFill>
                            <a:schemeClr val="tx2"/>
                          </a:solidFill>
                          <a:effectLst/>
                          <a:latin typeface="+mn-ea"/>
                          <a:ea typeface="+mn-ea"/>
                          <a:cs typeface="Arial" panose="020B0604020202020204" pitchFamily="34" charset="0"/>
                        </a:rPr>
                        <a:t>#MONEY</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月時</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手動</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基本</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:25</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日</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月</a:t>
                      </a:r>
                    </a:p>
                  </a:txBody>
                  <a:tcPr marL="0" marR="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2"/>
                          </a:solidFill>
                          <a:effectLst/>
                          <a:latin typeface="+mn-ea"/>
                          <a:ea typeface="+mn-ea"/>
                          <a:cs typeface="Arial" panose="020B0604020202020204" pitchFamily="34" charset="0"/>
                        </a:rPr>
                        <a:t>-</a:t>
                      </a: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基幹</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MONEY</a:t>
                      </a:r>
                    </a:p>
                  </a:txBody>
                  <a:tcPr marL="72000" marR="72000" marT="9525" marB="0" anchor="ctr"/>
                </a:tc>
                <a:extLst>
                  <a:ext uri="{0D108BD9-81ED-4DB2-BD59-A6C34878D82A}">
                    <a16:rowId xmlns="" xmlns:a16="http://schemas.microsoft.com/office/drawing/2014/main" val="2728266350"/>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B07</a:t>
                      </a: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M_ETL_0784</a:t>
                      </a: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Shark-MSSS</a:t>
                      </a:r>
                      <a:r>
                        <a:rPr lang="ja-JP" altLang="en-US" sz="800" b="0" i="0" u="none" strike="noStrike" dirty="0">
                          <a:solidFill>
                            <a:schemeClr val="tx2"/>
                          </a:solidFill>
                          <a:effectLst/>
                          <a:latin typeface="+mn-ea"/>
                          <a:ea typeface="+mn-ea"/>
                          <a:cs typeface="Arial" panose="020B0604020202020204" pitchFamily="34" charset="0"/>
                        </a:rPr>
                        <a:t>教材売上データ連携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en-US" sz="800" b="0" i="0" u="none" strike="noStrike">
                          <a:solidFill>
                            <a:srgbClr val="000000"/>
                          </a:solidFill>
                          <a:effectLst/>
                          <a:latin typeface="メイリオ" panose="020B0604030504040204" pitchFamily="50" charset="-128"/>
                          <a:ea typeface="メイリオ" panose="020B0604030504040204" pitchFamily="50" charset="-128"/>
                        </a:rPr>
                        <a:t>AM04</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00</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t>
                      </a: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Shark</a:t>
                      </a: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extLst>
                  <a:ext uri="{0D108BD9-81ED-4DB2-BD59-A6C34878D82A}">
                    <a16:rowId xmlns="" xmlns:a16="http://schemas.microsoft.com/office/drawing/2014/main" val="1287507442"/>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B08</a:t>
                      </a: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M_ETL_0785</a:t>
                      </a: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Agave</a:t>
                      </a:r>
                      <a:r>
                        <a:rPr lang="ja-JP" altLang="en-US" sz="800" b="0" i="0" u="none" strike="noStrike" dirty="0">
                          <a:solidFill>
                            <a:schemeClr val="tx2"/>
                          </a:solidFill>
                          <a:effectLst/>
                          <a:latin typeface="+mn-ea"/>
                          <a:ea typeface="+mn-ea"/>
                          <a:cs typeface="Arial" panose="020B0604020202020204" pitchFamily="34" charset="0"/>
                        </a:rPr>
                        <a:t>教材売上データ連携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en-US" sz="800" b="0" i="0" u="none" strike="noStrike" dirty="0">
                          <a:solidFill>
                            <a:srgbClr val="000000"/>
                          </a:solidFill>
                          <a:effectLst/>
                          <a:latin typeface="メイリオ" panose="020B0604030504040204" pitchFamily="50" charset="-128"/>
                          <a:ea typeface="メイリオ" panose="020B0604030504040204" pitchFamily="50" charset="-128"/>
                        </a:rPr>
                        <a:t>AM05</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00</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t>
                      </a: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Agave</a:t>
                      </a: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extLst>
                  <a:ext uri="{0D108BD9-81ED-4DB2-BD59-A6C34878D82A}">
                    <a16:rowId xmlns="" xmlns:a16="http://schemas.microsoft.com/office/drawing/2014/main" val="2194889357"/>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B10-</a:t>
                      </a:r>
                      <a:r>
                        <a:rPr lang="ja-JP" altLang="en-US" sz="800" b="0" i="0" u="none" strike="noStrike" dirty="0">
                          <a:solidFill>
                            <a:schemeClr val="tx2"/>
                          </a:solidFill>
                          <a:effectLst/>
                          <a:latin typeface="+mn-ea"/>
                          <a:ea typeface="+mn-ea"/>
                          <a:cs typeface="Arial" panose="020B0604020202020204" pitchFamily="34" charset="0"/>
                        </a:rPr>
                        <a:t>①</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T_ETL_0801</a:t>
                      </a: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CCD</a:t>
                      </a:r>
                      <a:r>
                        <a:rPr lang="ja-JP" altLang="en-US" sz="800" b="0" i="0" u="none" strike="noStrike" dirty="0">
                          <a:solidFill>
                            <a:schemeClr val="tx2"/>
                          </a:solidFill>
                          <a:effectLst/>
                          <a:latin typeface="+mn-ea"/>
                          <a:ea typeface="+mn-ea"/>
                          <a:cs typeface="Arial" panose="020B0604020202020204" pitchFamily="34" charset="0"/>
                        </a:rPr>
                        <a:t>問合せデータ連携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en-US" sz="800" b="0" i="0" u="none" strike="noStrike">
                          <a:solidFill>
                            <a:srgbClr val="000000"/>
                          </a:solidFill>
                          <a:effectLst/>
                          <a:latin typeface="メイリオ" panose="020B0604030504040204" pitchFamily="50" charset="-128"/>
                          <a:ea typeface="メイリオ" panose="020B0604030504040204" pitchFamily="50" charset="-128"/>
                        </a:rPr>
                        <a:t>AM05/PM13/PM17</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基幹</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EVW</a:t>
                      </a:r>
                    </a:p>
                  </a:txBody>
                  <a:tcPr marL="72000" marR="72000" marT="9525" marB="0" anchor="ctr"/>
                </a:tc>
                <a:extLst>
                  <a:ext uri="{0D108BD9-81ED-4DB2-BD59-A6C34878D82A}">
                    <a16:rowId xmlns="" xmlns:a16="http://schemas.microsoft.com/office/drawing/2014/main" val="297576106"/>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B10-</a:t>
                      </a:r>
                      <a:r>
                        <a:rPr lang="ja-JP" altLang="en-US" sz="800" b="0" i="0" u="none" strike="noStrike" dirty="0">
                          <a:solidFill>
                            <a:schemeClr val="tx2"/>
                          </a:solidFill>
                          <a:effectLst/>
                          <a:latin typeface="+mn-ea"/>
                          <a:ea typeface="+mn-ea"/>
                          <a:cs typeface="Arial" panose="020B0604020202020204" pitchFamily="34" charset="0"/>
                        </a:rPr>
                        <a:t>②</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T_ETL_0802</a:t>
                      </a: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CCD</a:t>
                      </a:r>
                      <a:r>
                        <a:rPr lang="ja-JP" altLang="en-US" sz="800" b="0" i="0" u="none" strike="noStrike" dirty="0">
                          <a:solidFill>
                            <a:schemeClr val="tx2"/>
                          </a:solidFill>
                          <a:effectLst/>
                          <a:latin typeface="+mn-ea"/>
                          <a:ea typeface="+mn-ea"/>
                          <a:cs typeface="Arial" panose="020B0604020202020204" pitchFamily="34" charset="0"/>
                        </a:rPr>
                        <a:t>講師情報データ連携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en-US" sz="800" b="0" i="0" u="none" strike="noStrike">
                          <a:solidFill>
                            <a:srgbClr val="000000"/>
                          </a:solidFill>
                          <a:effectLst/>
                          <a:latin typeface="メイリオ" panose="020B0604030504040204" pitchFamily="50" charset="-128"/>
                          <a:ea typeface="メイリオ" panose="020B0604030504040204" pitchFamily="50" charset="-128"/>
                        </a:rPr>
                        <a:t>AM03</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基幹</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EVW</a:t>
                      </a:r>
                    </a:p>
                  </a:txBody>
                  <a:tcPr marL="72000" marR="72000" marT="9525" marB="0" anchor="ctr"/>
                </a:tc>
                <a:extLst>
                  <a:ext uri="{0D108BD9-81ED-4DB2-BD59-A6C34878D82A}">
                    <a16:rowId xmlns="" xmlns:a16="http://schemas.microsoft.com/office/drawing/2014/main" val="1889217804"/>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B10-</a:t>
                      </a:r>
                      <a:r>
                        <a:rPr lang="ja-JP" altLang="en-US" sz="800" b="0" i="0" u="none" strike="noStrike" dirty="0">
                          <a:solidFill>
                            <a:schemeClr val="tx2"/>
                          </a:solidFill>
                          <a:effectLst/>
                          <a:latin typeface="+mn-ea"/>
                          <a:ea typeface="+mn-ea"/>
                          <a:cs typeface="Arial" panose="020B0604020202020204" pitchFamily="34" charset="0"/>
                        </a:rPr>
                        <a:t>③</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M_ETL_0774</a:t>
                      </a: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CCD</a:t>
                      </a:r>
                      <a:r>
                        <a:rPr lang="ja-JP" altLang="en-US" sz="800" b="0" i="0" u="none" strike="noStrike" dirty="0">
                          <a:solidFill>
                            <a:schemeClr val="tx2"/>
                          </a:solidFill>
                          <a:effectLst/>
                          <a:latin typeface="+mn-ea"/>
                          <a:ea typeface="+mn-ea"/>
                          <a:cs typeface="Arial" panose="020B0604020202020204" pitchFamily="34" charset="0"/>
                        </a:rPr>
                        <a:t>講師給与連携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r>
                        <a:rPr lang="en-US" altLang="ja-JP" sz="800" b="0" i="0" u="none" strike="noStrike" dirty="0">
                          <a:solidFill>
                            <a:schemeClr val="tx2"/>
                          </a:solidFill>
                          <a:effectLst/>
                          <a:latin typeface="+mn-ea"/>
                          <a:ea typeface="+mn-ea"/>
                          <a:cs typeface="Arial" panose="020B0604020202020204" pitchFamily="34" charset="0"/>
                        </a:rPr>
                        <a:t>※T_ETL_0803</a:t>
                      </a:r>
                      <a:r>
                        <a:rPr lang="ja-JP" altLang="en-US" sz="800" b="0" i="0" u="none" strike="noStrike" dirty="0">
                          <a:solidFill>
                            <a:schemeClr val="tx2"/>
                          </a:solidFill>
                          <a:effectLst/>
                          <a:latin typeface="+mn-ea"/>
                          <a:ea typeface="+mn-ea"/>
                          <a:cs typeface="Arial" panose="020B0604020202020204" pitchFamily="34" charset="0"/>
                        </a:rPr>
                        <a:t>準備済み</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月時</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手動</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基本</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:25</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日</a:t>
                      </a:r>
                      <a:r>
                        <a:rPr lang="en-US" altLang="zh-TW" sz="800" b="0" i="0" u="none" strike="noStrike">
                          <a:solidFill>
                            <a:srgbClr val="000000"/>
                          </a:solidFill>
                          <a:effectLst/>
                          <a:latin typeface="メイリオ" panose="020B0604030504040204" pitchFamily="50" charset="-128"/>
                          <a:ea typeface="メイリオ" panose="020B0604030504040204" pitchFamily="50" charset="-128"/>
                        </a:rPr>
                        <a:t>/</a:t>
                      </a:r>
                      <a:r>
                        <a:rPr lang="zh-TW" altLang="en-US" sz="800" b="0" i="0" u="none" strike="noStrike">
                          <a:solidFill>
                            <a:srgbClr val="000000"/>
                          </a:solidFill>
                          <a:effectLst/>
                          <a:latin typeface="メイリオ" panose="020B0604030504040204" pitchFamily="50" charset="-128"/>
                          <a:ea typeface="メイリオ" panose="020B0604030504040204" pitchFamily="50" charset="-128"/>
                        </a:rPr>
                        <a:t>月</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CCD</a:t>
                      </a: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MONEY</a:t>
                      </a:r>
                    </a:p>
                  </a:txBody>
                  <a:tcPr marL="72000" marR="72000" marT="9525" marB="0" anchor="ctr"/>
                </a:tc>
                <a:extLst>
                  <a:ext uri="{0D108BD9-81ED-4DB2-BD59-A6C34878D82A}">
                    <a16:rowId xmlns="" xmlns:a16="http://schemas.microsoft.com/office/drawing/2014/main" val="83250209"/>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B10-</a:t>
                      </a:r>
                      <a:r>
                        <a:rPr lang="ja-JP" altLang="en-US" sz="800" b="0" i="0" u="none" strike="noStrike" dirty="0">
                          <a:solidFill>
                            <a:schemeClr val="tx2"/>
                          </a:solidFill>
                          <a:effectLst/>
                          <a:latin typeface="+mn-ea"/>
                          <a:ea typeface="+mn-ea"/>
                          <a:cs typeface="Arial" panose="020B0604020202020204" pitchFamily="34" charset="0"/>
                        </a:rPr>
                        <a:t>⑦</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T_ETL_0807</a:t>
                      </a: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CCD</a:t>
                      </a:r>
                      <a:r>
                        <a:rPr lang="ja-JP" altLang="en-US" sz="800" b="0" i="0" u="none" strike="noStrike" dirty="0">
                          <a:solidFill>
                            <a:schemeClr val="tx2"/>
                          </a:solidFill>
                          <a:effectLst/>
                          <a:latin typeface="+mn-ea"/>
                          <a:ea typeface="+mn-ea"/>
                          <a:cs typeface="Arial" panose="020B0604020202020204" pitchFamily="34" charset="0"/>
                        </a:rPr>
                        <a:t>クレカ請求データ連携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2"/>
                          </a:solidFill>
                          <a:effectLst/>
                          <a:latin typeface="+mn-ea"/>
                          <a:ea typeface="+mn-ea"/>
                          <a:cs typeface="Arial" panose="020B0604020202020204" pitchFamily="34" charset="0"/>
                        </a:rPr>
                        <a:t>TAC</a:t>
                      </a:r>
                      <a:r>
                        <a:rPr lang="ja-JP" altLang="en-US" sz="800" b="0" i="0" u="none" strike="noStrike" dirty="0">
                          <a:solidFill>
                            <a:schemeClr val="tx2"/>
                          </a:solidFill>
                          <a:effectLst/>
                          <a:latin typeface="+mn-ea"/>
                          <a:ea typeface="+mn-ea"/>
                          <a:cs typeface="Arial" panose="020B0604020202020204" pitchFamily="34" charset="0"/>
                        </a:rPr>
                        <a:t>起動後、年間スケジュール実施</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日次</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毎日</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en-US" sz="800" b="0" i="0" u="none" strike="noStrike">
                          <a:solidFill>
                            <a:srgbClr val="000000"/>
                          </a:solidFill>
                          <a:effectLst/>
                          <a:latin typeface="メイリオ" panose="020B0604030504040204" pitchFamily="50" charset="-128"/>
                          <a:ea typeface="メイリオ" panose="020B0604030504040204" pitchFamily="50" charset="-128"/>
                        </a:rPr>
                        <a:t>AM01</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時</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00</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分</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CCD</a:t>
                      </a:r>
                    </a:p>
                  </a:txBody>
                  <a:tcPr marL="72000" marR="72000" marT="9525" marB="0" anchor="ctr"/>
                </a:tc>
                <a:extLst>
                  <a:ext uri="{0D108BD9-81ED-4DB2-BD59-A6C34878D82A}">
                    <a16:rowId xmlns="" xmlns:a16="http://schemas.microsoft.com/office/drawing/2014/main" val="3538753964"/>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B12</a:t>
                      </a: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M</a:t>
                      </a:r>
                      <a:r>
                        <a:rPr lang="en-US" sz="800" b="0" i="0" u="none" strike="noStrike" dirty="0">
                          <a:solidFill>
                            <a:schemeClr val="tx2"/>
                          </a:solidFill>
                          <a:effectLst/>
                          <a:latin typeface="+mn-ea"/>
                          <a:ea typeface="+mn-ea"/>
                          <a:cs typeface="Arial" panose="020B0604020202020204" pitchFamily="34" charset="0"/>
                        </a:rPr>
                        <a:t>_ETL_1201</a:t>
                      </a:r>
                    </a:p>
                  </a:txBody>
                  <a:tcPr marL="72000" marR="72000" marT="9525" marB="0" anchor="ctr"/>
                </a:tc>
                <a:tc>
                  <a:txBody>
                    <a:bodyPr/>
                    <a:lstStyle/>
                    <a:p>
                      <a:pPr algn="l" fontAlgn="ctr"/>
                      <a:r>
                        <a:rPr lang="en-US" sz="800" b="0" i="0" u="none" strike="noStrike" dirty="0">
                          <a:solidFill>
                            <a:schemeClr val="tx2"/>
                          </a:solidFill>
                          <a:effectLst/>
                          <a:latin typeface="+mn-ea"/>
                          <a:ea typeface="+mn-ea"/>
                          <a:cs typeface="Arial" panose="020B0604020202020204" pitchFamily="34" charset="0"/>
                        </a:rPr>
                        <a:t>EV5</a:t>
                      </a:r>
                      <a:r>
                        <a:rPr lang="ja-JP" altLang="en-US" sz="800" b="0" i="0" u="none" strike="noStrike" dirty="0">
                          <a:solidFill>
                            <a:schemeClr val="tx2"/>
                          </a:solidFill>
                          <a:effectLst/>
                          <a:latin typeface="+mn-ea"/>
                          <a:ea typeface="+mn-ea"/>
                          <a:cs typeface="Arial" panose="020B0604020202020204" pitchFamily="34" charset="0"/>
                        </a:rPr>
                        <a:t>電子帳票管理システムデータ連携</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月時</a:t>
                      </a:r>
                      <a:r>
                        <a:rPr lang="en-US" altLang="ja-JP" sz="8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手動</a:t>
                      </a:r>
                    </a:p>
                  </a:txBody>
                  <a:tcPr marL="0" marR="0" marT="0"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EV5</a:t>
                      </a:r>
                    </a:p>
                  </a:txBody>
                  <a:tcPr marL="72000" marR="72000" marT="9525" marB="0" anchor="ctr"/>
                </a:tc>
                <a:extLst>
                  <a:ext uri="{0D108BD9-81ED-4DB2-BD59-A6C34878D82A}">
                    <a16:rowId xmlns="" xmlns:a16="http://schemas.microsoft.com/office/drawing/2014/main" val="3820554289"/>
                  </a:ext>
                </a:extLst>
              </a:tr>
              <a:tr h="65014">
                <a:tc>
                  <a:txBody>
                    <a:bodyPr/>
                    <a:lstStyle/>
                    <a:p>
                      <a:pPr algn="l" fontAlgn="ctr"/>
                      <a:r>
                        <a:rPr lang="en-US" sz="800" b="0" i="0" u="none" strike="noStrike" dirty="0">
                          <a:solidFill>
                            <a:schemeClr val="tx2"/>
                          </a:solidFill>
                          <a:effectLst/>
                          <a:latin typeface="+mn-ea"/>
                          <a:ea typeface="+mn-ea"/>
                          <a:cs typeface="Arial" panose="020B0604020202020204" pitchFamily="34" charset="0"/>
                        </a:rPr>
                        <a:t>B13</a:t>
                      </a:r>
                    </a:p>
                  </a:txBody>
                  <a:tcPr marL="72000" marR="72000" marT="9525" marB="0" anchor="ctr"/>
                </a:tc>
                <a:tc>
                  <a:txBody>
                    <a:bodyPr/>
                    <a:lstStyle/>
                    <a:p>
                      <a:pPr algn="l" fontAlgn="ctr"/>
                      <a:r>
                        <a:rPr kumimoji="1" lang="en-US" altLang="ja-JP" sz="800" b="0" i="0" kern="1200" dirty="0">
                          <a:solidFill>
                            <a:schemeClr val="tx2"/>
                          </a:solidFill>
                          <a:effectLst/>
                          <a:latin typeface="+mn-ea"/>
                          <a:ea typeface="+mn-ea"/>
                          <a:cs typeface="+mn-cs"/>
                        </a:rPr>
                        <a:t>T_ETL_1301</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生徒締め</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rtl="0"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月時</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手動</a:t>
                      </a:r>
                    </a:p>
                  </a:txBody>
                  <a:tcPr marL="0" marR="0" marT="0"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2"/>
                          </a:solidFill>
                          <a:effectLst/>
                          <a:latin typeface="+mn-ea"/>
                          <a:ea typeface="+mn-ea"/>
                          <a:cs typeface="Arial" panose="020B0604020202020204" pitchFamily="34" charset="0"/>
                        </a:rPr>
                        <a:t>－</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smtClean="0">
                          <a:solidFill>
                            <a:schemeClr val="tx2"/>
                          </a:solidFill>
                          <a:effectLst/>
                          <a:latin typeface="+mn-ea"/>
                          <a:ea typeface="+mn-ea"/>
                          <a:cs typeface="Arial" panose="020B0604020202020204" pitchFamily="34" charset="0"/>
                        </a:rPr>
                        <a:t>EV1</a:t>
                      </a:r>
                      <a:endParaRPr lang="en-US" altLang="ja-JP" sz="800" b="0" i="0" u="none" strike="noStrike" dirty="0">
                        <a:solidFill>
                          <a:schemeClr val="tx2"/>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i="0" u="none" strike="noStrike" dirty="0">
                          <a:solidFill>
                            <a:schemeClr val="tx2"/>
                          </a:solidFill>
                          <a:effectLst/>
                          <a:latin typeface="+mn-ea"/>
                          <a:ea typeface="+mn-ea"/>
                          <a:cs typeface="Arial" panose="020B0604020202020204" pitchFamily="34" charset="0"/>
                        </a:rPr>
                        <a:t>VCP</a:t>
                      </a:r>
                    </a:p>
                  </a:txBody>
                  <a:tcPr marL="72000" marR="72000" marT="9525" marB="0" anchor="ctr"/>
                </a:tc>
                <a:extLst>
                  <a:ext uri="{0D108BD9-81ED-4DB2-BD59-A6C34878D82A}">
                    <a16:rowId xmlns="" xmlns:a16="http://schemas.microsoft.com/office/drawing/2014/main" val="4168971925"/>
                  </a:ext>
                </a:extLst>
              </a:tr>
            </a:tbl>
          </a:graphicData>
        </a:graphic>
      </p:graphicFrame>
      <p:sp>
        <p:nvSpPr>
          <p:cNvPr id="7" name="テキスト ボックス 6">
            <a:extLst>
              <a:ext uri="{FF2B5EF4-FFF2-40B4-BE49-F238E27FC236}">
                <a16:creationId xmlns="" xmlns:a16="http://schemas.microsoft.com/office/drawing/2014/main" id="{E14592E6-74CC-40C7-AE0A-DD837E7F3F24}"/>
              </a:ext>
            </a:extLst>
          </p:cNvPr>
          <p:cNvSpPr txBox="1"/>
          <p:nvPr/>
        </p:nvSpPr>
        <p:spPr>
          <a:xfrm>
            <a:off x="179512" y="953693"/>
            <a:ext cx="8928992" cy="276999"/>
          </a:xfrm>
          <a:prstGeom prst="rect">
            <a:avLst/>
          </a:prstGeom>
        </p:spPr>
        <p:txBody>
          <a:bodyPr vert="horz" wrap="square" lIns="91440" tIns="45720" rIns="91440" bIns="45720" rtlCol="0" anchor="t" anchorCtr="0">
            <a:spAutoFit/>
          </a:bodyPr>
          <a:lstStyle/>
          <a:p>
            <a:r>
              <a:rPr kumimoji="1" lang="ja-JP" altLang="en-US" sz="1200" b="1" dirty="0">
                <a:solidFill>
                  <a:schemeClr val="tx2"/>
                </a:solidFill>
              </a:rPr>
              <a:t>・下記に</a:t>
            </a:r>
            <a:r>
              <a:rPr lang="en-US" altLang="ja-JP" sz="1200" b="1" dirty="0">
                <a:solidFill>
                  <a:schemeClr val="tx2"/>
                </a:solidFill>
              </a:rPr>
              <a:t>ASIS</a:t>
            </a:r>
            <a:r>
              <a:rPr lang="ja-JP" altLang="en-US" sz="1200" b="1" dirty="0">
                <a:solidFill>
                  <a:schemeClr val="tx2"/>
                </a:solidFill>
              </a:rPr>
              <a:t>として</a:t>
            </a:r>
            <a:r>
              <a:rPr lang="en-US" altLang="ja-JP" sz="1200" b="1" dirty="0">
                <a:solidFill>
                  <a:schemeClr val="tx2"/>
                </a:solidFill>
              </a:rPr>
              <a:t>VCP</a:t>
            </a:r>
            <a:r>
              <a:rPr lang="ja-JP" altLang="en-US" sz="1200" b="1" dirty="0">
                <a:solidFill>
                  <a:schemeClr val="tx2"/>
                </a:solidFill>
              </a:rPr>
              <a:t>が実施している連携概要を記載する。次頁から連携毎</a:t>
            </a:r>
            <a:r>
              <a:rPr lang="ja-JP" altLang="en-US" sz="1200" b="1" dirty="0" smtClean="0">
                <a:solidFill>
                  <a:schemeClr val="tx2"/>
                </a:solidFill>
              </a:rPr>
              <a:t>に「</a:t>
            </a:r>
            <a:r>
              <a:rPr lang="ja-JP" altLang="en-US" sz="1200" b="1" dirty="0">
                <a:solidFill>
                  <a:schemeClr val="tx2"/>
                </a:solidFill>
              </a:rPr>
              <a:t>停止</a:t>
            </a:r>
            <a:r>
              <a:rPr lang="en-US" altLang="ja-JP" sz="1200" b="1" dirty="0">
                <a:solidFill>
                  <a:schemeClr val="tx2"/>
                </a:solidFill>
              </a:rPr>
              <a:t>/</a:t>
            </a:r>
            <a:r>
              <a:rPr lang="ja-JP" altLang="en-US" sz="1200" b="1" dirty="0">
                <a:solidFill>
                  <a:schemeClr val="tx2"/>
                </a:solidFill>
              </a:rPr>
              <a:t>継続</a:t>
            </a:r>
            <a:r>
              <a:rPr lang="en-US" altLang="ja-JP" sz="1200" b="1" dirty="0">
                <a:solidFill>
                  <a:schemeClr val="tx2"/>
                </a:solidFill>
              </a:rPr>
              <a:t>/</a:t>
            </a:r>
            <a:r>
              <a:rPr lang="ja-JP" altLang="en-US" sz="1200" b="1" dirty="0">
                <a:solidFill>
                  <a:schemeClr val="tx2"/>
                </a:solidFill>
              </a:rPr>
              <a:t>新規変更」を記載する</a:t>
            </a:r>
            <a:endParaRPr kumimoji="1" lang="en-US" altLang="ja-JP" sz="1200" b="1" dirty="0">
              <a:solidFill>
                <a:schemeClr val="tx2"/>
              </a:solidFill>
            </a:endParaRPr>
          </a:p>
        </p:txBody>
      </p:sp>
    </p:spTree>
    <p:extLst>
      <p:ext uri="{BB962C8B-B14F-4D97-AF65-F5344CB8AC3E}">
        <p14:creationId xmlns:p14="http://schemas.microsoft.com/office/powerpoint/2010/main" val="353945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7</a:t>
            </a:fld>
            <a:endParaRPr lang="ja-JP" altLang="en-US" dirty="0"/>
          </a:p>
        </p:txBody>
      </p:sp>
      <p:sp>
        <p:nvSpPr>
          <p:cNvPr id="5" name="タイトル 1">
            <a:extLst>
              <a:ext uri="{FF2B5EF4-FFF2-40B4-BE49-F238E27FC236}">
                <a16:creationId xmlns="" xmlns:a16="http://schemas.microsoft.com/office/drawing/2014/main" id="{7FD276F6-B259-4770-9C23-DE0A9C1E95B3}"/>
              </a:ext>
            </a:extLst>
          </p:cNvPr>
          <p:cNvSpPr>
            <a:spLocks noGrp="1"/>
          </p:cNvSpPr>
          <p:nvPr>
            <p:ph type="title"/>
          </p:nvPr>
        </p:nvSpPr>
        <p:spPr>
          <a:xfrm>
            <a:off x="270939" y="101600"/>
            <a:ext cx="7144848" cy="546227"/>
          </a:xfrm>
        </p:spPr>
        <p:txBody>
          <a:bodyPr/>
          <a:lstStyle/>
          <a:p>
            <a:r>
              <a:rPr lang="ja-JP" altLang="en-US" dirty="0">
                <a:solidFill>
                  <a:schemeClr val="tx2"/>
                </a:solidFill>
              </a:rPr>
              <a:t>連携対象</a:t>
            </a:r>
            <a:r>
              <a:rPr kumimoji="1" lang="ja-JP" altLang="en-US" dirty="0" smtClean="0">
                <a:solidFill>
                  <a:schemeClr val="tx2"/>
                </a:solidFill>
              </a:rPr>
              <a:t>①</a:t>
            </a:r>
            <a:r>
              <a:rPr kumimoji="1" lang="ja-JP" altLang="en-US" dirty="0">
                <a:solidFill>
                  <a:schemeClr val="tx2"/>
                </a:solidFill>
              </a:rPr>
              <a:t>：停止</a:t>
            </a:r>
            <a:r>
              <a:rPr kumimoji="1" lang="ja-JP" altLang="en-US" dirty="0" smtClean="0">
                <a:solidFill>
                  <a:schemeClr val="tx2"/>
                </a:solidFill>
              </a:rPr>
              <a:t>ジョブ</a:t>
            </a:r>
            <a:r>
              <a:rPr kumimoji="1" lang="en-US" altLang="ja-JP" dirty="0" smtClean="0">
                <a:solidFill>
                  <a:schemeClr val="tx2"/>
                </a:solidFill>
              </a:rPr>
              <a:t>(RE</a:t>
            </a:r>
            <a:r>
              <a:rPr kumimoji="1" lang="ja-JP" altLang="en-US" dirty="0" smtClean="0">
                <a:solidFill>
                  <a:schemeClr val="tx2"/>
                </a:solidFill>
              </a:rPr>
              <a:t>機能代替ジョブ</a:t>
            </a:r>
            <a:r>
              <a:rPr kumimoji="1" lang="en-US" altLang="ja-JP" dirty="0" smtClean="0">
                <a:solidFill>
                  <a:schemeClr val="tx2"/>
                </a:solidFill>
              </a:rPr>
              <a:t>)</a:t>
            </a:r>
            <a:endParaRPr kumimoji="1" lang="ja-JP" altLang="en-US" dirty="0">
              <a:solidFill>
                <a:schemeClr val="tx2"/>
              </a:solidFill>
            </a:endParaRPr>
          </a:p>
        </p:txBody>
      </p:sp>
      <p:graphicFrame>
        <p:nvGraphicFramePr>
          <p:cNvPr id="6" name="表 5">
            <a:extLst>
              <a:ext uri="{FF2B5EF4-FFF2-40B4-BE49-F238E27FC236}">
                <a16:creationId xmlns="" xmlns:a16="http://schemas.microsoft.com/office/drawing/2014/main" id="{6EF2AA1F-FF92-46CA-A26C-0CA2BEFA9909}"/>
              </a:ext>
            </a:extLst>
          </p:cNvPr>
          <p:cNvGraphicFramePr>
            <a:graphicFrameLocks noGrp="1"/>
          </p:cNvGraphicFramePr>
          <p:nvPr>
            <p:extLst>
              <p:ext uri="{D42A27DB-BD31-4B8C-83A1-F6EECF244321}">
                <p14:modId xmlns:p14="http://schemas.microsoft.com/office/powerpoint/2010/main" val="65302175"/>
              </p:ext>
            </p:extLst>
          </p:nvPr>
        </p:nvGraphicFramePr>
        <p:xfrm>
          <a:off x="611560" y="1408960"/>
          <a:ext cx="7790904" cy="3604260"/>
        </p:xfrm>
        <a:graphic>
          <a:graphicData uri="http://schemas.openxmlformats.org/drawingml/2006/table">
            <a:tbl>
              <a:tblPr>
                <a:tableStyleId>{93296810-A885-4BE3-A3E7-6D5BEEA58F35}</a:tableStyleId>
              </a:tblPr>
              <a:tblGrid>
                <a:gridCol w="583738">
                  <a:extLst>
                    <a:ext uri="{9D8B030D-6E8A-4147-A177-3AD203B41FA5}">
                      <a16:colId xmlns="" xmlns:a16="http://schemas.microsoft.com/office/drawing/2014/main" val="767659550"/>
                    </a:ext>
                  </a:extLst>
                </a:gridCol>
                <a:gridCol w="804400">
                  <a:extLst>
                    <a:ext uri="{9D8B030D-6E8A-4147-A177-3AD203B41FA5}">
                      <a16:colId xmlns="" xmlns:a16="http://schemas.microsoft.com/office/drawing/2014/main" val="2316835118"/>
                    </a:ext>
                  </a:extLst>
                </a:gridCol>
                <a:gridCol w="2204575">
                  <a:extLst>
                    <a:ext uri="{9D8B030D-6E8A-4147-A177-3AD203B41FA5}">
                      <a16:colId xmlns="" xmlns:a16="http://schemas.microsoft.com/office/drawing/2014/main" val="2798717089"/>
                    </a:ext>
                  </a:extLst>
                </a:gridCol>
                <a:gridCol w="828213">
                  <a:extLst>
                    <a:ext uri="{9D8B030D-6E8A-4147-A177-3AD203B41FA5}">
                      <a16:colId xmlns="" xmlns:a16="http://schemas.microsoft.com/office/drawing/2014/main" val="1523047240"/>
                    </a:ext>
                  </a:extLst>
                </a:gridCol>
                <a:gridCol w="3369978">
                  <a:extLst>
                    <a:ext uri="{9D8B030D-6E8A-4147-A177-3AD203B41FA5}">
                      <a16:colId xmlns="" xmlns:a16="http://schemas.microsoft.com/office/drawing/2014/main" val="1440010715"/>
                    </a:ext>
                  </a:extLst>
                </a:gridCol>
              </a:tblGrid>
              <a:tr h="95696">
                <a:tc>
                  <a:txBody>
                    <a:bodyPr/>
                    <a:lstStyle/>
                    <a:p>
                      <a:pPr algn="l" fontAlgn="ctr"/>
                      <a:r>
                        <a:rPr lang="ja-JP" altLang="en-US" sz="800" b="1" u="none" strike="noStrike" dirty="0">
                          <a:solidFill>
                            <a:schemeClr val="bg1">
                              <a:lumMod val="95000"/>
                            </a:schemeClr>
                          </a:solidFill>
                          <a:effectLst/>
                          <a:latin typeface="+mn-ea"/>
                          <a:ea typeface="+mn-ea"/>
                        </a:rPr>
                        <a:t>機能</a:t>
                      </a:r>
                      <a:r>
                        <a:rPr lang="en-US" altLang="ja-JP" sz="800" b="1" u="none" strike="noStrike" dirty="0">
                          <a:solidFill>
                            <a:schemeClr val="bg1">
                              <a:lumMod val="95000"/>
                            </a:schemeClr>
                          </a:solidFill>
                          <a:effectLst/>
                          <a:latin typeface="+mn-ea"/>
                          <a:ea typeface="+mn-ea"/>
                        </a:rPr>
                        <a:t>ID</a:t>
                      </a:r>
                      <a:endParaRPr lang="ja-JP" altLang="en-US" sz="800" b="1" i="0" u="none" strike="noStrike" dirty="0">
                        <a:solidFill>
                          <a:schemeClr val="bg1">
                            <a:lumMod val="95000"/>
                          </a:schemeClr>
                        </a:solidFill>
                        <a:effectLst/>
                        <a:latin typeface="+mn-ea"/>
                        <a:ea typeface="+mn-ea"/>
                      </a:endParaRPr>
                    </a:p>
                  </a:txBody>
                  <a:tcPr marL="72000" marR="72000" marT="9525" marB="0" anchor="ctr">
                    <a:solidFill>
                      <a:srgbClr val="0070C0"/>
                    </a:solidFill>
                  </a:tcPr>
                </a:tc>
                <a:tc>
                  <a:txBody>
                    <a:bodyPr/>
                    <a:lstStyle/>
                    <a:p>
                      <a:pPr algn="l" fontAlgn="ctr"/>
                      <a:r>
                        <a:rPr lang="en-US" altLang="ja-JP" sz="800" b="1" u="none" strike="noStrike" dirty="0">
                          <a:solidFill>
                            <a:schemeClr val="bg1">
                              <a:lumMod val="95000"/>
                            </a:schemeClr>
                          </a:solidFill>
                          <a:effectLst/>
                          <a:latin typeface="+mn-ea"/>
                          <a:ea typeface="+mn-ea"/>
                        </a:rPr>
                        <a:t>TACID</a:t>
                      </a:r>
                      <a:endParaRPr lang="en-US" altLang="ja-JP" sz="800" b="1" i="0" u="none" strike="noStrike" dirty="0">
                        <a:solidFill>
                          <a:schemeClr val="bg1">
                            <a:lumMod val="95000"/>
                          </a:schemeClr>
                        </a:solidFill>
                        <a:effectLst/>
                        <a:latin typeface="+mn-ea"/>
                        <a:ea typeface="+mn-ea"/>
                      </a:endParaRPr>
                    </a:p>
                  </a:txBody>
                  <a:tcPr marL="72000" marR="72000" marT="9525" marB="0" anchor="ctr">
                    <a:solidFill>
                      <a:srgbClr val="0070C0"/>
                    </a:solidFill>
                  </a:tcPr>
                </a:tc>
                <a:tc>
                  <a:txBody>
                    <a:bodyPr/>
                    <a:lstStyle/>
                    <a:p>
                      <a:pPr algn="l" fontAlgn="ctr"/>
                      <a:r>
                        <a:rPr lang="ja-JP" altLang="en-US" sz="800" b="1" u="none" strike="noStrike" dirty="0">
                          <a:solidFill>
                            <a:schemeClr val="bg1">
                              <a:lumMod val="95000"/>
                            </a:schemeClr>
                          </a:solidFill>
                          <a:effectLst/>
                          <a:latin typeface="+mn-ea"/>
                          <a:ea typeface="+mn-ea"/>
                        </a:rPr>
                        <a:t>機能名</a:t>
                      </a:r>
                      <a:endParaRPr lang="en-US" sz="800" b="1" i="0" u="none" strike="noStrike" dirty="0">
                        <a:solidFill>
                          <a:schemeClr val="bg1">
                            <a:lumMod val="95000"/>
                          </a:schemeClr>
                        </a:solidFill>
                        <a:effectLst/>
                        <a:latin typeface="+mn-ea"/>
                        <a:ea typeface="+mn-ea"/>
                      </a:endParaRPr>
                    </a:p>
                  </a:txBody>
                  <a:tcPr marL="72000" marR="72000" marT="9525" marB="0" anchor="ctr">
                    <a:solidFill>
                      <a:srgbClr val="0070C0"/>
                    </a:solidFill>
                  </a:tcPr>
                </a:tc>
                <a:tc>
                  <a:txBody>
                    <a:bodyPr/>
                    <a:lstStyle/>
                    <a:p>
                      <a:pPr algn="l" fontAlgn="ctr"/>
                      <a:r>
                        <a:rPr lang="ja-JP" altLang="en-US" sz="800" b="1" u="none" strike="noStrike" dirty="0">
                          <a:solidFill>
                            <a:schemeClr val="bg1">
                              <a:lumMod val="95000"/>
                            </a:schemeClr>
                          </a:solidFill>
                          <a:effectLst/>
                          <a:latin typeface="+mn-ea"/>
                          <a:ea typeface="+mn-ea"/>
                        </a:rPr>
                        <a:t>対象</a:t>
                      </a:r>
                      <a:endParaRPr lang="en-US" altLang="ja-JP" sz="800" b="1" i="0" u="none" strike="noStrike" dirty="0">
                        <a:solidFill>
                          <a:schemeClr val="bg1">
                            <a:lumMod val="95000"/>
                          </a:schemeClr>
                        </a:solidFill>
                        <a:effectLst/>
                        <a:latin typeface="+mn-ea"/>
                        <a:ea typeface="+mn-ea"/>
                      </a:endParaRPr>
                    </a:p>
                  </a:txBody>
                  <a:tcPr marL="72000" marR="72000" marT="9525" marB="0" anchor="ctr">
                    <a:solidFill>
                      <a:srgbClr val="0070C0"/>
                    </a:solidFill>
                  </a:tcPr>
                </a:tc>
                <a:tc>
                  <a:txBody>
                    <a:bodyPr/>
                    <a:lstStyle/>
                    <a:p>
                      <a:pPr algn="l" fontAlgn="ctr"/>
                      <a:r>
                        <a:rPr lang="ja-JP" altLang="en-US" sz="800" b="1" u="none" strike="noStrike" dirty="0">
                          <a:solidFill>
                            <a:schemeClr val="bg1">
                              <a:lumMod val="95000"/>
                            </a:schemeClr>
                          </a:solidFill>
                          <a:effectLst/>
                          <a:latin typeface="+mn-ea"/>
                          <a:ea typeface="+mn-ea"/>
                        </a:rPr>
                        <a:t>理由</a:t>
                      </a:r>
                      <a:endParaRPr lang="en-US" altLang="ja-JP" sz="800" b="1" i="0" u="none" strike="noStrike" dirty="0">
                        <a:solidFill>
                          <a:schemeClr val="bg1">
                            <a:lumMod val="95000"/>
                          </a:schemeClr>
                        </a:solidFill>
                        <a:effectLst/>
                        <a:latin typeface="+mn-ea"/>
                        <a:ea typeface="+mn-ea"/>
                      </a:endParaRPr>
                    </a:p>
                  </a:txBody>
                  <a:tcPr marL="72000" marR="72000" marT="9525" marB="0" anchor="ctr">
                    <a:solidFill>
                      <a:srgbClr val="0070C0"/>
                    </a:solidFill>
                  </a:tcPr>
                </a:tc>
                <a:extLst>
                  <a:ext uri="{0D108BD9-81ED-4DB2-BD59-A6C34878D82A}">
                    <a16:rowId xmlns="" xmlns:a16="http://schemas.microsoft.com/office/drawing/2014/main" val="2148796927"/>
                  </a:ext>
                </a:extLst>
              </a:tr>
              <a:tr h="112090">
                <a:tc>
                  <a:txBody>
                    <a:bodyPr/>
                    <a:lstStyle/>
                    <a:p>
                      <a:pPr algn="l" fontAlgn="ctr"/>
                      <a:r>
                        <a:rPr lang="en-US" sz="800" b="0" u="none" strike="noStrike" dirty="0">
                          <a:solidFill>
                            <a:schemeClr val="bg1">
                              <a:lumMod val="85000"/>
                            </a:schemeClr>
                          </a:solidFill>
                          <a:effectLst/>
                          <a:latin typeface="+mn-ea"/>
                          <a:ea typeface="+mn-ea"/>
                        </a:rPr>
                        <a:t>B01-</a:t>
                      </a:r>
                      <a:r>
                        <a:rPr lang="ja-JP" altLang="en-US" sz="800" b="0" u="none" strike="noStrike" dirty="0">
                          <a:solidFill>
                            <a:schemeClr val="bg1">
                              <a:lumMod val="85000"/>
                            </a:schemeClr>
                          </a:solidFill>
                          <a:effectLst/>
                          <a:latin typeface="+mn-ea"/>
                          <a:ea typeface="+mn-ea"/>
                        </a:rPr>
                        <a:t>①</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T_ETL_0750</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latin typeface="+mn-ea"/>
                          <a:ea typeface="+mn-ea"/>
                        </a:rPr>
                        <a:t>コンビニ振込請求データ連携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2062410906"/>
                  </a:ext>
                </a:extLst>
              </a:tr>
              <a:tr h="95696">
                <a:tc>
                  <a:txBody>
                    <a:bodyPr/>
                    <a:lstStyle/>
                    <a:p>
                      <a:pPr algn="l" fontAlgn="ctr"/>
                      <a:r>
                        <a:rPr lang="en-US" sz="800" b="1" u="none" strike="noStrike" dirty="0">
                          <a:solidFill>
                            <a:schemeClr val="tx2"/>
                          </a:solidFill>
                          <a:effectLst/>
                          <a:latin typeface="+mn-ea"/>
                          <a:ea typeface="+mn-ea"/>
                        </a:rPr>
                        <a:t>B01-</a:t>
                      </a:r>
                      <a:r>
                        <a:rPr lang="ja-JP" altLang="en-US" sz="800" b="1" u="none" strike="noStrike" dirty="0">
                          <a:solidFill>
                            <a:schemeClr val="tx2"/>
                          </a:solidFill>
                          <a:effectLst/>
                          <a:latin typeface="+mn-ea"/>
                          <a:ea typeface="+mn-ea"/>
                        </a:rPr>
                        <a:t>②</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T_ETL_0751</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コンビニ収納消込結果データ連携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停止→</a:t>
                      </a:r>
                      <a:r>
                        <a:rPr lang="en-US" altLang="ja-JP" sz="800" b="1" u="none" strike="noStrike" dirty="0">
                          <a:solidFill>
                            <a:schemeClr val="tx2"/>
                          </a:solidFill>
                          <a:effectLst/>
                          <a:latin typeface="+mn-ea"/>
                          <a:ea typeface="+mn-ea"/>
                        </a:rPr>
                        <a:t>RE</a:t>
                      </a:r>
                      <a:r>
                        <a:rPr lang="ja-JP" altLang="en-US" sz="800" b="1" u="none" strike="noStrike" dirty="0">
                          <a:solidFill>
                            <a:schemeClr val="tx2"/>
                          </a:solidFill>
                          <a:effectLst/>
                          <a:latin typeface="+mn-ea"/>
                          <a:ea typeface="+mn-ea"/>
                        </a:rPr>
                        <a:t>実施</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smtClean="0">
                          <a:solidFill>
                            <a:schemeClr val="tx2"/>
                          </a:solidFill>
                          <a:effectLst/>
                          <a:latin typeface="+mn-ea"/>
                          <a:ea typeface="+mn-ea"/>
                        </a:rPr>
                        <a:t>・</a:t>
                      </a:r>
                      <a:r>
                        <a:rPr lang="en-US" altLang="ja-JP" sz="800" b="1" u="none" strike="noStrike" dirty="0" smtClean="0">
                          <a:solidFill>
                            <a:schemeClr val="tx2"/>
                          </a:solidFill>
                          <a:effectLst/>
                          <a:latin typeface="+mn-ea"/>
                          <a:ea typeface="+mn-ea"/>
                        </a:rPr>
                        <a:t>AGREX</a:t>
                      </a:r>
                      <a:r>
                        <a:rPr lang="ja-JP" altLang="en-US" sz="800" b="1" u="none" strike="noStrike" dirty="0" smtClean="0">
                          <a:solidFill>
                            <a:schemeClr val="tx2"/>
                          </a:solidFill>
                          <a:effectLst/>
                          <a:latin typeface="+mn-ea"/>
                          <a:ea typeface="+mn-ea"/>
                        </a:rPr>
                        <a:t>から手動で取得したファイルを、手動で</a:t>
                      </a:r>
                      <a:r>
                        <a:rPr lang="en-US" altLang="ja-JP" sz="800" b="1" u="none" strike="noStrike" dirty="0" smtClean="0">
                          <a:solidFill>
                            <a:schemeClr val="tx2"/>
                          </a:solidFill>
                          <a:effectLst/>
                          <a:latin typeface="+mn-ea"/>
                          <a:ea typeface="+mn-ea"/>
                        </a:rPr>
                        <a:t>RE</a:t>
                      </a:r>
                      <a:r>
                        <a:rPr lang="ja-JP" altLang="en-US" sz="800" b="1" u="none" strike="noStrike" dirty="0" smtClean="0">
                          <a:solidFill>
                            <a:schemeClr val="tx2"/>
                          </a:solidFill>
                          <a:effectLst/>
                          <a:latin typeface="+mn-ea"/>
                          <a:ea typeface="+mn-ea"/>
                        </a:rPr>
                        <a:t>へファイル読込みを行うため停止する。</a:t>
                      </a:r>
                      <a:endParaRPr lang="ja-JP" altLang="en-US" sz="800" b="1" i="0" u="none" strike="noStrike" dirty="0">
                        <a:solidFill>
                          <a:schemeClr val="tx2"/>
                        </a:solidFill>
                        <a:effectLst/>
                        <a:latin typeface="+mn-ea"/>
                        <a:ea typeface="+mn-ea"/>
                      </a:endParaRPr>
                    </a:p>
                  </a:txBody>
                  <a:tcPr marL="0" marR="0" marT="0" marB="0" anchor="ctr">
                    <a:solidFill>
                      <a:schemeClr val="bg1">
                        <a:lumMod val="75000"/>
                      </a:schemeClr>
                    </a:solidFill>
                  </a:tcPr>
                </a:tc>
                <a:extLst>
                  <a:ext uri="{0D108BD9-81ED-4DB2-BD59-A6C34878D82A}">
                    <a16:rowId xmlns="" xmlns:a16="http://schemas.microsoft.com/office/drawing/2014/main" val="3111559870"/>
                  </a:ext>
                </a:extLst>
              </a:tr>
              <a:tr h="95696">
                <a:tc>
                  <a:txBody>
                    <a:bodyPr/>
                    <a:lstStyle/>
                    <a:p>
                      <a:pPr algn="l" fontAlgn="ctr"/>
                      <a:r>
                        <a:rPr lang="en-US" sz="800" b="1" u="none" strike="noStrike" dirty="0">
                          <a:solidFill>
                            <a:schemeClr val="tx2"/>
                          </a:solidFill>
                          <a:effectLst/>
                          <a:latin typeface="+mn-ea"/>
                          <a:ea typeface="+mn-ea"/>
                        </a:rPr>
                        <a:t>B01-</a:t>
                      </a:r>
                      <a:r>
                        <a:rPr lang="ja-JP" altLang="en-US" sz="800" b="1" u="none" strike="noStrike" dirty="0">
                          <a:solidFill>
                            <a:schemeClr val="tx2"/>
                          </a:solidFill>
                          <a:effectLst/>
                          <a:latin typeface="+mn-ea"/>
                          <a:ea typeface="+mn-ea"/>
                        </a:rPr>
                        <a:t>③</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T_ETL_0752</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初回納入金コンビニ収納消込結果データ連携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停止→</a:t>
                      </a:r>
                      <a:r>
                        <a:rPr lang="en-US" altLang="ja-JP" sz="800" b="1" u="none" strike="noStrike" dirty="0">
                          <a:solidFill>
                            <a:schemeClr val="tx2"/>
                          </a:solidFill>
                          <a:effectLst/>
                          <a:latin typeface="+mn-ea"/>
                          <a:ea typeface="+mn-ea"/>
                        </a:rPr>
                        <a:t>RE</a:t>
                      </a:r>
                      <a:r>
                        <a:rPr lang="ja-JP" altLang="en-US" sz="800" b="1" u="none" strike="noStrike" dirty="0">
                          <a:solidFill>
                            <a:schemeClr val="tx2"/>
                          </a:solidFill>
                          <a:effectLst/>
                          <a:latin typeface="+mn-ea"/>
                          <a:ea typeface="+mn-ea"/>
                        </a:rPr>
                        <a:t>実施</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smtClean="0">
                          <a:solidFill>
                            <a:schemeClr val="tx2"/>
                          </a:solidFill>
                          <a:effectLst/>
                          <a:latin typeface="+mn-ea"/>
                          <a:ea typeface="+mn-ea"/>
                        </a:rPr>
                        <a:t>・</a:t>
                      </a:r>
                      <a:r>
                        <a:rPr lang="en-US" altLang="ja-JP" sz="800" b="1" u="none" strike="noStrike" dirty="0" smtClean="0">
                          <a:solidFill>
                            <a:schemeClr val="tx2"/>
                          </a:solidFill>
                          <a:effectLst/>
                          <a:latin typeface="+mn-ea"/>
                          <a:ea typeface="+mn-ea"/>
                        </a:rPr>
                        <a:t>AGREX</a:t>
                      </a:r>
                      <a:r>
                        <a:rPr lang="ja-JP" altLang="en-US" sz="800" b="1" u="none" strike="noStrike" dirty="0" smtClean="0">
                          <a:solidFill>
                            <a:schemeClr val="tx2"/>
                          </a:solidFill>
                          <a:effectLst/>
                          <a:latin typeface="+mn-ea"/>
                          <a:ea typeface="+mn-ea"/>
                        </a:rPr>
                        <a:t>から手動で取得したファイルを、手動で</a:t>
                      </a:r>
                      <a:r>
                        <a:rPr lang="en-US" altLang="ja-JP" sz="800" b="1" u="none" strike="noStrike" dirty="0" smtClean="0">
                          <a:solidFill>
                            <a:schemeClr val="tx2"/>
                          </a:solidFill>
                          <a:effectLst/>
                          <a:latin typeface="+mn-ea"/>
                          <a:ea typeface="+mn-ea"/>
                        </a:rPr>
                        <a:t>RE</a:t>
                      </a:r>
                      <a:r>
                        <a:rPr lang="ja-JP" altLang="en-US" sz="800" b="1" u="none" strike="noStrike" dirty="0" smtClean="0">
                          <a:solidFill>
                            <a:schemeClr val="tx2"/>
                          </a:solidFill>
                          <a:effectLst/>
                          <a:latin typeface="+mn-ea"/>
                          <a:ea typeface="+mn-ea"/>
                        </a:rPr>
                        <a:t>へファイル読込みを行うため停止する。</a:t>
                      </a:r>
                      <a:endParaRPr lang="ja-JP" altLang="en-US" sz="800" b="1" i="0" u="none" strike="noStrike" dirty="0">
                        <a:solidFill>
                          <a:schemeClr val="tx2"/>
                        </a:solidFill>
                        <a:effectLst/>
                        <a:latin typeface="+mn-ea"/>
                        <a:ea typeface="+mn-ea"/>
                      </a:endParaRPr>
                    </a:p>
                  </a:txBody>
                  <a:tcPr marL="0" marR="0" marT="0" marB="0" anchor="ctr">
                    <a:solidFill>
                      <a:schemeClr val="bg1">
                        <a:lumMod val="75000"/>
                      </a:schemeClr>
                    </a:solidFill>
                  </a:tcPr>
                </a:tc>
                <a:extLst>
                  <a:ext uri="{0D108BD9-81ED-4DB2-BD59-A6C34878D82A}">
                    <a16:rowId xmlns="" xmlns:a16="http://schemas.microsoft.com/office/drawing/2014/main" val="3669656647"/>
                  </a:ext>
                </a:extLst>
              </a:tr>
              <a:tr h="95696">
                <a:tc>
                  <a:txBody>
                    <a:bodyPr/>
                    <a:lstStyle/>
                    <a:p>
                      <a:pPr algn="l" fontAlgn="ctr"/>
                      <a:r>
                        <a:rPr lang="en-US" sz="800" b="0" u="none" strike="noStrike" dirty="0">
                          <a:solidFill>
                            <a:schemeClr val="bg1">
                              <a:lumMod val="85000"/>
                            </a:schemeClr>
                          </a:solidFill>
                          <a:effectLst/>
                          <a:latin typeface="+mn-ea"/>
                          <a:ea typeface="+mn-ea"/>
                        </a:rPr>
                        <a:t>B01-</a:t>
                      </a:r>
                      <a:r>
                        <a:rPr lang="ja-JP" altLang="en-US" sz="800" b="0" u="none" strike="noStrike" dirty="0">
                          <a:solidFill>
                            <a:schemeClr val="bg1">
                              <a:lumMod val="85000"/>
                            </a:schemeClr>
                          </a:solidFill>
                          <a:effectLst/>
                          <a:latin typeface="+mn-ea"/>
                          <a:ea typeface="+mn-ea"/>
                        </a:rPr>
                        <a:t>④</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T_ETL_0753</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latin typeface="+mn-ea"/>
                          <a:ea typeface="+mn-ea"/>
                        </a:rPr>
                        <a:t>コンビニ</a:t>
                      </a:r>
                      <a:r>
                        <a:rPr lang="en-US" altLang="ja-JP" sz="800" b="0" u="none" strike="noStrike" dirty="0">
                          <a:solidFill>
                            <a:schemeClr val="bg1">
                              <a:lumMod val="85000"/>
                            </a:schemeClr>
                          </a:solidFill>
                          <a:effectLst/>
                          <a:latin typeface="+mn-ea"/>
                          <a:ea typeface="+mn-ea"/>
                        </a:rPr>
                        <a:t>AG</a:t>
                      </a:r>
                      <a:r>
                        <a:rPr lang="ja-JP" altLang="en-US" sz="800" b="0" u="none" strike="noStrike" dirty="0">
                          <a:solidFill>
                            <a:schemeClr val="bg1">
                              <a:lumMod val="85000"/>
                            </a:schemeClr>
                          </a:solidFill>
                          <a:effectLst/>
                          <a:latin typeface="+mn-ea"/>
                          <a:ea typeface="+mn-ea"/>
                        </a:rPr>
                        <a:t>処理結果取得</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2970800796"/>
                  </a:ext>
                </a:extLst>
              </a:tr>
              <a:tr h="95696">
                <a:tc>
                  <a:txBody>
                    <a:bodyPr/>
                    <a:lstStyle/>
                    <a:p>
                      <a:pPr algn="l" fontAlgn="ctr"/>
                      <a:r>
                        <a:rPr lang="en-US" sz="800" b="0" u="none" strike="noStrike" dirty="0">
                          <a:solidFill>
                            <a:schemeClr val="bg1">
                              <a:lumMod val="85000"/>
                            </a:schemeClr>
                          </a:solidFill>
                          <a:effectLst/>
                          <a:latin typeface="+mn-ea"/>
                          <a:ea typeface="+mn-ea"/>
                        </a:rPr>
                        <a:t>B02-</a:t>
                      </a:r>
                      <a:r>
                        <a:rPr lang="ja-JP" altLang="en-US" sz="800" b="0" u="none" strike="noStrike" dirty="0">
                          <a:solidFill>
                            <a:schemeClr val="bg1">
                              <a:lumMod val="85000"/>
                            </a:schemeClr>
                          </a:solidFill>
                          <a:effectLst/>
                          <a:latin typeface="+mn-ea"/>
                          <a:ea typeface="+mn-ea"/>
                        </a:rPr>
                        <a:t>①</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T_ETL_0755</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latin typeface="+mn-ea"/>
                          <a:ea typeface="+mn-ea"/>
                        </a:rPr>
                        <a:t>口座振替請求データ連携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895300577"/>
                  </a:ext>
                </a:extLst>
              </a:tr>
              <a:tr h="95696">
                <a:tc>
                  <a:txBody>
                    <a:bodyPr/>
                    <a:lstStyle/>
                    <a:p>
                      <a:pPr algn="l" fontAlgn="ctr"/>
                      <a:r>
                        <a:rPr lang="en-US" sz="800" b="1" u="none" strike="noStrike" dirty="0">
                          <a:solidFill>
                            <a:schemeClr val="tx2"/>
                          </a:solidFill>
                          <a:effectLst/>
                          <a:latin typeface="+mn-ea"/>
                          <a:ea typeface="+mn-ea"/>
                        </a:rPr>
                        <a:t>B02-</a:t>
                      </a:r>
                      <a:r>
                        <a:rPr lang="ja-JP" altLang="en-US" sz="800" b="1" u="none" strike="noStrike" dirty="0">
                          <a:solidFill>
                            <a:schemeClr val="tx2"/>
                          </a:solidFill>
                          <a:effectLst/>
                          <a:latin typeface="+mn-ea"/>
                          <a:ea typeface="+mn-ea"/>
                        </a:rPr>
                        <a:t>②</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T_ETL_0756</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口座振替収納結果データ連携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停止→</a:t>
                      </a:r>
                      <a:r>
                        <a:rPr lang="en-US" altLang="ja-JP" sz="800" b="1" u="none" strike="noStrike" dirty="0">
                          <a:solidFill>
                            <a:schemeClr val="tx2"/>
                          </a:solidFill>
                          <a:effectLst/>
                          <a:latin typeface="+mn-ea"/>
                          <a:ea typeface="+mn-ea"/>
                        </a:rPr>
                        <a:t>RE</a:t>
                      </a:r>
                      <a:r>
                        <a:rPr lang="ja-JP" altLang="en-US" sz="800" b="1" u="none" strike="noStrike" dirty="0">
                          <a:solidFill>
                            <a:schemeClr val="tx2"/>
                          </a:solidFill>
                          <a:effectLst/>
                          <a:latin typeface="+mn-ea"/>
                          <a:ea typeface="+mn-ea"/>
                        </a:rPr>
                        <a:t>実施</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smtClean="0">
                          <a:solidFill>
                            <a:schemeClr val="tx2"/>
                          </a:solidFill>
                          <a:effectLst/>
                          <a:latin typeface="+mn-ea"/>
                          <a:ea typeface="+mn-ea"/>
                        </a:rPr>
                        <a:t>・</a:t>
                      </a:r>
                      <a:r>
                        <a:rPr lang="en-US" altLang="ja-JP" sz="800" b="1" u="none" strike="noStrike" dirty="0" smtClean="0">
                          <a:solidFill>
                            <a:schemeClr val="tx2"/>
                          </a:solidFill>
                          <a:effectLst/>
                          <a:latin typeface="+mn-ea"/>
                          <a:ea typeface="+mn-ea"/>
                        </a:rPr>
                        <a:t>AGREX</a:t>
                      </a:r>
                      <a:r>
                        <a:rPr lang="ja-JP" altLang="en-US" sz="800" b="1" u="none" strike="noStrike" dirty="0" smtClean="0">
                          <a:solidFill>
                            <a:schemeClr val="tx2"/>
                          </a:solidFill>
                          <a:effectLst/>
                          <a:latin typeface="+mn-ea"/>
                          <a:ea typeface="+mn-ea"/>
                        </a:rPr>
                        <a:t>から手動で取得したファイルを、手動で</a:t>
                      </a:r>
                      <a:r>
                        <a:rPr lang="en-US" altLang="ja-JP" sz="800" b="1" u="none" strike="noStrike" dirty="0" smtClean="0">
                          <a:solidFill>
                            <a:schemeClr val="tx2"/>
                          </a:solidFill>
                          <a:effectLst/>
                          <a:latin typeface="+mn-ea"/>
                          <a:ea typeface="+mn-ea"/>
                        </a:rPr>
                        <a:t>RE</a:t>
                      </a:r>
                      <a:r>
                        <a:rPr lang="ja-JP" altLang="en-US" sz="800" b="1" u="none" strike="noStrike" dirty="0" smtClean="0">
                          <a:solidFill>
                            <a:schemeClr val="tx2"/>
                          </a:solidFill>
                          <a:effectLst/>
                          <a:latin typeface="+mn-ea"/>
                          <a:ea typeface="+mn-ea"/>
                        </a:rPr>
                        <a:t>へファイル読込みを行うため停止する。</a:t>
                      </a:r>
                      <a:endParaRPr lang="ja-JP" altLang="en-US" sz="800" b="1" i="0" u="none" strike="noStrike" dirty="0">
                        <a:solidFill>
                          <a:schemeClr val="tx2"/>
                        </a:solidFill>
                        <a:effectLst/>
                        <a:latin typeface="+mn-ea"/>
                        <a:ea typeface="+mn-ea"/>
                      </a:endParaRPr>
                    </a:p>
                  </a:txBody>
                  <a:tcPr marL="0" marR="0" marT="0" marB="0" anchor="ctr">
                    <a:solidFill>
                      <a:schemeClr val="bg1">
                        <a:lumMod val="75000"/>
                      </a:schemeClr>
                    </a:solidFill>
                  </a:tcPr>
                </a:tc>
                <a:extLst>
                  <a:ext uri="{0D108BD9-81ED-4DB2-BD59-A6C34878D82A}">
                    <a16:rowId xmlns="" xmlns:a16="http://schemas.microsoft.com/office/drawing/2014/main" val="714138272"/>
                  </a:ext>
                </a:extLst>
              </a:tr>
              <a:tr h="95696">
                <a:tc>
                  <a:txBody>
                    <a:bodyPr/>
                    <a:lstStyle/>
                    <a:p>
                      <a:pPr algn="l" fontAlgn="ctr"/>
                      <a:r>
                        <a:rPr lang="en-US" sz="800" b="1" u="none" strike="noStrike" dirty="0">
                          <a:solidFill>
                            <a:schemeClr val="tx2"/>
                          </a:solidFill>
                          <a:effectLst/>
                          <a:latin typeface="+mn-ea"/>
                          <a:ea typeface="+mn-ea"/>
                        </a:rPr>
                        <a:t>B02-</a:t>
                      </a:r>
                      <a:r>
                        <a:rPr lang="ja-JP" altLang="en-US" sz="800" b="1" u="none" strike="noStrike" dirty="0">
                          <a:solidFill>
                            <a:schemeClr val="tx2"/>
                          </a:solidFill>
                          <a:effectLst/>
                          <a:latin typeface="+mn-ea"/>
                          <a:ea typeface="+mn-ea"/>
                        </a:rPr>
                        <a:t>③</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T_ETL_0757</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口座振替申込結果データ連携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停止→</a:t>
                      </a:r>
                      <a:r>
                        <a:rPr lang="en-US" altLang="ja-JP" sz="800" b="1" u="none" strike="noStrike" dirty="0">
                          <a:solidFill>
                            <a:schemeClr val="tx2"/>
                          </a:solidFill>
                          <a:effectLst/>
                          <a:latin typeface="+mn-ea"/>
                          <a:ea typeface="+mn-ea"/>
                        </a:rPr>
                        <a:t>RE</a:t>
                      </a:r>
                      <a:r>
                        <a:rPr lang="ja-JP" altLang="en-US" sz="800" b="1" u="none" strike="noStrike" dirty="0">
                          <a:solidFill>
                            <a:schemeClr val="tx2"/>
                          </a:solidFill>
                          <a:effectLst/>
                          <a:latin typeface="+mn-ea"/>
                          <a:ea typeface="+mn-ea"/>
                        </a:rPr>
                        <a:t>実施</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u="none" strike="noStrike" dirty="0" smtClean="0">
                          <a:solidFill>
                            <a:schemeClr val="tx2"/>
                          </a:solidFill>
                          <a:effectLst/>
                          <a:latin typeface="+mn-ea"/>
                          <a:ea typeface="+mn-ea"/>
                        </a:rPr>
                        <a:t>・</a:t>
                      </a:r>
                      <a:r>
                        <a:rPr lang="en-US" altLang="ja-JP" sz="800" b="1" u="none" strike="noStrike" dirty="0" smtClean="0">
                          <a:solidFill>
                            <a:schemeClr val="tx2"/>
                          </a:solidFill>
                          <a:effectLst/>
                          <a:latin typeface="+mn-ea"/>
                          <a:ea typeface="+mn-ea"/>
                        </a:rPr>
                        <a:t>AGREX</a:t>
                      </a:r>
                      <a:r>
                        <a:rPr lang="ja-JP" altLang="en-US" sz="800" b="1" u="none" strike="noStrike" dirty="0" smtClean="0">
                          <a:solidFill>
                            <a:schemeClr val="tx2"/>
                          </a:solidFill>
                          <a:effectLst/>
                          <a:latin typeface="+mn-ea"/>
                          <a:ea typeface="+mn-ea"/>
                        </a:rPr>
                        <a:t>から手動で取得したファイルを、手動で</a:t>
                      </a:r>
                      <a:r>
                        <a:rPr lang="en-US" altLang="ja-JP" sz="800" b="1" u="none" strike="noStrike" dirty="0" smtClean="0">
                          <a:solidFill>
                            <a:schemeClr val="tx2"/>
                          </a:solidFill>
                          <a:effectLst/>
                          <a:latin typeface="+mn-ea"/>
                          <a:ea typeface="+mn-ea"/>
                        </a:rPr>
                        <a:t>RE</a:t>
                      </a:r>
                      <a:r>
                        <a:rPr lang="ja-JP" altLang="en-US" sz="800" b="1" u="none" strike="noStrike" dirty="0" smtClean="0">
                          <a:solidFill>
                            <a:schemeClr val="tx2"/>
                          </a:solidFill>
                          <a:effectLst/>
                          <a:latin typeface="+mn-ea"/>
                          <a:ea typeface="+mn-ea"/>
                        </a:rPr>
                        <a:t>へファイル読込みを行うため停止する。</a:t>
                      </a:r>
                      <a:endParaRPr lang="ja-JP" altLang="en-US" sz="800" b="1" i="0" u="none" strike="noStrike" dirty="0">
                        <a:solidFill>
                          <a:schemeClr val="tx2"/>
                        </a:solidFill>
                        <a:effectLst/>
                        <a:latin typeface="+mn-ea"/>
                        <a:ea typeface="+mn-ea"/>
                      </a:endParaRPr>
                    </a:p>
                  </a:txBody>
                  <a:tcPr marL="0" marR="0" marT="0" marB="0" anchor="ctr">
                    <a:solidFill>
                      <a:schemeClr val="bg1">
                        <a:lumMod val="75000"/>
                      </a:schemeClr>
                    </a:solidFill>
                  </a:tcPr>
                </a:tc>
                <a:extLst>
                  <a:ext uri="{0D108BD9-81ED-4DB2-BD59-A6C34878D82A}">
                    <a16:rowId xmlns="" xmlns:a16="http://schemas.microsoft.com/office/drawing/2014/main" val="3283785144"/>
                  </a:ext>
                </a:extLst>
              </a:tr>
              <a:tr h="95696">
                <a:tc>
                  <a:txBody>
                    <a:bodyPr/>
                    <a:lstStyle/>
                    <a:p>
                      <a:pPr algn="l" fontAlgn="ctr"/>
                      <a:r>
                        <a:rPr lang="en-US" sz="800" b="0" u="none" strike="noStrike" dirty="0">
                          <a:solidFill>
                            <a:schemeClr val="bg1">
                              <a:lumMod val="85000"/>
                            </a:schemeClr>
                          </a:solidFill>
                          <a:effectLst/>
                          <a:latin typeface="+mn-ea"/>
                          <a:ea typeface="+mn-ea"/>
                        </a:rPr>
                        <a:t>B02-</a:t>
                      </a:r>
                      <a:r>
                        <a:rPr lang="ja-JP" altLang="en-US" sz="800" b="0" u="none" strike="noStrike" dirty="0">
                          <a:solidFill>
                            <a:schemeClr val="bg1">
                              <a:lumMod val="85000"/>
                            </a:schemeClr>
                          </a:solidFill>
                          <a:effectLst/>
                          <a:latin typeface="+mn-ea"/>
                          <a:ea typeface="+mn-ea"/>
                        </a:rPr>
                        <a:t>④</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T_ETL_0758</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latin typeface="+mn-ea"/>
                          <a:ea typeface="+mn-ea"/>
                        </a:rPr>
                        <a:t>口座</a:t>
                      </a:r>
                      <a:r>
                        <a:rPr lang="en-US" altLang="ja-JP" sz="800" b="0" u="none" strike="noStrike" dirty="0">
                          <a:solidFill>
                            <a:schemeClr val="bg1">
                              <a:lumMod val="85000"/>
                            </a:schemeClr>
                          </a:solidFill>
                          <a:effectLst/>
                          <a:latin typeface="+mn-ea"/>
                          <a:ea typeface="+mn-ea"/>
                        </a:rPr>
                        <a:t>AG</a:t>
                      </a:r>
                      <a:r>
                        <a:rPr lang="ja-JP" altLang="en-US" sz="800" b="0" u="none" strike="noStrike" dirty="0">
                          <a:solidFill>
                            <a:schemeClr val="bg1">
                              <a:lumMod val="85000"/>
                            </a:schemeClr>
                          </a:solidFill>
                          <a:effectLst/>
                          <a:latin typeface="+mn-ea"/>
                          <a:ea typeface="+mn-ea"/>
                        </a:rPr>
                        <a:t>処理結果取得</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3657386319"/>
                  </a:ext>
                </a:extLst>
              </a:tr>
              <a:tr h="95696">
                <a:tc>
                  <a:txBody>
                    <a:bodyPr/>
                    <a:lstStyle/>
                    <a:p>
                      <a:pPr algn="l" fontAlgn="ctr"/>
                      <a:r>
                        <a:rPr lang="en-US" sz="800" b="1" u="none" strike="noStrike" dirty="0">
                          <a:solidFill>
                            <a:schemeClr val="tx2"/>
                          </a:solidFill>
                          <a:effectLst/>
                          <a:latin typeface="+mn-ea"/>
                          <a:ea typeface="+mn-ea"/>
                        </a:rPr>
                        <a:t>B03-</a:t>
                      </a:r>
                      <a:r>
                        <a:rPr lang="ja-JP" altLang="en-US" sz="800" b="1" u="none" strike="noStrike" dirty="0">
                          <a:solidFill>
                            <a:schemeClr val="tx2"/>
                          </a:solidFill>
                          <a:effectLst/>
                          <a:latin typeface="+mn-ea"/>
                          <a:ea typeface="+mn-ea"/>
                        </a:rPr>
                        <a:t>①</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T_ETL_0760</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口座振込請求データ出力</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smtClean="0">
                          <a:solidFill>
                            <a:schemeClr val="tx2"/>
                          </a:solidFill>
                          <a:effectLst/>
                          <a:latin typeface="+mn-ea"/>
                          <a:ea typeface="+mn-ea"/>
                        </a:rPr>
                        <a:t>停止</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smtClean="0">
                          <a:solidFill>
                            <a:schemeClr val="tx2"/>
                          </a:solidFill>
                          <a:effectLst/>
                          <a:latin typeface="+mn-ea"/>
                          <a:ea typeface="+mn-ea"/>
                        </a:rPr>
                        <a:t>・消し</a:t>
                      </a:r>
                      <a:r>
                        <a:rPr lang="en-US" altLang="ja-JP" sz="800" b="1" u="none" strike="noStrike" dirty="0" smtClean="0">
                          <a:solidFill>
                            <a:schemeClr val="tx2"/>
                          </a:solidFill>
                          <a:effectLst/>
                          <a:latin typeface="+mn-ea"/>
                          <a:ea typeface="+mn-ea"/>
                        </a:rPr>
                        <a:t>Web</a:t>
                      </a:r>
                      <a:r>
                        <a:rPr lang="ja-JP" altLang="en-US" sz="800" b="1" u="none" strike="noStrike" smtClean="0">
                          <a:solidFill>
                            <a:schemeClr val="tx2"/>
                          </a:solidFill>
                          <a:effectLst/>
                          <a:latin typeface="+mn-ea"/>
                          <a:ea typeface="+mn-ea"/>
                        </a:rPr>
                        <a:t>廃止により出力不要となるため停止</a:t>
                      </a:r>
                      <a:r>
                        <a:rPr lang="ja-JP" altLang="en-US" sz="800" b="1" u="none" strike="noStrike" dirty="0">
                          <a:solidFill>
                            <a:schemeClr val="tx2"/>
                          </a:solidFill>
                          <a:effectLst/>
                          <a:latin typeface="+mn-ea"/>
                          <a:ea typeface="+mn-ea"/>
                        </a:rPr>
                        <a:t>する</a:t>
                      </a:r>
                      <a:endParaRPr lang="zh-TW" altLang="en-US" sz="800" b="1" i="0" u="none" strike="noStrike" dirty="0">
                        <a:solidFill>
                          <a:schemeClr val="tx2"/>
                        </a:solidFill>
                        <a:effectLst/>
                        <a:latin typeface="+mn-ea"/>
                        <a:ea typeface="+mn-ea"/>
                      </a:endParaRPr>
                    </a:p>
                  </a:txBody>
                  <a:tcPr marL="0" marR="0" marT="0" marB="0" anchor="ctr">
                    <a:solidFill>
                      <a:schemeClr val="bg1">
                        <a:lumMod val="75000"/>
                      </a:schemeClr>
                    </a:solidFill>
                  </a:tcPr>
                </a:tc>
                <a:extLst>
                  <a:ext uri="{0D108BD9-81ED-4DB2-BD59-A6C34878D82A}">
                    <a16:rowId xmlns="" xmlns:a16="http://schemas.microsoft.com/office/drawing/2014/main" val="2546825087"/>
                  </a:ext>
                </a:extLst>
              </a:tr>
              <a:tr h="95696">
                <a:tc>
                  <a:txBody>
                    <a:bodyPr/>
                    <a:lstStyle/>
                    <a:p>
                      <a:pPr algn="l" fontAlgn="ctr"/>
                      <a:r>
                        <a:rPr lang="en-US" sz="800" b="1" u="none" strike="noStrike" dirty="0">
                          <a:solidFill>
                            <a:schemeClr val="tx2"/>
                          </a:solidFill>
                          <a:effectLst/>
                          <a:latin typeface="+mn-ea"/>
                          <a:ea typeface="+mn-ea"/>
                        </a:rPr>
                        <a:t>B03-</a:t>
                      </a:r>
                      <a:r>
                        <a:rPr lang="ja-JP" altLang="en-US" sz="800" b="1" u="none" strike="noStrike" dirty="0">
                          <a:solidFill>
                            <a:schemeClr val="tx2"/>
                          </a:solidFill>
                          <a:effectLst/>
                          <a:latin typeface="+mn-ea"/>
                          <a:ea typeface="+mn-ea"/>
                        </a:rPr>
                        <a:t>②</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T_ETL_0761</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口座振込収納結果データ連携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u="none" strike="noStrike" dirty="0">
                          <a:solidFill>
                            <a:schemeClr val="tx2"/>
                          </a:solidFill>
                          <a:effectLst/>
                          <a:latin typeface="+mn-ea"/>
                          <a:ea typeface="+mn-ea"/>
                        </a:rPr>
                        <a:t>停止→</a:t>
                      </a:r>
                      <a:r>
                        <a:rPr lang="en-US" altLang="ja-JP" sz="800" b="1" u="none" strike="noStrike" dirty="0">
                          <a:solidFill>
                            <a:schemeClr val="tx2"/>
                          </a:solidFill>
                          <a:effectLst/>
                          <a:latin typeface="+mn-ea"/>
                          <a:ea typeface="+mn-ea"/>
                        </a:rPr>
                        <a:t>RE</a:t>
                      </a:r>
                      <a:r>
                        <a:rPr lang="ja-JP" altLang="en-US" sz="800" b="1" u="none" strike="noStrike" dirty="0">
                          <a:solidFill>
                            <a:schemeClr val="tx2"/>
                          </a:solidFill>
                          <a:effectLst/>
                          <a:latin typeface="+mn-ea"/>
                          <a:ea typeface="+mn-ea"/>
                        </a:rPr>
                        <a:t>実施</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1" u="none" strike="noStrike" dirty="0">
                          <a:solidFill>
                            <a:schemeClr val="tx2"/>
                          </a:solidFill>
                          <a:effectLst/>
                          <a:latin typeface="+mn-ea"/>
                          <a:ea typeface="+mn-ea"/>
                        </a:rPr>
                        <a:t>・</a:t>
                      </a:r>
                      <a:r>
                        <a:rPr lang="en-US" altLang="ja-JP" sz="800" b="1" u="none" strike="noStrike" dirty="0">
                          <a:solidFill>
                            <a:schemeClr val="tx2"/>
                          </a:solidFill>
                          <a:effectLst/>
                          <a:latin typeface="+mn-ea"/>
                          <a:ea typeface="+mn-ea"/>
                        </a:rPr>
                        <a:t>RE</a:t>
                      </a:r>
                      <a:r>
                        <a:rPr lang="ja-JP" altLang="en-US" sz="800" b="1" u="none" strike="noStrike" dirty="0" smtClean="0">
                          <a:solidFill>
                            <a:schemeClr val="tx2"/>
                          </a:solidFill>
                          <a:effectLst/>
                          <a:latin typeface="+mn-ea"/>
                          <a:ea typeface="+mn-ea"/>
                        </a:rPr>
                        <a:t>がファイル</a:t>
                      </a:r>
                      <a:r>
                        <a:rPr lang="en-US" altLang="ja-JP" sz="800" b="1" u="none" strike="noStrike" dirty="0" smtClean="0">
                          <a:solidFill>
                            <a:schemeClr val="tx2"/>
                          </a:solidFill>
                          <a:effectLst/>
                          <a:latin typeface="+mn-ea"/>
                          <a:ea typeface="+mn-ea"/>
                        </a:rPr>
                        <a:t>UPLOAD</a:t>
                      </a:r>
                      <a:r>
                        <a:rPr lang="ja-JP" altLang="en-US" sz="800" b="1" u="none" strike="noStrike" dirty="0" smtClean="0">
                          <a:solidFill>
                            <a:schemeClr val="tx2"/>
                          </a:solidFill>
                          <a:effectLst/>
                          <a:latin typeface="+mn-ea"/>
                          <a:ea typeface="+mn-ea"/>
                        </a:rPr>
                        <a:t>により銀行データを取得</a:t>
                      </a:r>
                      <a:r>
                        <a:rPr lang="ja-JP" altLang="en-US" sz="800" b="1" u="none" strike="noStrike" dirty="0">
                          <a:solidFill>
                            <a:schemeClr val="tx2"/>
                          </a:solidFill>
                          <a:effectLst/>
                          <a:latin typeface="+mn-ea"/>
                          <a:ea typeface="+mn-ea"/>
                        </a:rPr>
                        <a:t>するため停止</a:t>
                      </a:r>
                      <a:r>
                        <a:rPr lang="ja-JP" altLang="en-US" sz="800" b="1" u="none" strike="noStrike" dirty="0" smtClean="0">
                          <a:solidFill>
                            <a:schemeClr val="tx2"/>
                          </a:solidFill>
                          <a:effectLst/>
                          <a:latin typeface="+mn-ea"/>
                          <a:ea typeface="+mn-ea"/>
                        </a:rPr>
                        <a:t>する。</a:t>
                      </a:r>
                      <a:endParaRPr lang="zh-TW" altLang="en-US" sz="800" b="1" i="0" u="none" strike="noStrike" dirty="0">
                        <a:solidFill>
                          <a:schemeClr val="tx2"/>
                        </a:solidFill>
                        <a:effectLst/>
                        <a:latin typeface="+mn-ea"/>
                        <a:ea typeface="+mn-ea"/>
                      </a:endParaRPr>
                    </a:p>
                  </a:txBody>
                  <a:tcPr marL="0" marR="0" marT="0" marB="0" anchor="ctr">
                    <a:solidFill>
                      <a:schemeClr val="bg1">
                        <a:lumMod val="75000"/>
                      </a:schemeClr>
                    </a:solidFill>
                  </a:tcPr>
                </a:tc>
                <a:extLst>
                  <a:ext uri="{0D108BD9-81ED-4DB2-BD59-A6C34878D82A}">
                    <a16:rowId xmlns="" xmlns:a16="http://schemas.microsoft.com/office/drawing/2014/main" val="1713743736"/>
                  </a:ext>
                </a:extLst>
              </a:tr>
              <a:tr h="95696">
                <a:tc>
                  <a:txBody>
                    <a:bodyPr/>
                    <a:lstStyle/>
                    <a:p>
                      <a:pPr algn="l" fontAlgn="ctr"/>
                      <a:r>
                        <a:rPr lang="en-US" sz="800" b="0" u="none" strike="noStrike" dirty="0">
                          <a:solidFill>
                            <a:schemeClr val="bg1">
                              <a:lumMod val="85000"/>
                            </a:schemeClr>
                          </a:solidFill>
                          <a:effectLst/>
                          <a:latin typeface="+mn-ea"/>
                          <a:ea typeface="+mn-ea"/>
                        </a:rPr>
                        <a:t>B04-</a:t>
                      </a:r>
                      <a:r>
                        <a:rPr lang="ja-JP" altLang="en-US" sz="800" b="0" u="none" strike="noStrike" dirty="0">
                          <a:solidFill>
                            <a:schemeClr val="bg1">
                              <a:lumMod val="85000"/>
                            </a:schemeClr>
                          </a:solidFill>
                          <a:effectLst/>
                          <a:latin typeface="+mn-ea"/>
                          <a:ea typeface="+mn-ea"/>
                        </a:rPr>
                        <a:t>①</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T_ETL_0870</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latin typeface="+mn-ea"/>
                          <a:ea typeface="+mn-ea"/>
                        </a:rPr>
                        <a:t>クレカ請求データ連携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43909344"/>
                  </a:ext>
                </a:extLst>
              </a:tr>
              <a:tr h="95696">
                <a:tc>
                  <a:txBody>
                    <a:bodyPr/>
                    <a:lstStyle/>
                    <a:p>
                      <a:pPr algn="l" fontAlgn="ctr"/>
                      <a:r>
                        <a:rPr lang="en-US" sz="800" b="0" u="none" strike="noStrike" dirty="0">
                          <a:solidFill>
                            <a:schemeClr val="bg1">
                              <a:lumMod val="85000"/>
                            </a:schemeClr>
                          </a:solidFill>
                          <a:effectLst/>
                          <a:latin typeface="+mn-ea"/>
                          <a:ea typeface="+mn-ea"/>
                        </a:rPr>
                        <a:t>B04-</a:t>
                      </a:r>
                      <a:r>
                        <a:rPr lang="ja-JP" altLang="en-US" sz="800" b="0" u="none" strike="noStrike" dirty="0">
                          <a:solidFill>
                            <a:schemeClr val="bg1">
                              <a:lumMod val="85000"/>
                            </a:schemeClr>
                          </a:solidFill>
                          <a:effectLst/>
                          <a:latin typeface="+mn-ea"/>
                          <a:ea typeface="+mn-ea"/>
                        </a:rPr>
                        <a:t>②</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T_ETL_0873</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latin typeface="+mn-ea"/>
                          <a:ea typeface="+mn-ea"/>
                        </a:rPr>
                        <a:t>クレカ</a:t>
                      </a:r>
                      <a:r>
                        <a:rPr lang="en-US" altLang="ja-JP" sz="800" b="0" u="none" strike="noStrike" dirty="0">
                          <a:solidFill>
                            <a:schemeClr val="bg1">
                              <a:lumMod val="85000"/>
                            </a:schemeClr>
                          </a:solidFill>
                          <a:effectLst/>
                          <a:latin typeface="+mn-ea"/>
                          <a:ea typeface="+mn-ea"/>
                        </a:rPr>
                        <a:t>AG</a:t>
                      </a:r>
                      <a:r>
                        <a:rPr lang="ja-JP" altLang="en-US" sz="800" b="0" u="none" strike="noStrike" dirty="0">
                          <a:solidFill>
                            <a:schemeClr val="bg1">
                              <a:lumMod val="85000"/>
                            </a:schemeClr>
                          </a:solidFill>
                          <a:effectLst/>
                          <a:latin typeface="+mn-ea"/>
                          <a:ea typeface="+mn-ea"/>
                        </a:rPr>
                        <a:t>処理結果取得</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757373256"/>
                  </a:ext>
                </a:extLst>
              </a:tr>
              <a:tr h="95696">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800" b="0" u="none" strike="noStrike" dirty="0">
                          <a:solidFill>
                            <a:schemeClr val="bg1">
                              <a:lumMod val="85000"/>
                            </a:schemeClr>
                          </a:solidFill>
                          <a:effectLst/>
                          <a:latin typeface="+mn-ea"/>
                          <a:ea typeface="+mn-ea"/>
                        </a:rPr>
                        <a:t>B05-</a:t>
                      </a:r>
                      <a:r>
                        <a:rPr lang="ja-JP" altLang="en-US" sz="800" b="0" u="none" strike="noStrike" dirty="0">
                          <a:solidFill>
                            <a:schemeClr val="bg1">
                              <a:lumMod val="85000"/>
                            </a:schemeClr>
                          </a:solidFill>
                          <a:effectLst/>
                          <a:latin typeface="+mn-ea"/>
                          <a:ea typeface="+mn-ea"/>
                        </a:rPr>
                        <a:t>①</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M_ETL_0772</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latin typeface="+mn-ea"/>
                          <a:ea typeface="+mn-ea"/>
                        </a:rPr>
                        <a:t>講師情報出力</a:t>
                      </a:r>
                      <a:r>
                        <a:rPr lang="en-US" altLang="ja-JP" sz="800" b="0" u="none" strike="noStrike" dirty="0">
                          <a:solidFill>
                            <a:schemeClr val="bg1">
                              <a:lumMod val="85000"/>
                            </a:schemeClr>
                          </a:solidFill>
                          <a:effectLst/>
                          <a:latin typeface="+mn-ea"/>
                          <a:ea typeface="+mn-ea"/>
                        </a:rPr>
                        <a:t>#MONEY</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en-US" altLang="zh-TW"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1929960931"/>
                  </a:ext>
                </a:extLst>
              </a:tr>
              <a:tr h="95696">
                <a:tc>
                  <a:txBody>
                    <a:bodyPr/>
                    <a:lstStyle/>
                    <a:p>
                      <a:pPr algn="l" fontAlgn="ctr"/>
                      <a:r>
                        <a:rPr lang="en-US" altLang="ja-JP" sz="800" b="0" u="none" strike="noStrike" dirty="0">
                          <a:solidFill>
                            <a:schemeClr val="bg1">
                              <a:lumMod val="85000"/>
                            </a:schemeClr>
                          </a:solidFill>
                          <a:effectLst/>
                          <a:latin typeface="+mn-ea"/>
                          <a:ea typeface="+mn-ea"/>
                        </a:rPr>
                        <a:t>B05-</a:t>
                      </a:r>
                      <a:r>
                        <a:rPr lang="ja-JP" altLang="en-US" sz="800" b="0" u="none" strike="noStrike" dirty="0">
                          <a:solidFill>
                            <a:schemeClr val="bg1">
                              <a:lumMod val="85000"/>
                            </a:schemeClr>
                          </a:solidFill>
                          <a:effectLst/>
                          <a:latin typeface="+mn-ea"/>
                          <a:ea typeface="+mn-ea"/>
                        </a:rPr>
                        <a:t>②</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M_ETL_0773</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latin typeface="+mn-ea"/>
                          <a:ea typeface="+mn-ea"/>
                        </a:rPr>
                        <a:t>講師情報分割</a:t>
                      </a:r>
                      <a:r>
                        <a:rPr lang="en-US" altLang="ja-JP" sz="800" b="0" u="none" strike="noStrike" dirty="0">
                          <a:solidFill>
                            <a:schemeClr val="bg1">
                              <a:lumMod val="85000"/>
                            </a:schemeClr>
                          </a:solidFill>
                          <a:effectLst/>
                          <a:latin typeface="+mn-ea"/>
                          <a:ea typeface="+mn-ea"/>
                        </a:rPr>
                        <a:t>#MONEY</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en-US" altLang="zh-TW"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1753598778"/>
                  </a:ext>
                </a:extLst>
              </a:tr>
              <a:tr h="95696">
                <a:tc>
                  <a:txBody>
                    <a:bodyPr/>
                    <a:lstStyle/>
                    <a:p>
                      <a:pPr algn="l" fontAlgn="ctr"/>
                      <a:r>
                        <a:rPr lang="en-US" altLang="ja-JP" sz="800" b="0" u="none" strike="noStrike" dirty="0">
                          <a:solidFill>
                            <a:schemeClr val="bg1">
                              <a:lumMod val="85000"/>
                            </a:schemeClr>
                          </a:solidFill>
                          <a:effectLst/>
                          <a:latin typeface="+mn-ea"/>
                          <a:ea typeface="+mn-ea"/>
                        </a:rPr>
                        <a:t>B05-</a:t>
                      </a:r>
                      <a:r>
                        <a:rPr lang="ja-JP" altLang="en-US" sz="800" b="0" u="none" strike="noStrike" dirty="0">
                          <a:solidFill>
                            <a:schemeClr val="bg1">
                              <a:lumMod val="85000"/>
                            </a:schemeClr>
                          </a:solidFill>
                          <a:effectLst/>
                          <a:latin typeface="+mn-ea"/>
                          <a:ea typeface="+mn-ea"/>
                        </a:rPr>
                        <a:t>③</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M_ETL_0774</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800" b="0" u="none" strike="noStrike" dirty="0">
                          <a:solidFill>
                            <a:schemeClr val="bg1">
                              <a:lumMod val="85000"/>
                            </a:schemeClr>
                          </a:solidFill>
                          <a:effectLst/>
                          <a:latin typeface="+mn-ea"/>
                          <a:ea typeface="+mn-ea"/>
                        </a:rPr>
                        <a:t>講師給与出力</a:t>
                      </a:r>
                      <a:r>
                        <a:rPr lang="en-US" altLang="ja-JP" sz="800" b="0" u="none" strike="noStrike" dirty="0">
                          <a:solidFill>
                            <a:schemeClr val="bg1">
                              <a:lumMod val="85000"/>
                            </a:schemeClr>
                          </a:solidFill>
                          <a:effectLst/>
                          <a:latin typeface="+mn-ea"/>
                          <a:ea typeface="+mn-ea"/>
                        </a:rPr>
                        <a:t>#MONEY</a:t>
                      </a: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en-US" altLang="zh-TW"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2728266350"/>
                  </a:ext>
                </a:extLst>
              </a:tr>
              <a:tr h="95696">
                <a:tc>
                  <a:txBody>
                    <a:bodyPr/>
                    <a:lstStyle/>
                    <a:p>
                      <a:pPr algn="l" fontAlgn="ctr"/>
                      <a:r>
                        <a:rPr lang="en-US" sz="800" b="0" u="none" strike="noStrike" dirty="0">
                          <a:solidFill>
                            <a:schemeClr val="tx2"/>
                          </a:solidFill>
                          <a:effectLst/>
                          <a:latin typeface="+mn-ea"/>
                          <a:ea typeface="+mn-ea"/>
                        </a:rPr>
                        <a:t>B07</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M_ETL_0784</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Shark-MSSS</a:t>
                      </a:r>
                      <a:r>
                        <a:rPr lang="ja-JP" altLang="en-US" sz="800" b="1" u="none" strike="noStrike" dirty="0">
                          <a:solidFill>
                            <a:schemeClr val="tx2"/>
                          </a:solidFill>
                          <a:effectLst/>
                          <a:latin typeface="+mn-ea"/>
                          <a:ea typeface="+mn-ea"/>
                        </a:rPr>
                        <a:t>教材売上データ連携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i="0" u="none" strike="noStrike" dirty="0">
                          <a:solidFill>
                            <a:schemeClr val="tx2"/>
                          </a:solidFill>
                          <a:effectLst/>
                          <a:latin typeface="+mn-ea"/>
                          <a:ea typeface="+mn-ea"/>
                          <a:cs typeface="Arial" panose="020B0604020202020204" pitchFamily="34" charset="0"/>
                        </a:rPr>
                        <a:t>停止→</a:t>
                      </a:r>
                      <a:r>
                        <a:rPr lang="en-US" altLang="ja-JP" sz="800" b="1" i="0" u="none" strike="noStrike" dirty="0">
                          <a:solidFill>
                            <a:schemeClr val="tx2"/>
                          </a:solidFill>
                          <a:effectLst/>
                          <a:latin typeface="+mn-ea"/>
                          <a:ea typeface="+mn-ea"/>
                          <a:cs typeface="Arial" panose="020B0604020202020204" pitchFamily="34" charset="0"/>
                        </a:rPr>
                        <a:t>RE</a:t>
                      </a:r>
                      <a:r>
                        <a:rPr lang="ja-JP" altLang="en-US" sz="800" b="1" i="0" u="none" strike="noStrike" dirty="0">
                          <a:solidFill>
                            <a:schemeClr val="tx2"/>
                          </a:solidFill>
                          <a:effectLst/>
                          <a:latin typeface="+mn-ea"/>
                          <a:ea typeface="+mn-ea"/>
                          <a:cs typeface="Arial" panose="020B0604020202020204" pitchFamily="34" charset="0"/>
                        </a:rPr>
                        <a:t>実施</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i="0" u="none" strike="noStrike" dirty="0">
                          <a:solidFill>
                            <a:schemeClr val="tx2"/>
                          </a:solidFill>
                          <a:effectLst/>
                          <a:latin typeface="+mn-ea"/>
                          <a:ea typeface="+mn-ea"/>
                        </a:rPr>
                        <a:t>・</a:t>
                      </a:r>
                      <a:r>
                        <a:rPr lang="en-US" altLang="ja-JP" sz="800" b="1" i="0" u="none" strike="noStrike" dirty="0">
                          <a:solidFill>
                            <a:schemeClr val="tx2"/>
                          </a:solidFill>
                          <a:effectLst/>
                          <a:latin typeface="+mn-ea"/>
                          <a:ea typeface="+mn-ea"/>
                        </a:rPr>
                        <a:t>RE</a:t>
                      </a:r>
                      <a:r>
                        <a:rPr lang="ja-JP" altLang="en-US" sz="800" b="1" i="0" u="none" strike="noStrike" dirty="0">
                          <a:solidFill>
                            <a:schemeClr val="tx2"/>
                          </a:solidFill>
                          <a:effectLst/>
                          <a:latin typeface="+mn-ea"/>
                          <a:ea typeface="+mn-ea"/>
                        </a:rPr>
                        <a:t>が直接データ</a:t>
                      </a:r>
                      <a:r>
                        <a:rPr lang="ja-JP" altLang="en-US" sz="800" b="1" i="0" u="none" strike="noStrike" dirty="0" smtClean="0">
                          <a:solidFill>
                            <a:schemeClr val="tx2"/>
                          </a:solidFill>
                          <a:effectLst/>
                          <a:latin typeface="+mn-ea"/>
                          <a:ea typeface="+mn-ea"/>
                        </a:rPr>
                        <a:t>を取得するため</a:t>
                      </a:r>
                      <a:r>
                        <a:rPr lang="ja-JP" altLang="en-US" sz="800" b="1" i="0" u="none" strike="noStrike" dirty="0">
                          <a:solidFill>
                            <a:schemeClr val="tx2"/>
                          </a:solidFill>
                          <a:effectLst/>
                          <a:latin typeface="+mn-ea"/>
                          <a:ea typeface="+mn-ea"/>
                        </a:rPr>
                        <a:t>停止する</a:t>
                      </a:r>
                    </a:p>
                  </a:txBody>
                  <a:tcPr marL="0" marR="0" marT="0" marB="0" anchor="ctr">
                    <a:solidFill>
                      <a:schemeClr val="bg1">
                        <a:lumMod val="75000"/>
                      </a:schemeClr>
                    </a:solidFill>
                  </a:tcPr>
                </a:tc>
                <a:extLst>
                  <a:ext uri="{0D108BD9-81ED-4DB2-BD59-A6C34878D82A}">
                    <a16:rowId xmlns="" xmlns:a16="http://schemas.microsoft.com/office/drawing/2014/main" val="1287507442"/>
                  </a:ext>
                </a:extLst>
              </a:tr>
              <a:tr h="95696">
                <a:tc>
                  <a:txBody>
                    <a:bodyPr/>
                    <a:lstStyle/>
                    <a:p>
                      <a:pPr algn="l" fontAlgn="ctr"/>
                      <a:r>
                        <a:rPr lang="en-US" sz="800" b="0" u="none" strike="noStrike" dirty="0">
                          <a:solidFill>
                            <a:schemeClr val="tx2"/>
                          </a:solidFill>
                          <a:effectLst/>
                          <a:latin typeface="+mn-ea"/>
                          <a:ea typeface="+mn-ea"/>
                        </a:rPr>
                        <a:t>B08</a:t>
                      </a:r>
                      <a:endParaRPr lang="en-US" sz="800" b="0"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M_ETL_0785</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en-US" sz="800" b="1" u="none" strike="noStrike" dirty="0">
                          <a:solidFill>
                            <a:schemeClr val="tx2"/>
                          </a:solidFill>
                          <a:effectLst/>
                          <a:latin typeface="+mn-ea"/>
                          <a:ea typeface="+mn-ea"/>
                        </a:rPr>
                        <a:t>Agave</a:t>
                      </a:r>
                      <a:r>
                        <a:rPr lang="ja-JP" altLang="en-US" sz="800" b="1" u="none" strike="noStrike" dirty="0">
                          <a:solidFill>
                            <a:schemeClr val="tx2"/>
                          </a:solidFill>
                          <a:effectLst/>
                          <a:latin typeface="+mn-ea"/>
                          <a:ea typeface="+mn-ea"/>
                        </a:rPr>
                        <a:t>教材売上データ連携</a:t>
                      </a:r>
                      <a:endParaRPr lang="en-US"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fontAlgn="ctr"/>
                      <a:r>
                        <a:rPr lang="ja-JP" altLang="en-US" sz="800" b="1" i="0" u="none" strike="noStrike" dirty="0">
                          <a:solidFill>
                            <a:schemeClr val="tx2"/>
                          </a:solidFill>
                          <a:effectLst/>
                          <a:latin typeface="+mn-ea"/>
                          <a:ea typeface="+mn-ea"/>
                          <a:cs typeface="Arial" panose="020B0604020202020204" pitchFamily="34" charset="0"/>
                        </a:rPr>
                        <a:t>停止→</a:t>
                      </a:r>
                      <a:r>
                        <a:rPr lang="en-US" altLang="ja-JP" sz="800" b="1" i="0" u="none" strike="noStrike" dirty="0">
                          <a:solidFill>
                            <a:schemeClr val="tx2"/>
                          </a:solidFill>
                          <a:effectLst/>
                          <a:latin typeface="+mn-ea"/>
                          <a:ea typeface="+mn-ea"/>
                          <a:cs typeface="Arial" panose="020B0604020202020204" pitchFamily="34" charset="0"/>
                        </a:rPr>
                        <a:t>RE</a:t>
                      </a:r>
                      <a:r>
                        <a:rPr lang="ja-JP" altLang="en-US" sz="800" b="1" i="0" u="none" strike="noStrike" dirty="0">
                          <a:solidFill>
                            <a:schemeClr val="tx2"/>
                          </a:solidFill>
                          <a:effectLst/>
                          <a:latin typeface="+mn-ea"/>
                          <a:ea typeface="+mn-ea"/>
                          <a:cs typeface="Arial" panose="020B0604020202020204" pitchFamily="34" charset="0"/>
                        </a:rPr>
                        <a:t>実施</a:t>
                      </a:r>
                      <a:endParaRPr lang="en-US" altLang="ja-JP" sz="800" b="1" i="0" u="none" strike="noStrike" dirty="0">
                        <a:solidFill>
                          <a:schemeClr val="tx2"/>
                        </a:solidFill>
                        <a:effectLst/>
                        <a:latin typeface="+mn-ea"/>
                        <a:ea typeface="+mn-ea"/>
                        <a:cs typeface="Arial" panose="020B0604020202020204" pitchFamily="34" charset="0"/>
                      </a:endParaRPr>
                    </a:p>
                  </a:txBody>
                  <a:tcPr marL="72000" marR="72000" marT="9525" marB="0" anchor="ctr">
                    <a:solidFill>
                      <a:schemeClr val="bg1">
                        <a:lumMod val="75000"/>
                      </a:schemeClr>
                    </a:solidFill>
                  </a:tcPr>
                </a:tc>
                <a:tc>
                  <a:txBody>
                    <a:bodyPr/>
                    <a:lstStyle/>
                    <a:p>
                      <a:pPr algn="l" rtl="0" fontAlgn="ctr"/>
                      <a:r>
                        <a:rPr lang="ja-JP" altLang="en-US" sz="800" b="1" i="0" u="none" strike="noStrike" dirty="0">
                          <a:solidFill>
                            <a:schemeClr val="tx2"/>
                          </a:solidFill>
                          <a:effectLst/>
                          <a:latin typeface="+mn-ea"/>
                          <a:ea typeface="+mn-ea"/>
                        </a:rPr>
                        <a:t>・</a:t>
                      </a:r>
                      <a:r>
                        <a:rPr lang="en-US" altLang="ja-JP" sz="800" b="1" i="0" u="none" strike="noStrike" dirty="0">
                          <a:solidFill>
                            <a:schemeClr val="tx2"/>
                          </a:solidFill>
                          <a:effectLst/>
                          <a:latin typeface="+mn-ea"/>
                          <a:ea typeface="+mn-ea"/>
                        </a:rPr>
                        <a:t>RE</a:t>
                      </a:r>
                      <a:r>
                        <a:rPr lang="ja-JP" altLang="en-US" sz="800" b="1" i="0" u="none" strike="noStrike" dirty="0">
                          <a:solidFill>
                            <a:schemeClr val="tx2"/>
                          </a:solidFill>
                          <a:effectLst/>
                          <a:latin typeface="+mn-ea"/>
                          <a:ea typeface="+mn-ea"/>
                        </a:rPr>
                        <a:t>が直接データ</a:t>
                      </a:r>
                      <a:r>
                        <a:rPr lang="ja-JP" altLang="en-US" sz="800" b="1" i="0" u="none" strike="noStrike" dirty="0" smtClean="0">
                          <a:solidFill>
                            <a:schemeClr val="tx2"/>
                          </a:solidFill>
                          <a:effectLst/>
                          <a:latin typeface="+mn-ea"/>
                          <a:ea typeface="+mn-ea"/>
                        </a:rPr>
                        <a:t>を取得するため</a:t>
                      </a:r>
                      <a:r>
                        <a:rPr lang="ja-JP" altLang="en-US" sz="800" b="1" i="0" u="none" strike="noStrike" dirty="0">
                          <a:solidFill>
                            <a:schemeClr val="tx2"/>
                          </a:solidFill>
                          <a:effectLst/>
                          <a:latin typeface="+mn-ea"/>
                          <a:ea typeface="+mn-ea"/>
                        </a:rPr>
                        <a:t>停止する</a:t>
                      </a:r>
                    </a:p>
                  </a:txBody>
                  <a:tcPr marL="0" marR="0" marT="0" marB="0" anchor="ctr">
                    <a:solidFill>
                      <a:schemeClr val="bg1">
                        <a:lumMod val="75000"/>
                      </a:schemeClr>
                    </a:solidFill>
                  </a:tcPr>
                </a:tc>
                <a:extLst>
                  <a:ext uri="{0D108BD9-81ED-4DB2-BD59-A6C34878D82A}">
                    <a16:rowId xmlns="" xmlns:a16="http://schemas.microsoft.com/office/drawing/2014/main" val="2194889357"/>
                  </a:ext>
                </a:extLst>
              </a:tr>
              <a:tr h="95696">
                <a:tc>
                  <a:txBody>
                    <a:bodyPr/>
                    <a:lstStyle/>
                    <a:p>
                      <a:pPr algn="l" fontAlgn="ctr"/>
                      <a:r>
                        <a:rPr lang="en-US" sz="800" b="0" u="none" strike="noStrike" dirty="0">
                          <a:solidFill>
                            <a:schemeClr val="bg1">
                              <a:lumMod val="85000"/>
                            </a:schemeClr>
                          </a:solidFill>
                          <a:effectLst/>
                          <a:latin typeface="+mn-ea"/>
                          <a:ea typeface="+mn-ea"/>
                        </a:rPr>
                        <a:t>B10-</a:t>
                      </a:r>
                      <a:r>
                        <a:rPr lang="ja-JP" altLang="en-US" sz="800" b="0" u="none" strike="noStrike" dirty="0">
                          <a:solidFill>
                            <a:schemeClr val="bg1">
                              <a:lumMod val="85000"/>
                            </a:schemeClr>
                          </a:solidFill>
                          <a:effectLst/>
                          <a:latin typeface="+mn-ea"/>
                          <a:ea typeface="+mn-ea"/>
                        </a:rPr>
                        <a:t>①</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T_ETL_0801</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CCD</a:t>
                      </a:r>
                      <a:r>
                        <a:rPr lang="ja-JP" altLang="en-US" sz="800" b="0" u="none" strike="noStrike" dirty="0">
                          <a:solidFill>
                            <a:schemeClr val="bg1">
                              <a:lumMod val="85000"/>
                            </a:schemeClr>
                          </a:solidFill>
                          <a:effectLst/>
                          <a:latin typeface="+mn-ea"/>
                          <a:ea typeface="+mn-ea"/>
                        </a:rPr>
                        <a:t>問合せデータ連携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en-US" altLang="zh-TW"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297576106"/>
                  </a:ext>
                </a:extLst>
              </a:tr>
              <a:tr h="95696">
                <a:tc>
                  <a:txBody>
                    <a:bodyPr/>
                    <a:lstStyle/>
                    <a:p>
                      <a:pPr algn="l" fontAlgn="ctr"/>
                      <a:r>
                        <a:rPr lang="en-US" sz="800" b="0" u="none" strike="noStrike" dirty="0">
                          <a:solidFill>
                            <a:schemeClr val="bg1">
                              <a:lumMod val="85000"/>
                            </a:schemeClr>
                          </a:solidFill>
                          <a:effectLst/>
                          <a:latin typeface="+mn-ea"/>
                          <a:ea typeface="+mn-ea"/>
                        </a:rPr>
                        <a:t>B10-</a:t>
                      </a:r>
                      <a:r>
                        <a:rPr lang="ja-JP" altLang="en-US" sz="800" b="0" u="none" strike="noStrike" dirty="0">
                          <a:solidFill>
                            <a:schemeClr val="bg1">
                              <a:lumMod val="85000"/>
                            </a:schemeClr>
                          </a:solidFill>
                          <a:effectLst/>
                          <a:latin typeface="+mn-ea"/>
                          <a:ea typeface="+mn-ea"/>
                        </a:rPr>
                        <a:t>②</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T_ETL_0802</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CCD</a:t>
                      </a:r>
                      <a:r>
                        <a:rPr lang="ja-JP" altLang="en-US" sz="800" b="0" u="none" strike="noStrike" dirty="0">
                          <a:solidFill>
                            <a:schemeClr val="bg1">
                              <a:lumMod val="85000"/>
                            </a:schemeClr>
                          </a:solidFill>
                          <a:effectLst/>
                          <a:latin typeface="+mn-ea"/>
                          <a:ea typeface="+mn-ea"/>
                        </a:rPr>
                        <a:t>講師情報データ連携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en-US" altLang="zh-TW"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1889217804"/>
                  </a:ext>
                </a:extLst>
              </a:tr>
              <a:tr h="95696">
                <a:tc>
                  <a:txBody>
                    <a:bodyPr/>
                    <a:lstStyle/>
                    <a:p>
                      <a:pPr algn="l" fontAlgn="ctr"/>
                      <a:r>
                        <a:rPr lang="en-US" sz="800" b="0" u="none" strike="noStrike" dirty="0">
                          <a:solidFill>
                            <a:schemeClr val="bg1">
                              <a:lumMod val="85000"/>
                            </a:schemeClr>
                          </a:solidFill>
                          <a:effectLst/>
                          <a:latin typeface="+mn-ea"/>
                          <a:ea typeface="+mn-ea"/>
                        </a:rPr>
                        <a:t>B10-</a:t>
                      </a:r>
                      <a:r>
                        <a:rPr lang="ja-JP" altLang="en-US" sz="800" b="0" u="none" strike="noStrike" dirty="0">
                          <a:solidFill>
                            <a:schemeClr val="bg1">
                              <a:lumMod val="85000"/>
                            </a:schemeClr>
                          </a:solidFill>
                          <a:effectLst/>
                          <a:latin typeface="+mn-ea"/>
                          <a:ea typeface="+mn-ea"/>
                        </a:rPr>
                        <a:t>③</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M_ETL_0774</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CCD</a:t>
                      </a:r>
                      <a:r>
                        <a:rPr lang="ja-JP" altLang="en-US" sz="800" b="0" u="none" strike="noStrike" dirty="0">
                          <a:solidFill>
                            <a:schemeClr val="bg1">
                              <a:lumMod val="85000"/>
                            </a:schemeClr>
                          </a:solidFill>
                          <a:effectLst/>
                          <a:latin typeface="+mn-ea"/>
                          <a:ea typeface="+mn-ea"/>
                        </a:rPr>
                        <a:t>講師給与連携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en-US" altLang="zh-TW"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83250209"/>
                  </a:ext>
                </a:extLst>
              </a:tr>
              <a:tr h="95696">
                <a:tc>
                  <a:txBody>
                    <a:bodyPr/>
                    <a:lstStyle/>
                    <a:p>
                      <a:pPr algn="l" fontAlgn="ctr"/>
                      <a:r>
                        <a:rPr lang="en-US" sz="800" b="0" u="none" strike="noStrike" dirty="0">
                          <a:solidFill>
                            <a:schemeClr val="bg1">
                              <a:lumMod val="85000"/>
                            </a:schemeClr>
                          </a:solidFill>
                          <a:effectLst/>
                          <a:latin typeface="+mn-ea"/>
                          <a:ea typeface="+mn-ea"/>
                        </a:rPr>
                        <a:t>B10-</a:t>
                      </a:r>
                      <a:r>
                        <a:rPr lang="ja-JP" altLang="en-US" sz="800" b="0" u="none" strike="noStrike" dirty="0">
                          <a:solidFill>
                            <a:schemeClr val="bg1">
                              <a:lumMod val="85000"/>
                            </a:schemeClr>
                          </a:solidFill>
                          <a:effectLst/>
                          <a:latin typeface="+mn-ea"/>
                          <a:ea typeface="+mn-ea"/>
                        </a:rPr>
                        <a:t>⑦</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T_ETL_0807</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CCD</a:t>
                      </a:r>
                      <a:r>
                        <a:rPr lang="ja-JP" altLang="en-US" sz="800" b="0" u="none" strike="noStrike" dirty="0">
                          <a:solidFill>
                            <a:schemeClr val="bg1">
                              <a:lumMod val="85000"/>
                            </a:schemeClr>
                          </a:solidFill>
                          <a:effectLst/>
                          <a:latin typeface="+mn-ea"/>
                          <a:ea typeface="+mn-ea"/>
                        </a:rPr>
                        <a:t>クレカ請求データ連携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ja-JP" altLang="en-US"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3538753964"/>
                  </a:ext>
                </a:extLst>
              </a:tr>
              <a:tr h="95696">
                <a:tc>
                  <a:txBody>
                    <a:bodyPr/>
                    <a:lstStyle/>
                    <a:p>
                      <a:pPr algn="l" fontAlgn="ctr"/>
                      <a:r>
                        <a:rPr lang="en-US" sz="800" b="0" u="none" strike="noStrike" dirty="0">
                          <a:solidFill>
                            <a:schemeClr val="bg1">
                              <a:lumMod val="85000"/>
                            </a:schemeClr>
                          </a:solidFill>
                          <a:effectLst/>
                          <a:latin typeface="+mn-ea"/>
                          <a:ea typeface="+mn-ea"/>
                        </a:rPr>
                        <a:t>B12</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altLang="ja-JP" sz="800" b="0" u="none" strike="noStrike" dirty="0">
                          <a:solidFill>
                            <a:schemeClr val="bg1">
                              <a:lumMod val="85000"/>
                            </a:schemeClr>
                          </a:solidFill>
                          <a:effectLst/>
                          <a:latin typeface="+mn-ea"/>
                          <a:ea typeface="+mn-ea"/>
                        </a:rPr>
                        <a:t>M</a:t>
                      </a:r>
                      <a:r>
                        <a:rPr lang="en-US" sz="800" b="0" u="none" strike="noStrike" dirty="0">
                          <a:solidFill>
                            <a:schemeClr val="bg1">
                              <a:lumMod val="85000"/>
                            </a:schemeClr>
                          </a:solidFill>
                          <a:effectLst/>
                          <a:latin typeface="+mn-ea"/>
                          <a:ea typeface="+mn-ea"/>
                        </a:rPr>
                        <a:t>_ETL_1201</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en-US" sz="800" b="0" u="none" strike="noStrike" dirty="0">
                          <a:solidFill>
                            <a:schemeClr val="bg1">
                              <a:lumMod val="85000"/>
                            </a:schemeClr>
                          </a:solidFill>
                          <a:effectLst/>
                          <a:latin typeface="+mn-ea"/>
                          <a:ea typeface="+mn-ea"/>
                        </a:rPr>
                        <a:t>EV5</a:t>
                      </a:r>
                      <a:r>
                        <a:rPr lang="ja-JP" altLang="en-US" sz="800" b="0" u="none" strike="noStrike" dirty="0">
                          <a:solidFill>
                            <a:schemeClr val="bg1">
                              <a:lumMod val="85000"/>
                            </a:schemeClr>
                          </a:solidFill>
                          <a:effectLst/>
                          <a:latin typeface="+mn-ea"/>
                          <a:ea typeface="+mn-ea"/>
                        </a:rPr>
                        <a:t>電子帳票管理システムデータ連携</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en-US" altLang="zh-TW"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3820554289"/>
                  </a:ext>
                </a:extLst>
              </a:tr>
              <a:tr h="95696">
                <a:tc>
                  <a:txBody>
                    <a:bodyPr/>
                    <a:lstStyle/>
                    <a:p>
                      <a:pPr algn="l" fontAlgn="ctr"/>
                      <a:r>
                        <a:rPr lang="en-US" sz="800" b="0" u="none" strike="noStrike" dirty="0">
                          <a:solidFill>
                            <a:schemeClr val="bg1">
                              <a:lumMod val="85000"/>
                            </a:schemeClr>
                          </a:solidFill>
                          <a:effectLst/>
                          <a:latin typeface="+mn-ea"/>
                          <a:ea typeface="+mn-ea"/>
                        </a:rPr>
                        <a:t>B13</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kumimoji="1" lang="en-US" altLang="ja-JP" sz="800" b="0" kern="1200" dirty="0">
                          <a:solidFill>
                            <a:schemeClr val="bg1">
                              <a:lumMod val="85000"/>
                            </a:schemeClr>
                          </a:solidFill>
                          <a:effectLst/>
                          <a:latin typeface="+mn-ea"/>
                          <a:ea typeface="+mn-ea"/>
                        </a:rPr>
                        <a:t>T_ETL_1301</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fontAlgn="ctr"/>
                      <a:r>
                        <a:rPr lang="ja-JP" altLang="en-US" sz="800" b="0" u="none" strike="noStrike" dirty="0">
                          <a:solidFill>
                            <a:schemeClr val="bg1">
                              <a:lumMod val="85000"/>
                            </a:schemeClr>
                          </a:solidFill>
                          <a:effectLst/>
                          <a:latin typeface="+mn-ea"/>
                          <a:ea typeface="+mn-ea"/>
                        </a:rPr>
                        <a:t>生徒締め</a:t>
                      </a:r>
                      <a:endParaRPr lang="en-US"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altLang="ja-JP" sz="800" b="0" i="0" u="none" strike="noStrike" dirty="0">
                        <a:solidFill>
                          <a:schemeClr val="bg1">
                            <a:lumMod val="85000"/>
                          </a:schemeClr>
                        </a:solidFill>
                        <a:effectLst/>
                        <a:latin typeface="+mn-ea"/>
                        <a:ea typeface="+mn-ea"/>
                        <a:cs typeface="Arial" panose="020B0604020202020204" pitchFamily="34" charset="0"/>
                      </a:endParaRPr>
                    </a:p>
                  </a:txBody>
                  <a:tcPr marL="72000" marR="72000" marT="9525" marB="0" anchor="ctr"/>
                </a:tc>
                <a:tc>
                  <a:txBody>
                    <a:bodyPr/>
                    <a:lstStyle/>
                    <a:p>
                      <a:pPr algn="l" rtl="0" fontAlgn="ctr"/>
                      <a:endParaRPr lang="en-US" altLang="zh-TW" sz="800" b="0" i="0" u="none" strike="noStrike" dirty="0">
                        <a:solidFill>
                          <a:schemeClr val="bg1">
                            <a:lumMod val="85000"/>
                          </a:schemeClr>
                        </a:solidFill>
                        <a:effectLst/>
                        <a:latin typeface="+mn-ea"/>
                        <a:ea typeface="+mn-ea"/>
                      </a:endParaRPr>
                    </a:p>
                  </a:txBody>
                  <a:tcPr marL="0" marR="0" marT="0" marB="0" anchor="ctr"/>
                </a:tc>
                <a:extLst>
                  <a:ext uri="{0D108BD9-81ED-4DB2-BD59-A6C34878D82A}">
                    <a16:rowId xmlns="" xmlns:a16="http://schemas.microsoft.com/office/drawing/2014/main" val="4168971925"/>
                  </a:ext>
                </a:extLst>
              </a:tr>
            </a:tbl>
          </a:graphicData>
        </a:graphic>
      </p:graphicFrame>
      <p:sp>
        <p:nvSpPr>
          <p:cNvPr id="7" name="テキスト ボックス 6">
            <a:extLst>
              <a:ext uri="{FF2B5EF4-FFF2-40B4-BE49-F238E27FC236}">
                <a16:creationId xmlns="" xmlns:a16="http://schemas.microsoft.com/office/drawing/2014/main" id="{18B9A960-7C33-4A2B-BE28-C7E09B5564FE}"/>
              </a:ext>
            </a:extLst>
          </p:cNvPr>
          <p:cNvSpPr txBox="1"/>
          <p:nvPr/>
        </p:nvSpPr>
        <p:spPr>
          <a:xfrm>
            <a:off x="467544" y="929410"/>
            <a:ext cx="8568952" cy="461665"/>
          </a:xfrm>
          <a:prstGeom prst="rect">
            <a:avLst/>
          </a:prstGeom>
        </p:spPr>
        <p:txBody>
          <a:bodyPr vert="horz" wrap="square" lIns="91440" tIns="45720" rIns="91440" bIns="45720" rtlCol="0" anchor="t" anchorCtr="0">
            <a:spAutoFit/>
          </a:bodyPr>
          <a:lstStyle/>
          <a:p>
            <a:r>
              <a:rPr kumimoji="1" lang="ja-JP" altLang="en-US" sz="1200" b="1" dirty="0">
                <a:solidFill>
                  <a:schemeClr val="tx2"/>
                </a:solidFill>
              </a:rPr>
              <a:t>・下記に</a:t>
            </a:r>
            <a:r>
              <a:rPr kumimoji="1" lang="en-US" altLang="ja-JP" sz="1200" b="1" dirty="0">
                <a:solidFill>
                  <a:schemeClr val="tx2"/>
                </a:solidFill>
              </a:rPr>
              <a:t>RE</a:t>
            </a:r>
            <a:r>
              <a:rPr lang="ja-JP" altLang="en-US" sz="1200" b="1" dirty="0">
                <a:solidFill>
                  <a:schemeClr val="tx2"/>
                </a:solidFill>
              </a:rPr>
              <a:t>によって機能代替されるジョブを記載</a:t>
            </a:r>
            <a:endParaRPr lang="en-US" altLang="ja-JP" sz="1200" b="1" dirty="0">
              <a:solidFill>
                <a:schemeClr val="tx2"/>
              </a:solidFill>
            </a:endParaRPr>
          </a:p>
          <a:p>
            <a:r>
              <a:rPr kumimoji="1" lang="ja-JP" altLang="en-US" sz="1200" b="1" dirty="0">
                <a:solidFill>
                  <a:schemeClr val="tx2"/>
                </a:solidFill>
              </a:rPr>
              <a:t>　</a:t>
            </a:r>
            <a:r>
              <a:rPr kumimoji="1" lang="en-US" altLang="ja-JP" sz="1200" b="1" dirty="0">
                <a:solidFill>
                  <a:schemeClr val="tx2"/>
                </a:solidFill>
              </a:rPr>
              <a:t>※ASIS</a:t>
            </a:r>
            <a:r>
              <a:rPr kumimoji="1" lang="ja-JP" altLang="en-US" sz="1200" b="1" dirty="0">
                <a:solidFill>
                  <a:schemeClr val="tx2"/>
                </a:solidFill>
              </a:rPr>
              <a:t>ジョブへの対応としては、</a:t>
            </a:r>
            <a:r>
              <a:rPr kumimoji="1" lang="en-US" altLang="ja-JP" sz="1200" b="1" dirty="0">
                <a:solidFill>
                  <a:schemeClr val="tx2"/>
                </a:solidFill>
              </a:rPr>
              <a:t>RE</a:t>
            </a:r>
            <a:r>
              <a:rPr kumimoji="1" lang="ja-JP" altLang="en-US" sz="1200" b="1" dirty="0">
                <a:solidFill>
                  <a:schemeClr val="tx2"/>
                </a:solidFill>
              </a:rPr>
              <a:t>切替時</a:t>
            </a:r>
            <a:r>
              <a:rPr kumimoji="1" lang="en-US" altLang="ja-JP" sz="1200" b="1" dirty="0">
                <a:solidFill>
                  <a:schemeClr val="tx2"/>
                </a:solidFill>
              </a:rPr>
              <a:t>TAC</a:t>
            </a:r>
            <a:r>
              <a:rPr kumimoji="1" lang="ja-JP" altLang="en-US" sz="1200" b="1" dirty="0">
                <a:solidFill>
                  <a:schemeClr val="tx2"/>
                </a:solidFill>
              </a:rPr>
              <a:t>から停止を実施する</a:t>
            </a:r>
            <a:endParaRPr kumimoji="1" lang="en-US" altLang="ja-JP" sz="1200" b="1" dirty="0">
              <a:solidFill>
                <a:schemeClr val="tx2"/>
              </a:solidFill>
            </a:endParaRPr>
          </a:p>
        </p:txBody>
      </p:sp>
      <p:sp>
        <p:nvSpPr>
          <p:cNvPr id="8" name="テキスト ボックス 7">
            <a:extLst>
              <a:ext uri="{FF2B5EF4-FFF2-40B4-BE49-F238E27FC236}">
                <a16:creationId xmlns="" xmlns:a16="http://schemas.microsoft.com/office/drawing/2014/main" id="{8FE60C5D-FC26-49A1-BFCF-C7F5D025753D}"/>
              </a:ext>
            </a:extLst>
          </p:cNvPr>
          <p:cNvSpPr txBox="1"/>
          <p:nvPr/>
        </p:nvSpPr>
        <p:spPr>
          <a:xfrm>
            <a:off x="539552" y="4758464"/>
            <a:ext cx="7324441" cy="253916"/>
          </a:xfrm>
          <a:prstGeom prst="rect">
            <a:avLst/>
          </a:prstGeom>
        </p:spPr>
        <p:txBody>
          <a:bodyPr vert="horz" wrap="none" lIns="91440" tIns="45720" rIns="91440" bIns="45720" rtlCol="0" anchor="t" anchorCtr="0">
            <a:spAutoFit/>
          </a:bodyPr>
          <a:lstStyle/>
          <a:p>
            <a:r>
              <a:rPr kumimoji="1" lang="en-US" altLang="ja-JP" sz="1050" b="1" dirty="0">
                <a:solidFill>
                  <a:schemeClr val="tx2"/>
                </a:solidFill>
              </a:rPr>
              <a:t>※</a:t>
            </a:r>
            <a:r>
              <a:rPr lang="ja-JP" altLang="en-US" sz="1050" b="1" dirty="0">
                <a:solidFill>
                  <a:schemeClr val="tx2"/>
                </a:solidFill>
              </a:rPr>
              <a:t>参考として、</a:t>
            </a:r>
            <a:r>
              <a:rPr lang="en-US" altLang="ja-JP" sz="1050" b="1" dirty="0">
                <a:solidFill>
                  <a:schemeClr val="tx2"/>
                </a:solidFill>
              </a:rPr>
              <a:t>AGREX</a:t>
            </a:r>
            <a:r>
              <a:rPr lang="ja-JP" altLang="en-US" sz="1050" b="1" dirty="0">
                <a:solidFill>
                  <a:schemeClr val="tx2"/>
                </a:solidFill>
              </a:rPr>
              <a:t>側から提示された仕様から弊社が作成した仕様</a:t>
            </a:r>
            <a:r>
              <a:rPr lang="en-US" altLang="ja-JP" sz="1050" b="1" dirty="0">
                <a:solidFill>
                  <a:schemeClr val="tx2"/>
                </a:solidFill>
              </a:rPr>
              <a:t>(</a:t>
            </a:r>
            <a:r>
              <a:rPr lang="ja-JP" altLang="en-US" sz="1050" b="1" dirty="0">
                <a:solidFill>
                  <a:schemeClr val="tx2"/>
                </a:solidFill>
              </a:rPr>
              <a:t>ファイルフォーマット</a:t>
            </a:r>
            <a:r>
              <a:rPr lang="en-US" altLang="ja-JP" sz="1050" b="1" dirty="0">
                <a:solidFill>
                  <a:schemeClr val="tx2"/>
                </a:solidFill>
              </a:rPr>
              <a:t>)</a:t>
            </a:r>
            <a:r>
              <a:rPr lang="ja-JP" altLang="en-US" sz="1050" b="1" dirty="0">
                <a:solidFill>
                  <a:schemeClr val="tx2"/>
                </a:solidFill>
              </a:rPr>
              <a:t>について次頁に記載する</a:t>
            </a:r>
            <a:endParaRPr kumimoji="1" lang="ja-JP" altLang="en-US" sz="1050" b="1" dirty="0">
              <a:solidFill>
                <a:schemeClr val="tx2"/>
              </a:solidFill>
            </a:endParaRPr>
          </a:p>
        </p:txBody>
      </p:sp>
    </p:spTree>
    <p:extLst>
      <p:ext uri="{BB962C8B-B14F-4D97-AF65-F5344CB8AC3E}">
        <p14:creationId xmlns:p14="http://schemas.microsoft.com/office/powerpoint/2010/main" val="1519631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066F5AF0-AC25-42A6-8CB5-311D3D4D26A2}" type="slidenum">
              <a:rPr lang="ja-JP" altLang="en-US"/>
              <a:pPr>
                <a:defRPr/>
              </a:pPr>
              <a:t>8</a:t>
            </a:fld>
            <a:endParaRPr lang="ja-JP" altLang="en-US" dirty="0"/>
          </a:p>
        </p:txBody>
      </p:sp>
      <p:sp>
        <p:nvSpPr>
          <p:cNvPr id="4" name="タイトル 1">
            <a:extLst>
              <a:ext uri="{FF2B5EF4-FFF2-40B4-BE49-F238E27FC236}">
                <a16:creationId xmlns="" xmlns:a16="http://schemas.microsoft.com/office/drawing/2014/main" id="{FCDF6418-E927-4781-B046-FFDE6345B10C}"/>
              </a:ext>
            </a:extLst>
          </p:cNvPr>
          <p:cNvSpPr>
            <a:spLocks noGrp="1"/>
          </p:cNvSpPr>
          <p:nvPr>
            <p:ph type="title"/>
          </p:nvPr>
        </p:nvSpPr>
        <p:spPr>
          <a:xfrm>
            <a:off x="0" y="103910"/>
            <a:ext cx="4211950" cy="546227"/>
          </a:xfrm>
        </p:spPr>
        <p:txBody>
          <a:bodyPr/>
          <a:lstStyle/>
          <a:p>
            <a:r>
              <a:rPr kumimoji="1" lang="ja-JP" altLang="en-US" dirty="0"/>
              <a:t>参考</a:t>
            </a:r>
            <a:r>
              <a:rPr kumimoji="1" lang="ja-JP" altLang="en-US" dirty="0" smtClean="0"/>
              <a:t>：</a:t>
            </a:r>
            <a:r>
              <a:rPr kumimoji="1" lang="en-US" altLang="ja-JP" dirty="0" smtClean="0"/>
              <a:t>	</a:t>
            </a:r>
            <a:r>
              <a:rPr lang="en-US" altLang="ja-JP" dirty="0" smtClean="0"/>
              <a:t>B01-</a:t>
            </a:r>
            <a:r>
              <a:rPr lang="en-US" altLang="ja-JP" dirty="0"/>
              <a:t>②</a:t>
            </a:r>
            <a:r>
              <a:rPr lang="ja-JP" altLang="en-US" dirty="0"/>
              <a:t>コンビニ</a:t>
            </a:r>
            <a:r>
              <a:rPr lang="ja-JP" altLang="en-US" dirty="0" smtClean="0"/>
              <a:t>収納</a:t>
            </a:r>
            <a:r>
              <a:rPr lang="en-US" altLang="ja-JP" dirty="0" smtClean="0"/>
              <a:t/>
            </a:r>
            <a:br>
              <a:rPr lang="en-US" altLang="ja-JP" dirty="0" smtClean="0"/>
            </a:br>
            <a:r>
              <a:rPr lang="en-US" altLang="ja-JP" dirty="0"/>
              <a:t>	</a:t>
            </a:r>
            <a:r>
              <a:rPr lang="ja-JP" altLang="en-US" dirty="0" smtClean="0"/>
              <a:t>消</a:t>
            </a:r>
            <a:r>
              <a:rPr lang="ja-JP" altLang="en-US" dirty="0"/>
              <a:t>込結果データ連携</a:t>
            </a:r>
            <a:r>
              <a:rPr lang="en-US" altLang="ja-JP" dirty="0"/>
              <a:t>.</a:t>
            </a:r>
            <a:r>
              <a:rPr lang="en-US" altLang="ja-JP" dirty="0" err="1"/>
              <a:t>xlsx</a:t>
            </a:r>
            <a:endParaRPr kumimoji="1" lang="ja-JP" altLang="en-US" dirty="0"/>
          </a:p>
        </p:txBody>
      </p:sp>
      <p:sp>
        <p:nvSpPr>
          <p:cNvPr id="5" name="テキスト プレースホルダー 2">
            <a:extLst>
              <a:ext uri="{FF2B5EF4-FFF2-40B4-BE49-F238E27FC236}">
                <a16:creationId xmlns="" xmlns:a16="http://schemas.microsoft.com/office/drawing/2014/main" id="{414C2027-D957-4CF5-8ED8-252F54F26B37}"/>
              </a:ext>
            </a:extLst>
          </p:cNvPr>
          <p:cNvSpPr txBox="1">
            <a:spLocks/>
          </p:cNvSpPr>
          <p:nvPr/>
        </p:nvSpPr>
        <p:spPr>
          <a:xfrm>
            <a:off x="0" y="913169"/>
            <a:ext cx="8640960" cy="360040"/>
          </a:xfrm>
          <a:prstGeom prst="rect">
            <a:avLst/>
          </a:prstGeom>
        </p:spPr>
        <p:txBody>
          <a:bodyPr>
            <a:normAutofit/>
          </a:bodyPr>
          <a:lstStyle>
            <a:lvl1pPr marL="342900" indent="-342900" algn="l" rtl="0" eaLnBrk="0" fontAlgn="base" hangingPunct="0">
              <a:spcBef>
                <a:spcPct val="20000"/>
              </a:spcBef>
              <a:spcAft>
                <a:spcPct val="0"/>
              </a:spcAft>
              <a:buClr>
                <a:srgbClr val="0860A8"/>
              </a:buClr>
              <a:buSzPct val="90000"/>
              <a:buFont typeface="Wingdings" pitchFamily="2" charset="2"/>
              <a:buChar char="n"/>
              <a:defRPr kumimoji="1" kern="1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lr>
                <a:srgbClr val="0860A8"/>
              </a:buClr>
              <a:buSzPct val="90000"/>
              <a:buFont typeface="Wingdings" pitchFamily="2" charset="2"/>
              <a:buChar char="p"/>
              <a:defRPr kumimoji="1" sz="1400" kern="1200">
                <a:solidFill>
                  <a:schemeClr val="tx1"/>
                </a:solidFill>
                <a:latin typeface="Meiryo UI" panose="020B0604030504040204" pitchFamily="50" charset="-128"/>
                <a:ea typeface="Meiryo UI" panose="020B0604030504040204" pitchFamily="50" charset="-128"/>
                <a:cs typeface="+mn-cs"/>
              </a:defRPr>
            </a:lvl2pPr>
            <a:lvl3pPr marL="1143000" indent="-228600" algn="l" rtl="0" eaLnBrk="0" fontAlgn="base" hangingPunct="0">
              <a:spcBef>
                <a:spcPct val="20000"/>
              </a:spcBef>
              <a:spcAft>
                <a:spcPct val="0"/>
              </a:spcAft>
              <a:buClr>
                <a:srgbClr val="0860A8"/>
              </a:buClr>
              <a:buSzPct val="150000"/>
              <a:buFont typeface="Lucida Sans Unicode"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600200" indent="-228600" algn="l" rtl="0" eaLnBrk="0" fontAlgn="base" hangingPunct="0">
              <a:spcBef>
                <a:spcPct val="20000"/>
              </a:spcBef>
              <a:spcAft>
                <a:spcPct val="0"/>
              </a:spcAft>
              <a:buClr>
                <a:srgbClr val="0860A8"/>
              </a:buClr>
              <a:buSzPct val="130000"/>
              <a:buFont typeface="Lucida Sans Unicode"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2057400" indent="-228600" algn="l" rtl="0" eaLnBrk="0" fontAlgn="base" hangingPunct="0">
              <a:spcBef>
                <a:spcPct val="20000"/>
              </a:spcBef>
              <a:spcAft>
                <a:spcPct val="0"/>
              </a:spcAft>
              <a:buClr>
                <a:srgbClr val="0860A8"/>
              </a:buClr>
              <a:buFont typeface="Lucida Sans Unicode" pitchFamily="34" charset="0"/>
              <a:buChar char="‣"/>
              <a:defRPr kumimoji="1" sz="1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Wingdings" pitchFamily="2" charset="2"/>
              <a:buNone/>
            </a:pPr>
            <a:r>
              <a:rPr lang="en-US" altLang="ja-JP" sz="1100" b="1" smtClean="0"/>
              <a:t>※</a:t>
            </a:r>
            <a:r>
              <a:rPr lang="ja-JP" altLang="en-US" sz="1100" b="1" smtClean="0"/>
              <a:t>参考として</a:t>
            </a:r>
            <a:r>
              <a:rPr lang="en-US" altLang="ja-JP" sz="1100" b="1" smtClean="0"/>
              <a:t>GW</a:t>
            </a:r>
            <a:r>
              <a:rPr lang="ja-JP" altLang="en-US" sz="1100" b="1" smtClean="0"/>
              <a:t>設計書においてのファイルフォーマットを記載する</a:t>
            </a:r>
            <a:endParaRPr lang="en-US" altLang="ja-JP" sz="1100" b="1" dirty="0"/>
          </a:p>
        </p:txBody>
      </p:sp>
      <p:pic>
        <p:nvPicPr>
          <p:cNvPr id="6" name="図 5">
            <a:extLst>
              <a:ext uri="{FF2B5EF4-FFF2-40B4-BE49-F238E27FC236}">
                <a16:creationId xmlns="" xmlns:a16="http://schemas.microsoft.com/office/drawing/2014/main" id="{EC4A0DAE-4911-4961-97C7-CE2DC9F46156}"/>
              </a:ext>
            </a:extLst>
          </p:cNvPr>
          <p:cNvPicPr>
            <a:picLocks noChangeAspect="1"/>
          </p:cNvPicPr>
          <p:nvPr/>
        </p:nvPicPr>
        <p:blipFill>
          <a:blip r:embed="rId3"/>
          <a:stretch>
            <a:fillRect/>
          </a:stretch>
        </p:blipFill>
        <p:spPr>
          <a:xfrm>
            <a:off x="191449" y="1292853"/>
            <a:ext cx="2597966" cy="522453"/>
          </a:xfrm>
          <a:prstGeom prst="rect">
            <a:avLst/>
          </a:prstGeom>
          <a:ln>
            <a:solidFill>
              <a:schemeClr val="tx2"/>
            </a:solidFill>
          </a:ln>
        </p:spPr>
      </p:pic>
      <p:pic>
        <p:nvPicPr>
          <p:cNvPr id="7" name="図 6">
            <a:extLst>
              <a:ext uri="{FF2B5EF4-FFF2-40B4-BE49-F238E27FC236}">
                <a16:creationId xmlns="" xmlns:a16="http://schemas.microsoft.com/office/drawing/2014/main" id="{4C78587A-326A-4CA1-A8A9-0B7AB820848F}"/>
              </a:ext>
            </a:extLst>
          </p:cNvPr>
          <p:cNvPicPr>
            <a:picLocks noChangeAspect="1"/>
          </p:cNvPicPr>
          <p:nvPr/>
        </p:nvPicPr>
        <p:blipFill>
          <a:blip r:embed="rId4"/>
          <a:stretch>
            <a:fillRect/>
          </a:stretch>
        </p:blipFill>
        <p:spPr>
          <a:xfrm>
            <a:off x="2843808" y="1292853"/>
            <a:ext cx="4906145" cy="3864387"/>
          </a:xfrm>
          <a:prstGeom prst="rect">
            <a:avLst/>
          </a:prstGeom>
          <a:solidFill>
            <a:schemeClr val="bg1"/>
          </a:solidFill>
          <a:ln>
            <a:solidFill>
              <a:schemeClr val="tx2"/>
            </a:solidFill>
          </a:ln>
        </p:spPr>
      </p:pic>
    </p:spTree>
    <p:extLst>
      <p:ext uri="{BB962C8B-B14F-4D97-AF65-F5344CB8AC3E}">
        <p14:creationId xmlns:p14="http://schemas.microsoft.com/office/powerpoint/2010/main" val="633037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buFont typeface="Lucida Sans Unicode" pitchFamily="34" charset="0"/>
          <a:buAutoNum type="arabicPeriod"/>
          <a:defRPr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8579</TotalTime>
  <Words>6206</Words>
  <Application>Microsoft Office PowerPoint</Application>
  <PresentationFormat>画面に合わせる (4:3)</PresentationFormat>
  <Paragraphs>1478</Paragraphs>
  <Slides>49</Slides>
  <Notes>48</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Office テーマ</vt:lpstr>
      <vt:lpstr>売上速報システム開発プロジェクト 連携設計資料</vt:lpstr>
      <vt:lpstr>更新履歴</vt:lpstr>
      <vt:lpstr>目次</vt:lpstr>
      <vt:lpstr>新システム概要図</vt:lpstr>
      <vt:lpstr>方針概要</vt:lpstr>
      <vt:lpstr>PowerPoint プレゼンテーション</vt:lpstr>
      <vt:lpstr>①：ASISの連携一覧</vt:lpstr>
      <vt:lpstr>連携対象①：停止ジョブ(RE機能代替ジョブ)</vt:lpstr>
      <vt:lpstr>参考： B01-②コンビニ収納  消込結果データ連携.xlsx</vt:lpstr>
      <vt:lpstr>参考： B01-③初回納入金コンビニ  収納消込結果データ連携.xlsx</vt:lpstr>
      <vt:lpstr>参考：B02-②口座振替収納結果データ連携.xlsx</vt:lpstr>
      <vt:lpstr>連携対象①：継続ジョブ</vt:lpstr>
      <vt:lpstr>連携対象①：継続/修正/新規ジョブ</vt:lpstr>
      <vt:lpstr>連携対象①：継続/修正/新規ジョブ</vt:lpstr>
      <vt:lpstr>連携対象①：継続/変更/新規ジョブ</vt:lpstr>
      <vt:lpstr>PowerPoint プレゼンテーション</vt:lpstr>
      <vt:lpstr>1.EV4→REとの認証について</vt:lpstr>
      <vt:lpstr>参考： EV4→REとの認証について  (EV4→EV1リクエスト/レスポンス例)</vt:lpstr>
      <vt:lpstr>参考： EV4→REとの認証について  (EV4→EV1リクエスト/レスポンス例)</vt:lpstr>
      <vt:lpstr>２.RE連携機能一覧</vt:lpstr>
      <vt:lpstr>参考：EV4ソース修正箇所</vt:lpstr>
      <vt:lpstr>3.EV4→REとの検索共通概要</vt:lpstr>
      <vt:lpstr>3. EV4→REとの検索について</vt:lpstr>
      <vt:lpstr>3. EV4→REとの検索について</vt:lpstr>
      <vt:lpstr>3. EV4→REとの検索について</vt:lpstr>
      <vt:lpstr>3. EV4→REとの検索について</vt:lpstr>
      <vt:lpstr>3. EV4→REとの検索について</vt:lpstr>
      <vt:lpstr>3. EV4→REとの検索について</vt:lpstr>
      <vt:lpstr>3. EV4→REとの検索について</vt:lpstr>
      <vt:lpstr>3. EV4→REとの検索について</vt:lpstr>
      <vt:lpstr>3. EV4→REとの検索について</vt:lpstr>
      <vt:lpstr>3. EV4→REとの検索について</vt:lpstr>
      <vt:lpstr>PowerPoint プレゼンテーション</vt:lpstr>
      <vt:lpstr>画面</vt:lpstr>
      <vt:lpstr>画面</vt:lpstr>
      <vt:lpstr>画面</vt:lpstr>
      <vt:lpstr>PowerPoint プレゼンテーション</vt:lpstr>
      <vt:lpstr>連携対象オブジェクトについて</vt:lpstr>
      <vt:lpstr>外部データ連携方式</vt:lpstr>
      <vt:lpstr>PowerPoint プレゼンテーション</vt:lpstr>
      <vt:lpstr>PowerPoint プレゼンテーション</vt:lpstr>
      <vt:lpstr>連携対象④：継続ジョブ</vt:lpstr>
      <vt:lpstr>1.EVW→REとの認証について</vt:lpstr>
      <vt:lpstr>２.RE連携機能一覧</vt:lpstr>
      <vt:lpstr>参考：EVWソース修正箇所</vt:lpstr>
      <vt:lpstr>3.EVW→RE 追加API概要(43P記載外の連携)</vt:lpstr>
      <vt:lpstr>3.EVW→RE 追加API概要(43P記載外の連携)</vt:lpstr>
      <vt:lpstr>3.EVW→RE 追加API概要(43P記載外の連携)</vt:lpstr>
      <vt:lpstr>PowerPoint プレゼンテーション</vt:lpstr>
    </vt:vector>
  </TitlesOfParts>
  <Company>ベネッセグループ</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Kazunari Matoba</dc:creator>
  <cp:lastModifiedBy>Akiyoshi_Midorikawa</cp:lastModifiedBy>
  <cp:revision>375</cp:revision>
  <cp:lastPrinted>2017-10-13T07:34:08Z</cp:lastPrinted>
  <dcterms:created xsi:type="dcterms:W3CDTF">2011-06-03T01:05:28Z</dcterms:created>
  <dcterms:modified xsi:type="dcterms:W3CDTF">2017-11-14T15:34:31Z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Version">
    <vt:lpwstr/>
  </property>
</Properties>
</file>